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5/18/2024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5/18/2024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5/18/2024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4E275-DCA1-8128-00F8-AB0E0566FF2F}"/>
              </a:ext>
            </a:extLst>
          </p:cNvPr>
          <p:cNvSpPr>
            <a:spLocks noGrp="1"/>
          </p:cNvSpPr>
          <p:nvPr>
            <p:ph type="ctrTitle"/>
          </p:nvPr>
        </p:nvSpPr>
        <p:spPr/>
        <p:txBody>
          <a:bodyPr/>
          <a:lstStyle/>
          <a:p>
            <a:r>
              <a:rPr lang="en-IN" dirty="0"/>
              <a:t>XML request and parser</a:t>
            </a:r>
          </a:p>
        </p:txBody>
      </p:sp>
      <p:sp>
        <p:nvSpPr>
          <p:cNvPr id="3" name="Subtitle 2">
            <a:extLst>
              <a:ext uri="{FF2B5EF4-FFF2-40B4-BE49-F238E27FC236}">
                <a16:creationId xmlns:a16="http://schemas.microsoft.com/office/drawing/2014/main" id="{C7C2D8B0-01B5-870E-C187-5A3FAA9BBD94}"/>
              </a:ext>
            </a:extLst>
          </p:cNvPr>
          <p:cNvSpPr>
            <a:spLocks noGrp="1"/>
          </p:cNvSpPr>
          <p:nvPr>
            <p:ph type="subTitle" idx="1"/>
          </p:nvPr>
        </p:nvSpPr>
        <p:spPr>
          <a:xfrm>
            <a:off x="2417780" y="3531204"/>
            <a:ext cx="8637072" cy="2247804"/>
          </a:xfrm>
        </p:spPr>
        <p:txBody>
          <a:bodyPr>
            <a:normAutofit/>
          </a:bodyPr>
          <a:lstStyle/>
          <a:p>
            <a:r>
              <a:rPr lang="en-IN" dirty="0"/>
              <a:t>ENG22CA0012</a:t>
            </a:r>
          </a:p>
          <a:p>
            <a:r>
              <a:rPr lang="en-IN" dirty="0"/>
              <a:t>Eng22ca0017</a:t>
            </a:r>
          </a:p>
          <a:p>
            <a:r>
              <a:rPr lang="en-IN" dirty="0"/>
              <a:t>Eng22ca0024</a:t>
            </a:r>
          </a:p>
          <a:p>
            <a:r>
              <a:rPr lang="en-IN" dirty="0"/>
              <a:t>Eng22ca0057</a:t>
            </a:r>
          </a:p>
        </p:txBody>
      </p:sp>
    </p:spTree>
    <p:extLst>
      <p:ext uri="{BB962C8B-B14F-4D97-AF65-F5344CB8AC3E}">
        <p14:creationId xmlns:p14="http://schemas.microsoft.com/office/powerpoint/2010/main" val="295834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D4E51-615E-ECA8-3F02-D2BE01BF9C0C}"/>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6B157D3A-8089-0354-B6BD-A93B50B1B7F1}"/>
              </a:ext>
            </a:extLst>
          </p:cNvPr>
          <p:cNvSpPr>
            <a:spLocks noGrp="1"/>
          </p:cNvSpPr>
          <p:nvPr>
            <p:ph idx="1"/>
          </p:nvPr>
        </p:nvSpPr>
        <p:spPr/>
        <p:txBody>
          <a:bodyPr/>
          <a:lstStyle/>
          <a:p>
            <a:r>
              <a:rPr lang="en-US" dirty="0"/>
              <a:t>Request the file cd_catalog.xml and use the response as an XML DOM object:</a:t>
            </a:r>
            <a:endParaRPr lang="en-IN" dirty="0"/>
          </a:p>
        </p:txBody>
      </p:sp>
      <p:pic>
        <p:nvPicPr>
          <p:cNvPr id="5" name="Picture 4">
            <a:extLst>
              <a:ext uri="{FF2B5EF4-FFF2-40B4-BE49-F238E27FC236}">
                <a16:creationId xmlns:a16="http://schemas.microsoft.com/office/drawing/2014/main" id="{96D2B86D-532B-464A-C67A-9DC912BF1280}"/>
              </a:ext>
            </a:extLst>
          </p:cNvPr>
          <p:cNvPicPr>
            <a:picLocks noChangeAspect="1"/>
          </p:cNvPicPr>
          <p:nvPr/>
        </p:nvPicPr>
        <p:blipFill>
          <a:blip r:embed="rId2"/>
          <a:stretch>
            <a:fillRect/>
          </a:stretch>
        </p:blipFill>
        <p:spPr>
          <a:xfrm>
            <a:off x="2912358" y="2940417"/>
            <a:ext cx="5544324" cy="2019582"/>
          </a:xfrm>
          <a:prstGeom prst="rect">
            <a:avLst/>
          </a:prstGeom>
        </p:spPr>
      </p:pic>
    </p:spTree>
    <p:extLst>
      <p:ext uri="{BB962C8B-B14F-4D97-AF65-F5344CB8AC3E}">
        <p14:creationId xmlns:p14="http://schemas.microsoft.com/office/powerpoint/2010/main" val="681047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5178-7A93-9F57-39EF-B1907E0C2BC7}"/>
              </a:ext>
            </a:extLst>
          </p:cNvPr>
          <p:cNvSpPr>
            <a:spLocks noGrp="1"/>
          </p:cNvSpPr>
          <p:nvPr>
            <p:ph type="title"/>
          </p:nvPr>
        </p:nvSpPr>
        <p:spPr/>
        <p:txBody>
          <a:bodyPr/>
          <a:lstStyle/>
          <a:p>
            <a:r>
              <a:rPr lang="en-IN" b="0" i="0" dirty="0">
                <a:solidFill>
                  <a:srgbClr val="000000"/>
                </a:solidFill>
                <a:effectLst/>
                <a:highlight>
                  <a:srgbClr val="C0C0C0"/>
                </a:highlight>
                <a:latin typeface="Segoe UI" panose="020B0502040204020203" pitchFamily="34" charset="0"/>
              </a:rPr>
              <a:t>XML Http Request</a:t>
            </a:r>
            <a:br>
              <a:rPr lang="en-IN" b="0" i="0" dirty="0">
                <a:solidFill>
                  <a:srgbClr val="000000"/>
                </a:solidFill>
                <a:effectLst/>
                <a:highlight>
                  <a:srgbClr val="FFFFFF"/>
                </a:highligh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A5EE8FE3-662C-1F0D-C9D7-6688B5152696}"/>
              </a:ext>
            </a:extLst>
          </p:cNvPr>
          <p:cNvSpPr>
            <a:spLocks noGrp="1"/>
          </p:cNvSpPr>
          <p:nvPr>
            <p:ph idx="1"/>
          </p:nvPr>
        </p:nvSpPr>
        <p:spPr>
          <a:xfrm>
            <a:off x="1451579" y="2015732"/>
            <a:ext cx="9603275" cy="3059187"/>
          </a:xfrm>
        </p:spPr>
        <p:txBody>
          <a:bodyPr>
            <a:normAutofit fontScale="92500"/>
          </a:bodyPr>
          <a:lstStyle/>
          <a:p>
            <a:pPr algn="l"/>
            <a:r>
              <a:rPr lang="en-US" b="0" i="0" dirty="0">
                <a:solidFill>
                  <a:srgbClr val="000000"/>
                </a:solidFill>
                <a:effectLst/>
                <a:highlight>
                  <a:srgbClr val="FFFF00"/>
                </a:highlight>
                <a:latin typeface="Verdana" panose="020B0604030504040204" pitchFamily="34" charset="0"/>
              </a:rPr>
              <a:t>All modern browsers have a built-in </a:t>
            </a:r>
            <a:r>
              <a:rPr lang="en-US" b="0" i="0" dirty="0" err="1">
                <a:solidFill>
                  <a:srgbClr val="000000"/>
                </a:solidFill>
                <a:effectLst/>
                <a:highlight>
                  <a:srgbClr val="FFFF00"/>
                </a:highlight>
                <a:latin typeface="Verdana" panose="020B0604030504040204" pitchFamily="34" charset="0"/>
              </a:rPr>
              <a:t>XMLHttpRequest</a:t>
            </a:r>
            <a:r>
              <a:rPr lang="en-US" b="0" i="0" dirty="0">
                <a:solidFill>
                  <a:srgbClr val="000000"/>
                </a:solidFill>
                <a:effectLst/>
                <a:highlight>
                  <a:srgbClr val="FFFF00"/>
                </a:highlight>
                <a:latin typeface="Verdana" panose="020B0604030504040204" pitchFamily="34" charset="0"/>
              </a:rPr>
              <a:t> object to request data from a server.</a:t>
            </a:r>
          </a:p>
          <a:p>
            <a:pPr algn="l"/>
            <a:r>
              <a:rPr lang="en-US" dirty="0" err="1"/>
              <a:t>XMLHttpRequest</a:t>
            </a:r>
            <a:r>
              <a:rPr lang="en-US" dirty="0"/>
              <a:t> (XHR) is an API in the form of an object provided by web browsers to interact with servers. It allows for sending HTTP or HTTPS requests to a web server and loading the response data back into the script. This enables web pages to be updated asynchronously by exchanging small amounts of data with the server behind the scenes, making web applications more dynamic and responsive without requiring a full page reload.</a:t>
            </a:r>
            <a:br>
              <a:rPr lang="en-US" dirty="0"/>
            </a:br>
            <a:endParaRPr lang="en-IN" dirty="0"/>
          </a:p>
        </p:txBody>
      </p:sp>
    </p:spTree>
    <p:extLst>
      <p:ext uri="{BB962C8B-B14F-4D97-AF65-F5344CB8AC3E}">
        <p14:creationId xmlns:p14="http://schemas.microsoft.com/office/powerpoint/2010/main" val="922969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C6425-3119-DE58-E3A3-3F085A240B97}"/>
              </a:ext>
            </a:extLst>
          </p:cNvPr>
          <p:cNvSpPr>
            <a:spLocks noGrp="1"/>
          </p:cNvSpPr>
          <p:nvPr>
            <p:ph type="title"/>
          </p:nvPr>
        </p:nvSpPr>
        <p:spPr/>
        <p:txBody>
          <a:bodyPr/>
          <a:lstStyle/>
          <a:p>
            <a:r>
              <a:rPr lang="en-IN" dirty="0"/>
              <a:t>The </a:t>
            </a:r>
            <a:r>
              <a:rPr lang="en-IN" dirty="0" err="1"/>
              <a:t>XMLHttp</a:t>
            </a:r>
            <a:r>
              <a:rPr lang="en-IN" dirty="0"/>
              <a:t> Request Object</a:t>
            </a:r>
          </a:p>
        </p:txBody>
      </p:sp>
      <p:sp>
        <p:nvSpPr>
          <p:cNvPr id="3" name="Content Placeholder 2">
            <a:extLst>
              <a:ext uri="{FF2B5EF4-FFF2-40B4-BE49-F238E27FC236}">
                <a16:creationId xmlns:a16="http://schemas.microsoft.com/office/drawing/2014/main" id="{D5668753-450F-97FF-262F-AAA89B9C5313}"/>
              </a:ext>
            </a:extLst>
          </p:cNvPr>
          <p:cNvSpPr>
            <a:spLocks noGrp="1"/>
          </p:cNvSpPr>
          <p:nvPr>
            <p:ph idx="1"/>
          </p:nvPr>
        </p:nvSpPr>
        <p:spPr/>
        <p:txBody>
          <a:bodyPr>
            <a:normAutofit/>
          </a:bodyPr>
          <a:lstStyle/>
          <a:p>
            <a:r>
              <a:rPr lang="en-US" dirty="0"/>
              <a:t>The </a:t>
            </a:r>
            <a:r>
              <a:rPr lang="en-US" dirty="0" err="1"/>
              <a:t>XMLHttpRequest</a:t>
            </a:r>
            <a:r>
              <a:rPr lang="en-US" dirty="0"/>
              <a:t> object can be used to request data from a web server.</a:t>
            </a:r>
          </a:p>
          <a:p>
            <a:r>
              <a:rPr lang="en-US" dirty="0"/>
              <a:t>The </a:t>
            </a:r>
            <a:r>
              <a:rPr lang="en-US" dirty="0" err="1"/>
              <a:t>XMLHttpRequest</a:t>
            </a:r>
            <a:r>
              <a:rPr lang="en-US" dirty="0"/>
              <a:t> object is a developers dream, because you can:</a:t>
            </a:r>
          </a:p>
          <a:p>
            <a:r>
              <a:rPr lang="en-US" dirty="0"/>
              <a:t>Update a web page without reloading the page</a:t>
            </a:r>
          </a:p>
          <a:p>
            <a:pPr>
              <a:buFont typeface="Wingdings" panose="05000000000000000000" pitchFamily="2" charset="2"/>
              <a:buChar char="q"/>
            </a:pPr>
            <a:r>
              <a:rPr lang="en-US" dirty="0"/>
              <a:t>	Request data from a server - after the page has loaded</a:t>
            </a:r>
          </a:p>
          <a:p>
            <a:pPr>
              <a:buFont typeface="Wingdings" panose="05000000000000000000" pitchFamily="2" charset="2"/>
              <a:buChar char="q"/>
            </a:pPr>
            <a:r>
              <a:rPr lang="en-US" dirty="0"/>
              <a:t>	Receive data from a server  - after the page has loaded</a:t>
            </a:r>
          </a:p>
          <a:p>
            <a:pPr>
              <a:buFont typeface="Wingdings" panose="05000000000000000000" pitchFamily="2" charset="2"/>
              <a:buChar char="q"/>
            </a:pPr>
            <a:r>
              <a:rPr lang="en-US" dirty="0"/>
              <a:t>	Send data to a server - in the background</a:t>
            </a:r>
          </a:p>
          <a:p>
            <a:endParaRPr lang="en-IN" dirty="0"/>
          </a:p>
        </p:txBody>
      </p:sp>
    </p:spTree>
    <p:extLst>
      <p:ext uri="{BB962C8B-B14F-4D97-AF65-F5344CB8AC3E}">
        <p14:creationId xmlns:p14="http://schemas.microsoft.com/office/powerpoint/2010/main" val="3430284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162D7-0B93-2288-2E27-423F1D7DC711}"/>
              </a:ext>
            </a:extLst>
          </p:cNvPr>
          <p:cNvSpPr>
            <a:spLocks noGrp="1"/>
          </p:cNvSpPr>
          <p:nvPr>
            <p:ph type="title"/>
          </p:nvPr>
        </p:nvSpPr>
        <p:spPr/>
        <p:txBody>
          <a:bodyPr/>
          <a:lstStyle/>
          <a:p>
            <a:r>
              <a:rPr lang="en-IN" dirty="0"/>
              <a:t>XML Http Request Example</a:t>
            </a:r>
          </a:p>
        </p:txBody>
      </p:sp>
      <p:sp>
        <p:nvSpPr>
          <p:cNvPr id="3" name="Content Placeholder 2">
            <a:extLst>
              <a:ext uri="{FF2B5EF4-FFF2-40B4-BE49-F238E27FC236}">
                <a16:creationId xmlns:a16="http://schemas.microsoft.com/office/drawing/2014/main" id="{2CDFAF02-9734-FAFC-DD5A-54FD97BD5520}"/>
              </a:ext>
            </a:extLst>
          </p:cNvPr>
          <p:cNvSpPr>
            <a:spLocks noGrp="1"/>
          </p:cNvSpPr>
          <p:nvPr>
            <p:ph idx="1"/>
          </p:nvPr>
        </p:nvSpPr>
        <p:spPr/>
        <p:txBody>
          <a:bodyPr/>
          <a:lstStyle/>
          <a:p>
            <a:r>
              <a:rPr lang="en-US" dirty="0"/>
              <a:t>When you type a character in the input field below, an </a:t>
            </a:r>
            <a:r>
              <a:rPr lang="en-US" dirty="0" err="1"/>
              <a:t>XMLHttpRequest</a:t>
            </a:r>
            <a:r>
              <a:rPr lang="en-US" dirty="0"/>
              <a:t> is sent to the server, and some name suggestions are returned (from the server):</a:t>
            </a:r>
            <a:endParaRPr lang="en-IN" dirty="0"/>
          </a:p>
        </p:txBody>
      </p:sp>
      <p:pic>
        <p:nvPicPr>
          <p:cNvPr id="6" name="Picture 5">
            <a:extLst>
              <a:ext uri="{FF2B5EF4-FFF2-40B4-BE49-F238E27FC236}">
                <a16:creationId xmlns:a16="http://schemas.microsoft.com/office/drawing/2014/main" id="{6CAE1603-09E1-F3BB-12A1-4C390408C907}"/>
              </a:ext>
            </a:extLst>
          </p:cNvPr>
          <p:cNvPicPr>
            <a:picLocks noChangeAspect="1"/>
          </p:cNvPicPr>
          <p:nvPr/>
        </p:nvPicPr>
        <p:blipFill>
          <a:blip r:embed="rId2"/>
          <a:stretch>
            <a:fillRect/>
          </a:stretch>
        </p:blipFill>
        <p:spPr>
          <a:xfrm>
            <a:off x="2620515" y="3294006"/>
            <a:ext cx="5506218" cy="1714739"/>
          </a:xfrm>
          <a:prstGeom prst="rect">
            <a:avLst/>
          </a:prstGeom>
        </p:spPr>
      </p:pic>
    </p:spTree>
    <p:extLst>
      <p:ext uri="{BB962C8B-B14F-4D97-AF65-F5344CB8AC3E}">
        <p14:creationId xmlns:p14="http://schemas.microsoft.com/office/powerpoint/2010/main" val="2466424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3CC47-F249-AA0B-3ABC-0FC826F0D60A}"/>
              </a:ext>
            </a:extLst>
          </p:cNvPr>
          <p:cNvSpPr>
            <a:spLocks noGrp="1"/>
          </p:cNvSpPr>
          <p:nvPr>
            <p:ph type="title"/>
          </p:nvPr>
        </p:nvSpPr>
        <p:spPr/>
        <p:txBody>
          <a:bodyPr/>
          <a:lstStyle/>
          <a:p>
            <a:r>
              <a:rPr lang="en-IN" dirty="0"/>
              <a:t>Sending an </a:t>
            </a:r>
            <a:r>
              <a:rPr lang="en-IN" dirty="0" err="1"/>
              <a:t>XMLHttpRequest</a:t>
            </a:r>
            <a:br>
              <a:rPr lang="en-IN" dirty="0"/>
            </a:br>
            <a:endParaRPr lang="en-IN" dirty="0"/>
          </a:p>
        </p:txBody>
      </p:sp>
      <p:sp>
        <p:nvSpPr>
          <p:cNvPr id="3" name="Content Placeholder 2">
            <a:extLst>
              <a:ext uri="{FF2B5EF4-FFF2-40B4-BE49-F238E27FC236}">
                <a16:creationId xmlns:a16="http://schemas.microsoft.com/office/drawing/2014/main" id="{EC1EF2AA-BCD9-9EA3-ED93-5E5EFE11093F}"/>
              </a:ext>
            </a:extLst>
          </p:cNvPr>
          <p:cNvSpPr>
            <a:spLocks noGrp="1"/>
          </p:cNvSpPr>
          <p:nvPr>
            <p:ph idx="1"/>
          </p:nvPr>
        </p:nvSpPr>
        <p:spPr/>
        <p:txBody>
          <a:bodyPr/>
          <a:lstStyle/>
          <a:p>
            <a:r>
              <a:rPr lang="en-US" dirty="0"/>
              <a:t>A common JavaScript syntax for using the </a:t>
            </a:r>
            <a:r>
              <a:rPr lang="en-US" dirty="0" err="1"/>
              <a:t>XMLHttpRequest</a:t>
            </a:r>
            <a:r>
              <a:rPr lang="en-US" dirty="0"/>
              <a:t> object looks much like this:</a:t>
            </a:r>
            <a:endParaRPr lang="en-IN" dirty="0"/>
          </a:p>
        </p:txBody>
      </p:sp>
      <p:pic>
        <p:nvPicPr>
          <p:cNvPr id="5" name="Picture 4">
            <a:extLst>
              <a:ext uri="{FF2B5EF4-FFF2-40B4-BE49-F238E27FC236}">
                <a16:creationId xmlns:a16="http://schemas.microsoft.com/office/drawing/2014/main" id="{D98556A9-CB3C-8FCB-6A8A-ADCB8CFB2B8B}"/>
              </a:ext>
            </a:extLst>
          </p:cNvPr>
          <p:cNvPicPr>
            <a:picLocks noChangeAspect="1"/>
          </p:cNvPicPr>
          <p:nvPr/>
        </p:nvPicPr>
        <p:blipFill>
          <a:blip r:embed="rId2"/>
          <a:stretch>
            <a:fillRect/>
          </a:stretch>
        </p:blipFill>
        <p:spPr>
          <a:xfrm>
            <a:off x="2112497" y="2695584"/>
            <a:ext cx="7582958" cy="2600688"/>
          </a:xfrm>
          <a:prstGeom prst="rect">
            <a:avLst/>
          </a:prstGeom>
        </p:spPr>
      </p:pic>
    </p:spTree>
    <p:extLst>
      <p:ext uri="{BB962C8B-B14F-4D97-AF65-F5344CB8AC3E}">
        <p14:creationId xmlns:p14="http://schemas.microsoft.com/office/powerpoint/2010/main" val="2254585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EDCA1-61E4-C536-7633-709EEBEDD0DA}"/>
              </a:ext>
            </a:extLst>
          </p:cNvPr>
          <p:cNvSpPr>
            <a:spLocks noGrp="1"/>
          </p:cNvSpPr>
          <p:nvPr>
            <p:ph type="title"/>
          </p:nvPr>
        </p:nvSpPr>
        <p:spPr/>
        <p:txBody>
          <a:bodyPr/>
          <a:lstStyle/>
          <a:p>
            <a:r>
              <a:rPr lang="en-IN" dirty="0"/>
              <a:t>XML Parser</a:t>
            </a:r>
          </a:p>
        </p:txBody>
      </p:sp>
      <p:sp>
        <p:nvSpPr>
          <p:cNvPr id="3" name="Content Placeholder 2">
            <a:extLst>
              <a:ext uri="{FF2B5EF4-FFF2-40B4-BE49-F238E27FC236}">
                <a16:creationId xmlns:a16="http://schemas.microsoft.com/office/drawing/2014/main" id="{31F20537-9825-6B8D-A376-2D55EF435060}"/>
              </a:ext>
            </a:extLst>
          </p:cNvPr>
          <p:cNvSpPr>
            <a:spLocks noGrp="1"/>
          </p:cNvSpPr>
          <p:nvPr>
            <p:ph idx="1"/>
          </p:nvPr>
        </p:nvSpPr>
        <p:spPr/>
        <p:txBody>
          <a:bodyPr>
            <a:normAutofit lnSpcReduction="10000"/>
          </a:bodyPr>
          <a:lstStyle/>
          <a:p>
            <a:r>
              <a:rPr lang="en-US" dirty="0"/>
              <a:t>The XML DOM (Document Object Model) defines the properties and methods for accessing and editing XML.</a:t>
            </a:r>
          </a:p>
          <a:p>
            <a:endParaRPr lang="en-US" dirty="0"/>
          </a:p>
          <a:p>
            <a:r>
              <a:rPr lang="en-US" dirty="0"/>
              <a:t>However, before an XML document can be accessed, it must be loaded into an XML DOM object.</a:t>
            </a:r>
          </a:p>
          <a:p>
            <a:endParaRPr lang="en-US" dirty="0"/>
          </a:p>
          <a:p>
            <a:r>
              <a:rPr lang="en-US" dirty="0"/>
              <a:t>All modern browsers have a built-in XML parser that can convert text into an XML DOM object.</a:t>
            </a:r>
            <a:endParaRPr lang="en-IN" dirty="0"/>
          </a:p>
        </p:txBody>
      </p:sp>
    </p:spTree>
    <p:extLst>
      <p:ext uri="{BB962C8B-B14F-4D97-AF65-F5344CB8AC3E}">
        <p14:creationId xmlns:p14="http://schemas.microsoft.com/office/powerpoint/2010/main" val="148057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F7BDA-2E36-C2EF-619B-58835F5553EF}"/>
              </a:ext>
            </a:extLst>
          </p:cNvPr>
          <p:cNvSpPr>
            <a:spLocks noGrp="1"/>
          </p:cNvSpPr>
          <p:nvPr>
            <p:ph type="title"/>
          </p:nvPr>
        </p:nvSpPr>
        <p:spPr/>
        <p:txBody>
          <a:bodyPr/>
          <a:lstStyle/>
          <a:p>
            <a:r>
              <a:rPr lang="en-IN" dirty="0"/>
              <a:t>Parsing a Text String</a:t>
            </a:r>
          </a:p>
        </p:txBody>
      </p:sp>
      <p:pic>
        <p:nvPicPr>
          <p:cNvPr id="5" name="Content Placeholder 4">
            <a:extLst>
              <a:ext uri="{FF2B5EF4-FFF2-40B4-BE49-F238E27FC236}">
                <a16:creationId xmlns:a16="http://schemas.microsoft.com/office/drawing/2014/main" id="{AC2E51DB-9405-2280-5075-CB8A6ED34528}"/>
              </a:ext>
            </a:extLst>
          </p:cNvPr>
          <p:cNvPicPr>
            <a:picLocks noGrp="1" noChangeAspect="1"/>
          </p:cNvPicPr>
          <p:nvPr>
            <p:ph idx="1"/>
          </p:nvPr>
        </p:nvPicPr>
        <p:blipFill>
          <a:blip r:embed="rId2"/>
          <a:stretch>
            <a:fillRect/>
          </a:stretch>
        </p:blipFill>
        <p:spPr>
          <a:xfrm>
            <a:off x="1729146" y="2043557"/>
            <a:ext cx="7140533" cy="3449638"/>
          </a:xfrm>
        </p:spPr>
      </p:pic>
    </p:spTree>
    <p:extLst>
      <p:ext uri="{BB962C8B-B14F-4D97-AF65-F5344CB8AC3E}">
        <p14:creationId xmlns:p14="http://schemas.microsoft.com/office/powerpoint/2010/main" val="3986008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8F847-CF38-DF71-3352-4C0B0A637E01}"/>
              </a:ext>
            </a:extLst>
          </p:cNvPr>
          <p:cNvSpPr>
            <a:spLocks noGrp="1"/>
          </p:cNvSpPr>
          <p:nvPr>
            <p:ph type="title"/>
          </p:nvPr>
        </p:nvSpPr>
        <p:spPr/>
        <p:txBody>
          <a:bodyPr/>
          <a:lstStyle/>
          <a:p>
            <a:r>
              <a:rPr lang="en-IN" dirty="0"/>
              <a:t>Example Explained</a:t>
            </a:r>
          </a:p>
        </p:txBody>
      </p:sp>
      <p:pic>
        <p:nvPicPr>
          <p:cNvPr id="5" name="Content Placeholder 4">
            <a:extLst>
              <a:ext uri="{FF2B5EF4-FFF2-40B4-BE49-F238E27FC236}">
                <a16:creationId xmlns:a16="http://schemas.microsoft.com/office/drawing/2014/main" id="{489228FF-CFA1-1090-6753-556724A1E7D9}"/>
              </a:ext>
            </a:extLst>
          </p:cNvPr>
          <p:cNvPicPr>
            <a:picLocks noGrp="1" noChangeAspect="1"/>
          </p:cNvPicPr>
          <p:nvPr>
            <p:ph idx="1"/>
          </p:nvPr>
        </p:nvPicPr>
        <p:blipFill>
          <a:blip r:embed="rId2"/>
          <a:stretch>
            <a:fillRect/>
          </a:stretch>
        </p:blipFill>
        <p:spPr>
          <a:xfrm>
            <a:off x="1755648" y="2016125"/>
            <a:ext cx="8522208" cy="3449638"/>
          </a:xfrm>
        </p:spPr>
      </p:pic>
    </p:spTree>
    <p:extLst>
      <p:ext uri="{BB962C8B-B14F-4D97-AF65-F5344CB8AC3E}">
        <p14:creationId xmlns:p14="http://schemas.microsoft.com/office/powerpoint/2010/main" val="3260201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FBE0-0DB6-4C13-5805-770EEEA868C3}"/>
              </a:ext>
            </a:extLst>
          </p:cNvPr>
          <p:cNvSpPr>
            <a:spLocks noGrp="1"/>
          </p:cNvSpPr>
          <p:nvPr>
            <p:ph type="title"/>
          </p:nvPr>
        </p:nvSpPr>
        <p:spPr/>
        <p:txBody>
          <a:bodyPr/>
          <a:lstStyle/>
          <a:p>
            <a:r>
              <a:rPr lang="en-IN" dirty="0"/>
              <a:t>The </a:t>
            </a:r>
            <a:r>
              <a:rPr lang="en-IN" dirty="0" err="1"/>
              <a:t>XMLHttpRequest</a:t>
            </a:r>
            <a:r>
              <a:rPr lang="en-IN" dirty="0"/>
              <a:t> Object</a:t>
            </a:r>
          </a:p>
        </p:txBody>
      </p:sp>
      <p:sp>
        <p:nvSpPr>
          <p:cNvPr id="3" name="Content Placeholder 2">
            <a:extLst>
              <a:ext uri="{FF2B5EF4-FFF2-40B4-BE49-F238E27FC236}">
                <a16:creationId xmlns:a16="http://schemas.microsoft.com/office/drawing/2014/main" id="{59ED798F-F264-0478-E03D-9191240A2802}"/>
              </a:ext>
            </a:extLst>
          </p:cNvPr>
          <p:cNvSpPr>
            <a:spLocks noGrp="1"/>
          </p:cNvSpPr>
          <p:nvPr>
            <p:ph idx="1"/>
          </p:nvPr>
        </p:nvSpPr>
        <p:spPr/>
        <p:txBody>
          <a:bodyPr>
            <a:normAutofit lnSpcReduction="10000"/>
          </a:bodyPr>
          <a:lstStyle/>
          <a:p>
            <a:pPr>
              <a:lnSpc>
                <a:spcPct val="110000"/>
              </a:lnSpc>
            </a:pPr>
            <a:r>
              <a:rPr lang="en-US" dirty="0"/>
              <a:t>The </a:t>
            </a:r>
            <a:r>
              <a:rPr lang="en-US" dirty="0" err="1"/>
              <a:t>XMLHttpRequest</a:t>
            </a:r>
            <a:r>
              <a:rPr lang="en-US" dirty="0"/>
              <a:t> Object has a built in XML Parser.</a:t>
            </a:r>
          </a:p>
          <a:p>
            <a:pPr>
              <a:lnSpc>
                <a:spcPct val="110000"/>
              </a:lnSpc>
            </a:pPr>
            <a:endParaRPr lang="en-US" dirty="0"/>
          </a:p>
          <a:p>
            <a:pPr>
              <a:lnSpc>
                <a:spcPct val="110000"/>
              </a:lnSpc>
            </a:pPr>
            <a:r>
              <a:rPr lang="en-US" dirty="0"/>
              <a:t>The </a:t>
            </a:r>
            <a:r>
              <a:rPr lang="en-US" dirty="0" err="1"/>
              <a:t>responseText</a:t>
            </a:r>
            <a:r>
              <a:rPr lang="en-US" dirty="0"/>
              <a:t> property returns the response as a string.</a:t>
            </a:r>
          </a:p>
          <a:p>
            <a:pPr>
              <a:lnSpc>
                <a:spcPct val="110000"/>
              </a:lnSpc>
            </a:pPr>
            <a:endParaRPr lang="en-US" dirty="0"/>
          </a:p>
          <a:p>
            <a:pPr>
              <a:lnSpc>
                <a:spcPct val="110000"/>
              </a:lnSpc>
            </a:pPr>
            <a:r>
              <a:rPr lang="en-US" dirty="0"/>
              <a:t>The </a:t>
            </a:r>
            <a:r>
              <a:rPr lang="en-US" dirty="0" err="1"/>
              <a:t>responseXML</a:t>
            </a:r>
            <a:r>
              <a:rPr lang="en-US" dirty="0"/>
              <a:t> property returns the response as an XML DOM object.</a:t>
            </a:r>
          </a:p>
          <a:p>
            <a:pPr>
              <a:lnSpc>
                <a:spcPct val="110000"/>
              </a:lnSpc>
            </a:pPr>
            <a:endParaRPr lang="en-US" dirty="0"/>
          </a:p>
          <a:p>
            <a:pPr>
              <a:lnSpc>
                <a:spcPct val="110000"/>
              </a:lnSpc>
            </a:pPr>
            <a:r>
              <a:rPr lang="en-US" dirty="0"/>
              <a:t>If you want to use the response as an XML DOM object, you can use the </a:t>
            </a:r>
            <a:r>
              <a:rPr lang="en-US" dirty="0" err="1"/>
              <a:t>responseXML</a:t>
            </a:r>
            <a:r>
              <a:rPr lang="en-US" dirty="0"/>
              <a:t> property.</a:t>
            </a:r>
            <a:endParaRPr lang="en-IN" dirty="0"/>
          </a:p>
        </p:txBody>
      </p:sp>
    </p:spTree>
    <p:extLst>
      <p:ext uri="{BB962C8B-B14F-4D97-AF65-F5344CB8AC3E}">
        <p14:creationId xmlns:p14="http://schemas.microsoft.com/office/powerpoint/2010/main" val="255747789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13</TotalTime>
  <Words>370</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Gill Sans MT</vt:lpstr>
      <vt:lpstr>Segoe UI</vt:lpstr>
      <vt:lpstr>Verdana</vt:lpstr>
      <vt:lpstr>Wingdings</vt:lpstr>
      <vt:lpstr>Gallery</vt:lpstr>
      <vt:lpstr>XML request and parser</vt:lpstr>
      <vt:lpstr>XML Http Request </vt:lpstr>
      <vt:lpstr>The XMLHttp Request Object</vt:lpstr>
      <vt:lpstr>XML Http Request Example</vt:lpstr>
      <vt:lpstr>Sending an XMLHttpRequest </vt:lpstr>
      <vt:lpstr>XML Parser</vt:lpstr>
      <vt:lpstr>Parsing a Text String</vt:lpstr>
      <vt:lpstr>Example Explained</vt:lpstr>
      <vt:lpstr>The XMLHttpRequest Object</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XML request and parser</dc:title>
  <dc:creator>kishore a</dc:creator>
  <cp:lastModifiedBy>kishore a</cp:lastModifiedBy>
  <cp:revision>1</cp:revision>
  <dcterms:created xsi:type="dcterms:W3CDTF">2024-05-18T12:40:18Z</dcterms:created>
  <dcterms:modified xsi:type="dcterms:W3CDTF">2024-05-18T12:53:41Z</dcterms:modified>
</cp:coreProperties>
</file>