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6" r:id="rId2"/>
  </p:sldMasterIdLst>
  <p:sldIdLst>
    <p:sldId id="300" r:id="rId3"/>
    <p:sldId id="257" r:id="rId4"/>
    <p:sldId id="258" r:id="rId5"/>
    <p:sldId id="263" r:id="rId6"/>
    <p:sldId id="270" r:id="rId7"/>
    <p:sldId id="271" r:id="rId8"/>
    <p:sldId id="274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B261D-8F6D-4760-A094-11B3C1B0E581}" v="70" dt="2025-08-18T16:49:02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4752-3201-B731-BE1D-906B5CD62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AA25-3AAB-BE03-9E3A-8F1A010E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F6C0-645E-E50E-8726-AED00ED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232C-A6A6-1BBF-C264-3399C5B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57A9-7D33-9666-B081-0DEB13B0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84B-3092-2425-7917-58F89A7B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A84BD-9DCE-8412-B343-B3C8E210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1A79-2315-1403-30BC-1446942B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66A5-3A95-C368-44E4-70D9553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34EC-3141-5A78-B772-834586FC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3B09B-0ED5-8876-334C-B9C4B166A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DC1-15FD-B38D-350E-7879D69D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6506-CDED-9BAF-FE27-79EC8521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62D0-E21E-F2ED-7117-758B48A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438B-D450-0E83-0852-1C75E042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0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1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0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0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4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A06-298C-FA45-DADF-95E8F5A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8C4F-7CA3-EB80-5CFA-C9FC8F02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F6912-00E0-9556-5079-36D58F49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94C5-648B-7D3A-399D-2D26B0A8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2433-6D50-F9D1-B262-E89FA685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16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78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2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70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535-83D8-49CE-9233-31A40CE5C7E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8E12-FD15-467C-A3BD-3D23C53D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997-63A5-3130-959E-08BA05FF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87864-DBFC-314A-1061-EB388BE4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1B882-A6DB-523F-E979-7423264E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3D76-DF25-F016-FB6C-9186B672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F187-6178-3E39-CCB6-5B3BD8D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5953-94CB-AC23-4FE7-1BBEC86E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87C-7C34-0572-FED6-EACB0D7C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5AD03-B404-3FC3-D8B2-B527BA7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5C1-F7F1-BFE4-64FD-E81EA89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E6C4C-7263-D3DB-11D8-60C8D54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A778-5BD3-07A9-E4BC-D9DEFAB9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B5D-715C-BAE9-7485-E28F63D4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47B0-4216-0CDD-9B4A-23F9D50D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AFD8-0411-7BC0-926C-FEB541F1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12919-6187-60A3-A5A4-C8501D3A9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48EE3-4CD7-5A4E-D6EE-41B43D789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577B-5D02-BFE3-104E-20A3952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62606-73BD-7A90-0D6E-B1C3FCB6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470B9-F84E-1761-C500-A79A7243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0AC9-9BAC-6453-4BB8-B7B32537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EFF5-8438-2E9D-390F-18B024EE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78DAE-3015-617D-C197-9870D80F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9159-E21A-794E-2408-35E205C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0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E630A-ACE5-DE67-CF63-246A8C23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9B43E-3BED-7F10-6224-7D6BFA7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858A-FA55-C39F-C538-55849094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B015-CE6B-3A6D-2F49-27A7D30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8551-5DEA-8E05-C87C-5524E23D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ED0E3-A452-75FC-36F8-F86B9025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7DCEA-C461-2952-6EC7-C134C2EC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9AD99-CB23-226B-E110-2CB27FEC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76FB-9AE3-CF0C-4D8B-AFE314F4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7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93D6-C3F4-5457-D3D4-96E5E024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E3E5-A7DC-941D-F022-5143EAC10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B4A75-B8CC-4D12-D9F9-83560EA4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F357-DD52-3635-7FEF-38E3AC77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CB910-4B2E-BB32-5603-DC32E0A7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7657-E4C7-39F1-93C7-69CD1D2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C2BE9-AD33-F454-23E6-3FE3A5EC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CE4B-B24E-B522-0338-B89BDE10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135A-CC1E-168B-1BE6-CF498797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A658-4300-7B5E-856B-CCC716C18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425D-2EF3-70E8-1D32-82EC72C1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0C2D91-4D18-4D6A-81B4-BC051476612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DF0B78-78BE-438D-A6DA-939C59B34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8A56-FFB2-7934-493D-77EDC751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87" y="0"/>
            <a:ext cx="619432" cy="793996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536BA-7D49-BA9D-30F8-2519BAD1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724355"/>
            <a:ext cx="9271204" cy="6058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18E78-0F69-7069-FA97-D0BE3452A890}"/>
              </a:ext>
            </a:extLst>
          </p:cNvPr>
          <p:cNvSpPr txBox="1"/>
          <p:nvPr/>
        </p:nvSpPr>
        <p:spPr>
          <a:xfrm>
            <a:off x="599768" y="2123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1: Designing the ER Diagram for the Database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7430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26FFA-6FF2-D954-3A21-2308F33923E0}"/>
              </a:ext>
            </a:extLst>
          </p:cNvPr>
          <p:cNvSpPr txBox="1"/>
          <p:nvPr/>
        </p:nvSpPr>
        <p:spPr>
          <a:xfrm>
            <a:off x="776749" y="3561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10: Identifying High-Value Customers Based on Spending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73D26-2C56-A4A8-4077-52F48A3F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8" y="2002552"/>
            <a:ext cx="5429342" cy="406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E0E54-BF87-E981-9710-BF46BF92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49" y="2002552"/>
            <a:ext cx="4600809" cy="4187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707E34-D67C-C491-F2C7-B566F9825908}"/>
              </a:ext>
            </a:extLst>
          </p:cNvPr>
          <p:cNvSpPr txBox="1"/>
          <p:nvPr/>
        </p:nvSpPr>
        <p:spPr>
          <a:xfrm>
            <a:off x="403615" y="1305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Total Spending for Each Customer: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DE650-6AC2-AFB6-C5B3-B42C2A8CBC5B}"/>
              </a:ext>
            </a:extLst>
          </p:cNvPr>
          <p:cNvSpPr txBox="1"/>
          <p:nvPr/>
        </p:nvSpPr>
        <p:spPr>
          <a:xfrm>
            <a:off x="6744931" y="1305327"/>
            <a:ext cx="6390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Identifying Customers Who Spent Over ₹5,000: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82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7AE66-FBFE-D1D3-781F-C6E6AE94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2" y="1730477"/>
            <a:ext cx="4428329" cy="3985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21C3A-E5AC-ADCF-8C1F-10FD96B22BFA}"/>
              </a:ext>
            </a:extLst>
          </p:cNvPr>
          <p:cNvSpPr txBox="1"/>
          <p:nvPr/>
        </p:nvSpPr>
        <p:spPr>
          <a:xfrm>
            <a:off x="367082" y="895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Ranking Customers Based on Their Total Spending: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4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3A698D-BA00-ED28-9797-2EDB2F425577}"/>
              </a:ext>
            </a:extLst>
          </p:cNvPr>
          <p:cNvSpPr txBox="1"/>
          <p:nvPr/>
        </p:nvSpPr>
        <p:spPr>
          <a:xfrm>
            <a:off x="570270" y="247951"/>
            <a:ext cx="9399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Task 11: Analyzing Orders and Identifying Key Customers</a:t>
            </a:r>
            <a:endParaRPr lang="en-IN" sz="2800" b="1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DBB5F8E-C6C0-1D04-A3BC-085277B9E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70" y="1185453"/>
            <a:ext cx="1172988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Total Revenue Per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the total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each order by multiplying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000037f7-142c-4349-a419-51a985c4921b generated a total revenue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₹14,717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Identifying Top Customers Based on Number of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c9666602-3b31-45a3-a19b-61365fe80936 placed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orders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 orders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customers represent high engagement and can be prioritized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 offers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loyalty programs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Supplier with the Most Products in Stock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SupplierID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5f23af2b-90e2-45a7-b4d6-f02d3fbf2ab0 has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stock 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498 units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supplier is a key player in fulfilling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high-demand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023E-747E-89B3-8D15-00B9AF63F018}"/>
              </a:ext>
            </a:extLst>
          </p:cNvPr>
          <p:cNvSpPr txBox="1"/>
          <p:nvPr/>
        </p:nvSpPr>
        <p:spPr>
          <a:xfrm>
            <a:off x="904567" y="474095"/>
            <a:ext cx="10550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Task 12: Normalizing the Products Table to 3NF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2B1313-5419-AEAC-4F4B-1777629B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1" y="1548310"/>
            <a:ext cx="124378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1: Creation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ProductCategories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 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with two columns: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 identifier)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2: Populating the New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Inserted distinct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 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original Products table into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3: Updating the Products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a 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to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to link each product to its corresponding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4: Finalizing the Normalization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the redundant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from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foreign key constraint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corresponds to an existing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5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6511-C7C1-053A-7F42-77877CE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BAC5-1BBA-0550-E21A-7FDF745D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91" y="855406"/>
            <a:ext cx="8321619" cy="49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94EEF-7531-3CF1-BB55-06FBDA08C384}"/>
              </a:ext>
            </a:extLst>
          </p:cNvPr>
          <p:cNvSpPr txBox="1"/>
          <p:nvPr/>
        </p:nvSpPr>
        <p:spPr>
          <a:xfrm>
            <a:off x="530941" y="179127"/>
            <a:ext cx="9478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Task 13: Using Subqueries for Product and Customer Analysis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B359-E5C9-30F8-D1AB-D5BBB63F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" y="2007563"/>
            <a:ext cx="7096907" cy="690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B5B488-B1F5-D16A-E477-BAC54C63127B}"/>
              </a:ext>
            </a:extLst>
          </p:cNvPr>
          <p:cNvSpPr txBox="1"/>
          <p:nvPr/>
        </p:nvSpPr>
        <p:spPr>
          <a:xfrm>
            <a:off x="530941" y="1417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Identifying the Top 3 Products Based on Sales Revenue: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6578C-8ADD-F94A-2596-75673BAFBD27}"/>
              </a:ext>
            </a:extLst>
          </p:cNvPr>
          <p:cNvSpPr txBox="1"/>
          <p:nvPr/>
        </p:nvSpPr>
        <p:spPr>
          <a:xfrm>
            <a:off x="530941" y="31540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Finding Customers Who Haven’t Placed Any Orders: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0671B8-C73B-6D35-4F75-ADA2511E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8" y="3800139"/>
            <a:ext cx="422969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669BAA-9677-BA8C-4138-9F117DBE13F6}"/>
              </a:ext>
            </a:extLst>
          </p:cNvPr>
          <p:cNvSpPr txBox="1"/>
          <p:nvPr/>
        </p:nvSpPr>
        <p:spPr>
          <a:xfrm>
            <a:off x="688258" y="179127"/>
            <a:ext cx="8288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Task 14: Generating Actionable Insights for Business Strategy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AFA82-0F5D-AAAF-904A-D7AC90D673E4}"/>
              </a:ext>
            </a:extLst>
          </p:cNvPr>
          <p:cNvSpPr txBox="1"/>
          <p:nvPr/>
        </p:nvSpPr>
        <p:spPr>
          <a:xfrm>
            <a:off x="816077" y="11418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Which cities have the highest concentration of Prime members?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AE069-1BB4-4791-BCE6-1DB2A662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11" y="1964520"/>
            <a:ext cx="2267266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44BB5-21DE-AD6D-ECF9-C89F50844E3F}"/>
              </a:ext>
            </a:extLst>
          </p:cNvPr>
          <p:cNvSpPr txBox="1"/>
          <p:nvPr/>
        </p:nvSpPr>
        <p:spPr>
          <a:xfrm>
            <a:off x="816077" y="3767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What are the top 3 most frequently ordered categories?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1AEB3A-C7FC-8858-49B3-29B185CE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21" y="4479611"/>
            <a:ext cx="219105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8E33-BA8C-C2EA-AB4F-07B4B2E0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156723" y="1168550"/>
            <a:ext cx="469490" cy="10964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5FC1F1-F21D-0B8D-6C06-B243F130F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10" y="1278194"/>
            <a:ext cx="1067537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 Table: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 CustomerID (This uniquely identifies each customer).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Foreign Key in this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Table: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(This uniquely identifies each product).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Foreign Key: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SupplierID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references Suppliers(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SupplierID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Orders Table: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(This uniquely identifies each order).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Foreign Key: CustomerID references Customers(CustomerID).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Order_Details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 Composite of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(Together, they uniquely identify each order detail).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Foreign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references Orders(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references Products(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Reviews Table: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ReviewID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(This uniquely identifies each review).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Foreign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references Products(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CustomerID references Customers(CustomerID).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F3A31-F7CE-0BF0-03F1-62E413FDC6A5}"/>
              </a:ext>
            </a:extLst>
          </p:cNvPr>
          <p:cNvSpPr txBox="1"/>
          <p:nvPr/>
        </p:nvSpPr>
        <p:spPr>
          <a:xfrm>
            <a:off x="521110" y="4691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2: Defining Primary and Foreign Key Relationships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735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EB83-E9CF-9A00-0703-0BEBC22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142" y="468363"/>
            <a:ext cx="816075" cy="49028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45F1C-99B6-6458-4661-C13CDE484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365945"/>
              </p:ext>
            </p:extLst>
          </p:nvPr>
        </p:nvGraphicFramePr>
        <p:xfrm>
          <a:off x="560437" y="3429000"/>
          <a:ext cx="11071125" cy="2113934"/>
        </p:xfrm>
        <a:graphic>
          <a:graphicData uri="http://schemas.openxmlformats.org/drawingml/2006/table">
            <a:tbl>
              <a:tblPr/>
              <a:tblGrid>
                <a:gridCol w="1230125">
                  <a:extLst>
                    <a:ext uri="{9D8B030D-6E8A-4147-A177-3AD203B41FA5}">
                      <a16:colId xmlns:a16="http://schemas.microsoft.com/office/drawing/2014/main" val="2249198731"/>
                    </a:ext>
                  </a:extLst>
                </a:gridCol>
                <a:gridCol w="1218109">
                  <a:extLst>
                    <a:ext uri="{9D8B030D-6E8A-4147-A177-3AD203B41FA5}">
                      <a16:colId xmlns:a16="http://schemas.microsoft.com/office/drawing/2014/main" val="2522163082"/>
                    </a:ext>
                  </a:extLst>
                </a:gridCol>
                <a:gridCol w="1242141">
                  <a:extLst>
                    <a:ext uri="{9D8B030D-6E8A-4147-A177-3AD203B41FA5}">
                      <a16:colId xmlns:a16="http://schemas.microsoft.com/office/drawing/2014/main" val="1658512430"/>
                    </a:ext>
                  </a:extLst>
                </a:gridCol>
                <a:gridCol w="1230125">
                  <a:extLst>
                    <a:ext uri="{9D8B030D-6E8A-4147-A177-3AD203B41FA5}">
                      <a16:colId xmlns:a16="http://schemas.microsoft.com/office/drawing/2014/main" val="1150807728"/>
                    </a:ext>
                  </a:extLst>
                </a:gridCol>
                <a:gridCol w="1234492">
                  <a:extLst>
                    <a:ext uri="{9D8B030D-6E8A-4147-A177-3AD203B41FA5}">
                      <a16:colId xmlns:a16="http://schemas.microsoft.com/office/drawing/2014/main" val="2068043235"/>
                    </a:ext>
                  </a:extLst>
                </a:gridCol>
                <a:gridCol w="1225758">
                  <a:extLst>
                    <a:ext uri="{9D8B030D-6E8A-4147-A177-3AD203B41FA5}">
                      <a16:colId xmlns:a16="http://schemas.microsoft.com/office/drawing/2014/main" val="2575392779"/>
                    </a:ext>
                  </a:extLst>
                </a:gridCol>
                <a:gridCol w="1230125">
                  <a:extLst>
                    <a:ext uri="{9D8B030D-6E8A-4147-A177-3AD203B41FA5}">
                      <a16:colId xmlns:a16="http://schemas.microsoft.com/office/drawing/2014/main" val="2402944306"/>
                    </a:ext>
                  </a:extLst>
                </a:gridCol>
                <a:gridCol w="1230125">
                  <a:extLst>
                    <a:ext uri="{9D8B030D-6E8A-4147-A177-3AD203B41FA5}">
                      <a16:colId xmlns:a16="http://schemas.microsoft.com/office/drawing/2014/main" val="1466882556"/>
                    </a:ext>
                  </a:extLst>
                </a:gridCol>
                <a:gridCol w="1230125">
                  <a:extLst>
                    <a:ext uri="{9D8B030D-6E8A-4147-A177-3AD203B41FA5}">
                      <a16:colId xmlns:a16="http://schemas.microsoft.com/office/drawing/2014/main" val="4193652142"/>
                    </a:ext>
                  </a:extLst>
                </a:gridCol>
              </a:tblGrid>
              <a:tr h="1746293">
                <a:tc>
                  <a:txBody>
                    <a:bodyPr/>
                    <a:lstStyle/>
                    <a:p>
                      <a:r>
                        <a:rPr lang="en-IN" dirty="0"/>
                        <a:t>b10b93c8-d812-4bc0-8016-7a637bab554d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Thomas Moore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Lake Jeffreyfurt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Massachusetts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2022-05-13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528109"/>
                  </a:ext>
                </a:extLst>
              </a:tr>
              <a:tr h="3676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508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9BE962-ED4E-1F21-DA0A-4D335F0E34F6}"/>
              </a:ext>
            </a:extLst>
          </p:cNvPr>
          <p:cNvSpPr txBox="1"/>
          <p:nvPr/>
        </p:nvSpPr>
        <p:spPr>
          <a:xfrm>
            <a:off x="707924" y="3441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3: Retrieving Customer and Product Information</a:t>
            </a:r>
            <a:endParaRPr lang="en-IN" sz="20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B75226-87CA-7623-19AB-252396C4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4" y="1562746"/>
            <a:ext cx="9291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Retrieved customers from a specific 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Created a query to filter customers based on their city.</a:t>
            </a:r>
          </a:p>
        </p:txBody>
      </p:sp>
    </p:spTree>
    <p:extLst>
      <p:ext uri="{BB962C8B-B14F-4D97-AF65-F5344CB8AC3E}">
        <p14:creationId xmlns:p14="http://schemas.microsoft.com/office/powerpoint/2010/main" val="381116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627-88BE-9A74-53E4-B51426B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75071" y="245806"/>
            <a:ext cx="7619999" cy="934064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sz="2000" b="1" dirty="0">
                <a:latin typeface="Arial" panose="020B0604020202020204" pitchFamily="34" charset="0"/>
              </a:rPr>
              <a:t> Task 4 — DDL Statements &amp; Data Constraints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DBC4-A3F3-AD41-F8DD-6F22D15E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94" y="1871344"/>
            <a:ext cx="9421167" cy="343971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ALTER TABLE to add constraints without dropping existing data.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Set </a:t>
            </a:r>
            <a:r>
              <a:rPr lang="en-US" altLang="en-US" sz="2000" dirty="0" err="1">
                <a:latin typeface="Arial" panose="020B0604020202020204" pitchFamily="34" charset="0"/>
              </a:rPr>
              <a:t>CustomerID</a:t>
            </a:r>
            <a:r>
              <a:rPr lang="en-US" altLang="en-US" sz="2000" dirty="0">
                <a:latin typeface="Arial" panose="020B0604020202020204" pitchFamily="34" charset="0"/>
              </a:rPr>
              <a:t> as the PRIMARY KEY to uniquely identify each customer.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Enforced data validation with CHECK (Age ≥ 19) and NOT NULL on Age.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Added UNIQUE constraint to Name after cleaning duplicate entries.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102C7-9622-5AF7-62BD-28516BA9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8C67C8-2410-9073-FA31-7DC1E81B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259"/>
            <a:ext cx="1847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8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710ECE-D1A2-6BDC-F56E-8FF60D962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38941"/>
              </p:ext>
            </p:extLst>
          </p:nvPr>
        </p:nvGraphicFramePr>
        <p:xfrm>
          <a:off x="1189703" y="2473991"/>
          <a:ext cx="9623152" cy="4351337"/>
        </p:xfrm>
        <a:graphic>
          <a:graphicData uri="http://schemas.openxmlformats.org/drawingml/2006/table">
            <a:tbl>
              <a:tblPr/>
              <a:tblGrid>
                <a:gridCol w="1374736">
                  <a:extLst>
                    <a:ext uri="{9D8B030D-6E8A-4147-A177-3AD203B41FA5}">
                      <a16:colId xmlns:a16="http://schemas.microsoft.com/office/drawing/2014/main" val="855309574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2077945223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3808711723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3363472214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4017166645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3563750929"/>
                    </a:ext>
                  </a:extLst>
                </a:gridCol>
                <a:gridCol w="1374736">
                  <a:extLst>
                    <a:ext uri="{9D8B030D-6E8A-4147-A177-3AD203B41FA5}">
                      <a16:colId xmlns:a16="http://schemas.microsoft.com/office/drawing/2014/main" val="3810981453"/>
                    </a:ext>
                  </a:extLst>
                </a:gridCol>
              </a:tblGrid>
              <a:tr h="585757">
                <a:tc>
                  <a:txBody>
                    <a:bodyPr/>
                    <a:lstStyle/>
                    <a:p>
                      <a:r>
                        <a:rPr lang="en-IN" sz="1600" b="1"/>
                        <a:t>ProductID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ProductName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Category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SubCategory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PricePerUnit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StockQuantity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SupplierID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10503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r>
                        <a:rPr lang="en-IN" sz="1600"/>
                        <a:t>bdbd2e3d-b99b-4c9d-8234-fbd9e50e3c30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Fresh Apple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Fruits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Sub-Fruits-1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150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300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0658c953-98c4-4d00-bf29-4fbfe4aca4cd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028713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IN" sz="1600"/>
                        <a:t>c0ef7386-5067-4776-b60a-0ac75f3a96a8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Healthy Snack Bar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Snacks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Sub-Snacks-2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200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250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cb890936-8142-4fa3-ac60-2ecba78f8aa8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795195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r>
                        <a:rPr lang="en-IN" sz="1600"/>
                        <a:t>0a8d3b8f-44b5-4cbf-bf22-44f3fae7b8f2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Organic Milk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Dairy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Sub-Dairy-1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500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16c44a77-d01f-4154-a7b7-1f5b5dee4255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260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A69CE4-5630-34D8-4871-7CFF3CE51CEB}"/>
              </a:ext>
            </a:extLst>
          </p:cNvPr>
          <p:cNvSpPr txBox="1"/>
          <p:nvPr/>
        </p:nvSpPr>
        <p:spPr>
          <a:xfrm>
            <a:off x="1189703" y="14644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this task, we inserted 3 new products into the Products table with unique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ProductIDs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categories, and prices.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F85AC-9A12-BEDA-2E46-8A6D4C507116}"/>
              </a:ext>
            </a:extLst>
          </p:cNvPr>
          <p:cNvSpPr txBox="1"/>
          <p:nvPr/>
        </p:nvSpPr>
        <p:spPr>
          <a:xfrm>
            <a:off x="1189703" y="4249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Task 5: Inserting New Product Entries into the Database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9989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12598-382A-33BA-5DB9-4D8584FD9AB7}"/>
              </a:ext>
            </a:extLst>
          </p:cNvPr>
          <p:cNvSpPr txBox="1"/>
          <p:nvPr/>
        </p:nvSpPr>
        <p:spPr>
          <a:xfrm>
            <a:off x="1297859" y="9832"/>
            <a:ext cx="7993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4FDE9A-3D95-F2C3-0C94-469BE2F9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42341"/>
              </p:ext>
            </p:extLst>
          </p:nvPr>
        </p:nvGraphicFramePr>
        <p:xfrm>
          <a:off x="838198" y="2377440"/>
          <a:ext cx="10515603" cy="2103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72962749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811219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79873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54029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8681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779204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9215154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ProductID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ProductName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Category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SubCategory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PricePerUnit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StockQuantity (Updated)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SupplierID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2137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IN" sz="1800"/>
                        <a:t>bdbd2e3d-b99b-4c9d-8234-fbd9e50e3c30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Fresh 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Fruits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Sub-Fruits-1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0658c953-98c4-4d00-bf29-4fbfe4aca4cd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05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F0E632-22CB-E45D-8F7E-4AED7AD17481}"/>
              </a:ext>
            </a:extLst>
          </p:cNvPr>
          <p:cNvSpPr txBox="1"/>
          <p:nvPr/>
        </p:nvSpPr>
        <p:spPr>
          <a:xfrm>
            <a:off x="838198" y="2509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Task 6: Updating Product Stock Quantity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4758E-E712-4784-A3BF-927E6D59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74755"/>
              </p:ext>
            </p:extLst>
          </p:nvPr>
        </p:nvGraphicFramePr>
        <p:xfrm>
          <a:off x="838200" y="1429321"/>
          <a:ext cx="9053052" cy="1005840"/>
        </p:xfrm>
        <a:graphic>
          <a:graphicData uri="http://schemas.openxmlformats.org/drawingml/2006/table">
            <a:tbl>
              <a:tblPr/>
              <a:tblGrid>
                <a:gridCol w="2263263">
                  <a:extLst>
                    <a:ext uri="{9D8B030D-6E8A-4147-A177-3AD203B41FA5}">
                      <a16:colId xmlns:a16="http://schemas.microsoft.com/office/drawing/2014/main" val="3694947229"/>
                    </a:ext>
                  </a:extLst>
                </a:gridCol>
                <a:gridCol w="2263263">
                  <a:extLst>
                    <a:ext uri="{9D8B030D-6E8A-4147-A177-3AD203B41FA5}">
                      <a16:colId xmlns:a16="http://schemas.microsoft.com/office/drawing/2014/main" val="2992568560"/>
                    </a:ext>
                  </a:extLst>
                </a:gridCol>
                <a:gridCol w="2263263">
                  <a:extLst>
                    <a:ext uri="{9D8B030D-6E8A-4147-A177-3AD203B41FA5}">
                      <a16:colId xmlns:a16="http://schemas.microsoft.com/office/drawing/2014/main" val="3969735402"/>
                    </a:ext>
                  </a:extLst>
                </a:gridCol>
                <a:gridCol w="2263263">
                  <a:extLst>
                    <a:ext uri="{9D8B030D-6E8A-4147-A177-3AD203B41FA5}">
                      <a16:colId xmlns:a16="http://schemas.microsoft.com/office/drawing/2014/main" val="3779385106"/>
                    </a:ext>
                  </a:extLst>
                </a:gridCol>
              </a:tblGrid>
              <a:tr h="347422">
                <a:tc>
                  <a:txBody>
                    <a:bodyPr/>
                    <a:lstStyle/>
                    <a:p>
                      <a:r>
                        <a:rPr lang="en-IN" b="1" dirty="0" err="1"/>
                        <a:t>SupplierID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/>
                        <a:t>SupplierName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ContactNumber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164087"/>
                  </a:ext>
                </a:extLst>
              </a:tr>
              <a:tr h="517817">
                <a:tc>
                  <a:txBody>
                    <a:bodyPr/>
                    <a:lstStyle/>
                    <a:p>
                      <a:r>
                        <a:rPr lang="en-IN"/>
                        <a:t>0658c953-98c4-4d00-bf29-4fbfe4aca4cd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Fresh Supplies Ltd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+1 800 555 1234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932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D9BE48-36BF-77A3-053B-18894C615078}"/>
              </a:ext>
            </a:extLst>
          </p:cNvPr>
          <p:cNvSpPr txBox="1"/>
          <p:nvPr/>
        </p:nvSpPr>
        <p:spPr>
          <a:xfrm>
            <a:off x="838200" y="3441331"/>
            <a:ext cx="324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FROM Suppliers</a:t>
            </a:r>
          </a:p>
          <a:p>
            <a:r>
              <a:rPr lang="en-US" dirty="0"/>
              <a:t>WHERE City = 'Maine’;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8D67B4-5214-7120-2EBA-A7C371BC85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5199286"/>
            <a:ext cx="9053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delete a supplier from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Suppliers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where the city is Maine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No suppliers from 'Maine' remain.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F6F86-6831-6D85-DBE8-905FF7B95B68}"/>
              </a:ext>
            </a:extLst>
          </p:cNvPr>
          <p:cNvSpPr txBox="1"/>
          <p:nvPr/>
        </p:nvSpPr>
        <p:spPr>
          <a:xfrm>
            <a:off x="818535" y="4689641"/>
            <a:ext cx="132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17A2B-9EBF-015C-1E51-060ED2D891E4}"/>
              </a:ext>
            </a:extLst>
          </p:cNvPr>
          <p:cNvSpPr txBox="1"/>
          <p:nvPr/>
        </p:nvSpPr>
        <p:spPr>
          <a:xfrm>
            <a:off x="916858" y="2647440"/>
            <a:ext cx="3763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F8A7E-78B1-560E-29F7-5F79E44BA55B}"/>
              </a:ext>
            </a:extLst>
          </p:cNvPr>
          <p:cNvSpPr txBox="1"/>
          <p:nvPr/>
        </p:nvSpPr>
        <p:spPr>
          <a:xfrm>
            <a:off x="818535" y="4358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7: Removing Supplier Data from the Database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5341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F9F65-1211-D9CA-F245-B72E1A597B49}"/>
              </a:ext>
            </a:extLst>
          </p:cNvPr>
          <p:cNvSpPr txBox="1"/>
          <p:nvPr/>
        </p:nvSpPr>
        <p:spPr>
          <a:xfrm>
            <a:off x="973393" y="3167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8: Implementing SQL Constraints for Data Integrity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C7A09-EC46-3BE2-B82B-0129E7FF8024}"/>
              </a:ext>
            </a:extLst>
          </p:cNvPr>
          <p:cNvSpPr txBox="1"/>
          <p:nvPr/>
        </p:nvSpPr>
        <p:spPr>
          <a:xfrm>
            <a:off x="1042219" y="1103360"/>
            <a:ext cx="1160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F95BB-BA5E-09BC-6CE4-75520215EA3B}"/>
              </a:ext>
            </a:extLst>
          </p:cNvPr>
          <p:cNvSpPr txBox="1"/>
          <p:nvPr/>
        </p:nvSpPr>
        <p:spPr>
          <a:xfrm>
            <a:off x="1042219" y="3611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40EAF-2F3B-5737-F8A5-C47888ACE63B}"/>
              </a:ext>
            </a:extLst>
          </p:cNvPr>
          <p:cNvSpPr txBox="1"/>
          <p:nvPr/>
        </p:nvSpPr>
        <p:spPr>
          <a:xfrm>
            <a:off x="1042219" y="14924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 TABLE Reviews</a:t>
            </a:r>
          </a:p>
          <a:p>
            <a:r>
              <a:rPr lang="en-US" dirty="0"/>
              <a:t>ADD CONSTRAINT </a:t>
            </a:r>
            <a:r>
              <a:rPr lang="en-US" dirty="0" err="1"/>
              <a:t>chk_rating</a:t>
            </a:r>
            <a:r>
              <a:rPr lang="en-US" dirty="0"/>
              <a:t> CHECK (Rating BETWEEN 1 AND 5);</a:t>
            </a:r>
          </a:p>
          <a:p>
            <a:endParaRPr lang="en-IN" dirty="0"/>
          </a:p>
          <a:p>
            <a:r>
              <a:rPr lang="en-US" dirty="0"/>
              <a:t>ALTER TABLE Customers</a:t>
            </a:r>
          </a:p>
          <a:p>
            <a:r>
              <a:rPr lang="en-US" dirty="0"/>
              <a:t>MODIFY </a:t>
            </a:r>
            <a:r>
              <a:rPr lang="en-US" dirty="0" err="1"/>
              <a:t>PrimeMember</a:t>
            </a:r>
            <a:r>
              <a:rPr lang="en-US" dirty="0"/>
              <a:t> VARCHAR(3) DEFAULT 'No';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39DCA-7B70-3FE1-D511-6433D0BE0AEB}"/>
              </a:ext>
            </a:extLst>
          </p:cNvPr>
          <p:cNvSpPr txBox="1"/>
          <p:nvPr/>
        </p:nvSpPr>
        <p:spPr>
          <a:xfrm>
            <a:off x="973392" y="4224932"/>
            <a:ext cx="10844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12:26:39	ALTER TABLE Reviews ADD CONSTRAINT </a:t>
            </a:r>
            <a:r>
              <a:rPr lang="en-IN" dirty="0" err="1"/>
              <a:t>chk_rating</a:t>
            </a:r>
            <a:r>
              <a:rPr lang="en-IN" dirty="0"/>
              <a:t> CHECK (Rating BETWEEN 1 AND 5)	2000 row(s) affected Records: 2000  Duplicates: 0  Warnings: 0	0.078 sec</a:t>
            </a:r>
          </a:p>
          <a:p>
            <a:endParaRPr lang="en-IN" dirty="0"/>
          </a:p>
          <a:p>
            <a:r>
              <a:rPr lang="en-US" dirty="0"/>
              <a:t>12:28:15	ALTER TABLE Customers MODIFY </a:t>
            </a:r>
            <a:r>
              <a:rPr lang="en-US" dirty="0" err="1"/>
              <a:t>PrimeMember</a:t>
            </a:r>
            <a:r>
              <a:rPr lang="en-US" dirty="0"/>
              <a:t> VARCHAR(3) DEFAULT 'No'	0 row(s) affected Records: 0  Duplicates: 0  Warnings: 0	0.047 sec</a:t>
            </a:r>
          </a:p>
        </p:txBody>
      </p:sp>
    </p:spTree>
    <p:extLst>
      <p:ext uri="{BB962C8B-B14F-4D97-AF65-F5344CB8AC3E}">
        <p14:creationId xmlns:p14="http://schemas.microsoft.com/office/powerpoint/2010/main" val="191217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82995E-C048-1654-DC2B-E2D7DAA5C41E}"/>
              </a:ext>
            </a:extLst>
          </p:cNvPr>
          <p:cNvSpPr txBox="1"/>
          <p:nvPr/>
        </p:nvSpPr>
        <p:spPr>
          <a:xfrm>
            <a:off x="973393" y="2753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Task 9: Filtering and Aggregating Data with SQL Clauses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93101-50CE-3D35-43B3-1E74BEDD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691"/>
            <a:ext cx="6036573" cy="3057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78EBE0-9A73-3B43-0D17-C52F39A5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32" y="2269600"/>
            <a:ext cx="5045855" cy="3201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C7531-B6C9-FFE0-440E-5332C6FC0799}"/>
              </a:ext>
            </a:extLst>
          </p:cNvPr>
          <p:cNvSpPr txBox="1"/>
          <p:nvPr/>
        </p:nvSpPr>
        <p:spPr>
          <a:xfrm>
            <a:off x="344132" y="1210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Filtering Orders by Date: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5EDBB-7A3D-AB4A-EC84-74D10385F154}"/>
              </a:ext>
            </a:extLst>
          </p:cNvPr>
          <p:cNvSpPr txBox="1"/>
          <p:nvPr/>
        </p:nvSpPr>
        <p:spPr>
          <a:xfrm>
            <a:off x="6567951" y="1210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Aggregating Product Sales:</a:t>
            </a:r>
          </a:p>
        </p:txBody>
      </p:sp>
    </p:spTree>
    <p:extLst>
      <p:ext uri="{BB962C8B-B14F-4D97-AF65-F5344CB8AC3E}">
        <p14:creationId xmlns:p14="http://schemas.microsoft.com/office/powerpoint/2010/main" val="11790278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854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Gill Sans MT</vt:lpstr>
      <vt:lpstr>Custom Design</vt:lpstr>
      <vt:lpstr>Parcel</vt:lpstr>
      <vt:lpstr>PowerPoint Presentation</vt:lpstr>
      <vt:lpstr>PowerPoint Presentation</vt:lpstr>
      <vt:lpstr>PowerPoint Presentation</vt:lpstr>
      <vt:lpstr>  Task 4 — DDL Statements &amp; Data Constraints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Nandhakishore A</dc:creator>
  <cp:lastModifiedBy>Nandhakishore A</cp:lastModifiedBy>
  <cp:revision>2</cp:revision>
  <dcterms:created xsi:type="dcterms:W3CDTF">2025-08-02T08:52:04Z</dcterms:created>
  <dcterms:modified xsi:type="dcterms:W3CDTF">2025-08-18T16:50:09Z</dcterms:modified>
</cp:coreProperties>
</file>