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6.xml" ContentType="application/vnd.openxmlformats-officedocument.presentationml.notes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30A18"/>
                </a:solidFill>
                <a:latin typeface="Arial"/>
              </a:defRPr>
            </a:pPr>
            <a:r>
              <a:rPr lang="en-US" sz="1800" b="0" i="0" u="none" strike="noStrike">
                <a:solidFill>
                  <a:srgbClr val="030A18"/>
                </a:solidFill>
                <a:latin typeface="Arial"/>
              </a:rPr>
              <a:t>New Users vs Sessions by Channel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 Users</c:v>
                </c:pt>
              </c:strCache>
            </c:strRef>
          </c:tx>
          <c:spPr>
            <a:solidFill>
              <a:srgbClr val="C0504D"/>
            </a:solidFill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Direct</c:v>
                </c:pt>
                <c:pt idx="1">
                  <c:v>Organic Search</c:v>
                </c:pt>
                <c:pt idx="2">
                  <c:v>Referral</c:v>
                </c:pt>
                <c:pt idx="3">
                  <c:v>Paid Search</c:v>
                </c:pt>
                <c:pt idx="4">
                  <c:v>Organic Social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46784</c:v>
                </c:pt>
                <c:pt idx="1">
                  <c:v>6838</c:v>
                </c:pt>
                <c:pt idx="2">
                  <c:v>1925</c:v>
                </c:pt>
                <c:pt idx="3">
                  <c:v>637</c:v>
                </c:pt>
                <c:pt idx="4">
                  <c:v>378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EE-476D-A9C4-744448EED85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Engaged Sessions</c:v>
                </c:pt>
              </c:strCache>
            </c:strRef>
          </c:tx>
          <c:spPr>
            <a:solidFill>
              <a:srgbClr val="4F81BD"/>
            </a:solidFill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Direct</c:v>
                </c:pt>
                <c:pt idx="1">
                  <c:v>Organic Search</c:v>
                </c:pt>
                <c:pt idx="2">
                  <c:v>Referral</c:v>
                </c:pt>
                <c:pt idx="3">
                  <c:v>Paid Search</c:v>
                </c:pt>
                <c:pt idx="4">
                  <c:v>Organic Social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30540</c:v>
                </c:pt>
                <c:pt idx="1">
                  <c:v>5743</c:v>
                </c:pt>
                <c:pt idx="2">
                  <c:v>1618</c:v>
                </c:pt>
                <c:pt idx="3">
                  <c:v>162</c:v>
                </c:pt>
                <c:pt idx="4">
                  <c:v>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EE-476D-A9C4-744448EED8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734554"/>
        <c:axId val="2094734552"/>
      </c:bar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IN" b="0" i="0" u="none" strike="noStrike">
                    <a:solidFill>
                      <a:srgbClr val="000000"/>
                    </a:solidFill>
                    <a:latin typeface="Arial"/>
                  </a:rPr>
                  <a:t>Channels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9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  <c:max val="56140.799999999996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IN" b="0" i="0" u="none" strike="noStrike">
                    <a:solidFill>
                      <a:srgbClr val="000000"/>
                    </a:solidFill>
                    <a:latin typeface="Arial"/>
                  </a:rPr>
                  <a:t>Count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9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30A18"/>
                </a:solidFill>
                <a:latin typeface="Arial"/>
              </a:defRPr>
            </a:pPr>
            <a:r>
              <a:rPr lang="en-IN" sz="1800" b="0" i="0" u="none" strike="noStrike">
                <a:solidFill>
                  <a:srgbClr val="030A18"/>
                </a:solidFill>
                <a:latin typeface="Arial"/>
              </a:rPr>
              <a:t>Revenue &amp; New Users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($)</c:v>
                </c:pt>
              </c:strCache>
            </c:strRef>
          </c:tx>
          <c:spPr>
            <a:solidFill>
              <a:srgbClr val="C0504D"/>
            </a:solidFill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Direct</c:v>
                </c:pt>
                <c:pt idx="1">
                  <c:v>Organic Search</c:v>
                </c:pt>
                <c:pt idx="2">
                  <c:v>Referral</c:v>
                </c:pt>
                <c:pt idx="3">
                  <c:v>Paid Search</c:v>
                </c:pt>
                <c:pt idx="4">
                  <c:v>Organic Social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1003.59</c:v>
                </c:pt>
                <c:pt idx="1">
                  <c:v>2811.96</c:v>
                </c:pt>
                <c:pt idx="2">
                  <c:v>396.25</c:v>
                </c:pt>
                <c:pt idx="3">
                  <c:v>858.01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ED-48C1-861D-7EA20B6D5B8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New Users</c:v>
                </c:pt>
              </c:strCache>
            </c:strRef>
          </c:tx>
          <c:spPr>
            <a:solidFill>
              <a:srgbClr val="4F81BD"/>
            </a:solidFill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Direct</c:v>
                </c:pt>
                <c:pt idx="1">
                  <c:v>Organic Search</c:v>
                </c:pt>
                <c:pt idx="2">
                  <c:v>Referral</c:v>
                </c:pt>
                <c:pt idx="3">
                  <c:v>Paid Search</c:v>
                </c:pt>
                <c:pt idx="4">
                  <c:v>Organic Social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46784</c:v>
                </c:pt>
                <c:pt idx="1">
                  <c:v>6838</c:v>
                </c:pt>
                <c:pt idx="2">
                  <c:v>1925</c:v>
                </c:pt>
                <c:pt idx="3">
                  <c:v>637</c:v>
                </c:pt>
                <c:pt idx="4">
                  <c:v>378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ED-48C1-861D-7EA20B6D5B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734554"/>
        <c:axId val="2094734552"/>
      </c:bar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IN" b="0" i="0" u="none" strike="noStrike">
                    <a:solidFill>
                      <a:srgbClr val="000000"/>
                    </a:solidFill>
                    <a:latin typeface="Arial"/>
                  </a:rPr>
                  <a:t>Channels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IN" b="0" i="0" u="none" strike="noStrike">
                    <a:solidFill>
                      <a:srgbClr val="000000"/>
                    </a:solidFill>
                    <a:latin typeface="Arial"/>
                  </a:rPr>
                  <a:t>USD / Users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30A18"/>
                </a:solidFill>
                <a:latin typeface="Arial"/>
              </a:defRPr>
            </a:pPr>
            <a:r>
              <a:rPr lang="en-IN" sz="1800" b="0" i="0" u="none" strike="noStrike">
                <a:solidFill>
                  <a:srgbClr val="030A18"/>
                </a:solidFill>
                <a:latin typeface="Arial"/>
              </a:rPr>
              <a:t>Conversion &amp; ARPU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Conversion Rate (%)</c:v>
                </c:pt>
              </c:strCache>
            </c:strRef>
          </c:tx>
          <c:spPr>
            <a:solidFill>
              <a:srgbClr val="C0504D"/>
            </a:solidFill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Direct</c:v>
                </c:pt>
                <c:pt idx="1">
                  <c:v>Organic Search</c:v>
                </c:pt>
                <c:pt idx="2">
                  <c:v>Referral</c:v>
                </c:pt>
                <c:pt idx="3">
                  <c:v>Paid Search</c:v>
                </c:pt>
                <c:pt idx="4">
                  <c:v>Organic Social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65.28</c:v>
                </c:pt>
                <c:pt idx="1">
                  <c:v>83.99</c:v>
                </c:pt>
                <c:pt idx="2">
                  <c:v>84.05</c:v>
                </c:pt>
                <c:pt idx="3">
                  <c:v>25.43</c:v>
                </c:pt>
                <c:pt idx="4">
                  <c:v>69.84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C5D-40A2-887C-0DCDE625F6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ARPU ($)</c:v>
                </c:pt>
              </c:strCache>
            </c:strRef>
          </c:tx>
          <c:spPr>
            <a:solidFill>
              <a:srgbClr val="4F81BD"/>
            </a:solidFill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Direct</c:v>
                </c:pt>
                <c:pt idx="1">
                  <c:v>Organic Search</c:v>
                </c:pt>
                <c:pt idx="2">
                  <c:v>Referral</c:v>
                </c:pt>
                <c:pt idx="3">
                  <c:v>Paid Search</c:v>
                </c:pt>
                <c:pt idx="4">
                  <c:v>Organic Social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2.145E-2</c:v>
                </c:pt>
                <c:pt idx="1">
                  <c:v>0.41122999999999998</c:v>
                </c:pt>
                <c:pt idx="2">
                  <c:v>0.20584</c:v>
                </c:pt>
                <c:pt idx="3">
                  <c:v>1.3469500000000001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C5D-40A2-887C-0DCDE625F6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734554"/>
        <c:axId val="2094734552"/>
      </c:bar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IN" b="0" i="0" u="none" strike="noStrike">
                    <a:solidFill>
                      <a:srgbClr val="000000"/>
                    </a:solidFill>
                    <a:latin typeface="Arial"/>
                  </a:rPr>
                  <a:t>Channels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IN" b="0" i="0" u="none" strike="noStrike">
                    <a:solidFill>
                      <a:srgbClr val="000000"/>
                    </a:solidFill>
                    <a:latin typeface="Arial"/>
                  </a:rPr>
                  <a:t>Percent / USD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30A18"/>
                </a:solidFill>
                <a:latin typeface="Arial"/>
              </a:defRPr>
            </a:pPr>
            <a:r>
              <a:rPr lang="en-IN" sz="1800" b="0" i="0" u="none" strike="noStrike">
                <a:solidFill>
                  <a:srgbClr val="030A18"/>
                </a:solidFill>
                <a:latin typeface="Arial"/>
              </a:rPr>
              <a:t>Gender Distribution</a:t>
            </a:r>
          </a:p>
        </c:rich>
      </c:tx>
      <c:overlay val="0"/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Gender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5DA5DA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4A6E-4E6A-A6D0-575F4B3BDAD5}"/>
              </c:ext>
            </c:extLst>
          </c:dPt>
          <c:dPt>
            <c:idx val="1"/>
            <c:bubble3D val="0"/>
            <c:spPr>
              <a:solidFill>
                <a:srgbClr val="FAA43A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4A6E-4E6A-A6D0-575F4B3BDAD5}"/>
              </c:ext>
            </c:extLst>
          </c:dPt>
          <c:dPt>
            <c:idx val="2"/>
            <c:bubble3D val="0"/>
            <c:spPr>
              <a:solidFill>
                <a:srgbClr val="60BD68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4A6E-4E6A-A6D0-575F4B3BDAD5}"/>
              </c:ext>
            </c:extLst>
          </c:dPt>
          <c:cat>
            <c:strRef>
              <c:f>Sheet1!$A$2:$A$4</c:f>
              <c:strCache>
                <c:ptCount val="3"/>
                <c:pt idx="0">
                  <c:v>Unknown</c:v>
                </c:pt>
                <c:pt idx="1">
                  <c:v>Male</c:v>
                </c:pt>
                <c:pt idx="2">
                  <c:v>Female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35280</c:v>
                </c:pt>
                <c:pt idx="1">
                  <c:v>13531</c:v>
                </c:pt>
                <c:pt idx="2">
                  <c:v>12092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A6E-4E6A-A6D0-575F4B3BDA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</c:legend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30A18"/>
                </a:solidFill>
                <a:latin typeface="Arial"/>
              </a:defRPr>
            </a:pPr>
            <a:r>
              <a:rPr lang="en-IN" sz="1800" b="0" i="0" u="none" strike="noStrike">
                <a:solidFill>
                  <a:srgbClr val="030A18"/>
                </a:solidFill>
                <a:latin typeface="Arial"/>
              </a:rPr>
              <a:t>Age Distribution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Age Groups</c:v>
                </c:pt>
              </c:strCache>
            </c:strRef>
          </c:tx>
          <c:spPr>
            <a:solidFill>
              <a:srgbClr val="C0504D"/>
            </a:solidFill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Unknown</c:v>
                </c:pt>
                <c:pt idx="1">
                  <c:v>18-24</c:v>
                </c:pt>
                <c:pt idx="2">
                  <c:v>25-34</c:v>
                </c:pt>
                <c:pt idx="3">
                  <c:v>35-44</c:v>
                </c:pt>
                <c:pt idx="4">
                  <c:v>65+</c:v>
                </c:pt>
                <c:pt idx="5">
                  <c:v>45-54</c:v>
                </c:pt>
                <c:pt idx="6">
                  <c:v>55-64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38110</c:v>
                </c:pt>
                <c:pt idx="1">
                  <c:v>6907</c:v>
                </c:pt>
                <c:pt idx="2">
                  <c:v>5733</c:v>
                </c:pt>
                <c:pt idx="3">
                  <c:v>3486</c:v>
                </c:pt>
                <c:pt idx="4">
                  <c:v>2880</c:v>
                </c:pt>
                <c:pt idx="5">
                  <c:v>2335</c:v>
                </c:pt>
                <c:pt idx="6">
                  <c:v>1741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66-4A76-AE23-561CC75BCC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734554"/>
        <c:axId val="2094734552"/>
      </c:barChart>
      <c:catAx>
        <c:axId val="209473455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IN" b="0" i="0" u="none" strike="noStrike">
                    <a:solidFill>
                      <a:srgbClr val="000000"/>
                    </a:solidFill>
                    <a:latin typeface="Arial"/>
                  </a:rPr>
                  <a:t>Age Range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IN" b="0" i="0" u="none" strike="noStrike">
                    <a:solidFill>
                      <a:srgbClr val="000000"/>
                    </a:solidFill>
                    <a:latin typeface="Arial"/>
                  </a:rPr>
                  <a:t>Users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30A18"/>
                </a:solidFill>
                <a:latin typeface="Arial"/>
              </a:defRPr>
            </a:pPr>
            <a:r>
              <a:rPr lang="en-IN" sz="1800" b="0" i="0" u="none" strike="noStrike">
                <a:solidFill>
                  <a:srgbClr val="030A18"/>
                </a:solidFill>
                <a:latin typeface="Arial"/>
              </a:rPr>
              <a:t>Top Interests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Interests</c:v>
                </c:pt>
              </c:strCache>
            </c:strRef>
          </c:tx>
          <c:spPr>
            <a:solidFill>
              <a:srgbClr val="C0504D"/>
            </a:solidFill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Technophiles</c:v>
                </c:pt>
                <c:pt idx="1">
                  <c:v>Avid Investors</c:v>
                </c:pt>
                <c:pt idx="2">
                  <c:v>Movie Lovers</c:v>
                </c:pt>
                <c:pt idx="3">
                  <c:v>Light TV Viewers</c:v>
                </c:pt>
                <c:pt idx="4">
                  <c:v>TV Lovers</c:v>
                </c:pt>
                <c:pt idx="5">
                  <c:v>Travel Buffs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10602</c:v>
                </c:pt>
                <c:pt idx="1">
                  <c:v>6887</c:v>
                </c:pt>
                <c:pt idx="2">
                  <c:v>6650</c:v>
                </c:pt>
                <c:pt idx="3">
                  <c:v>6298</c:v>
                </c:pt>
                <c:pt idx="4">
                  <c:v>6046</c:v>
                </c:pt>
                <c:pt idx="5">
                  <c:v>5895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CB-4222-A2AA-5B218767D5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734554"/>
        <c:axId val="2094734552"/>
      </c:bar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IN" b="0" i="0" u="none" strike="noStrike">
                    <a:solidFill>
                      <a:srgbClr val="000000"/>
                    </a:solidFill>
                    <a:latin typeface="Arial"/>
                  </a:rPr>
                  <a:t>Interest Categories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IN" b="0" i="0" u="none" strike="noStrike">
                    <a:solidFill>
                      <a:srgbClr val="000000"/>
                    </a:solidFill>
                    <a:latin typeface="Arial"/>
                  </a:rPr>
                  <a:t>Users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30A18"/>
                </a:solidFill>
                <a:latin typeface="Arial"/>
              </a:defRPr>
            </a:pPr>
            <a:r>
              <a:rPr lang="en-IN" sz="1800" b="0" i="0" u="none" strike="noStrike">
                <a:solidFill>
                  <a:srgbClr val="030A18"/>
                </a:solidFill>
                <a:latin typeface="Arial"/>
              </a:rPr>
              <a:t>Bounce vs Conversion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Bounce Rate (%)</c:v>
                </c:pt>
              </c:strCache>
            </c:strRef>
          </c:tx>
          <c:spPr>
            <a:solidFill>
              <a:srgbClr val="C0504D"/>
            </a:solidFill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Direct</c:v>
                </c:pt>
                <c:pt idx="1">
                  <c:v>Organic Search</c:v>
                </c:pt>
                <c:pt idx="2">
                  <c:v>Referral</c:v>
                </c:pt>
                <c:pt idx="3">
                  <c:v>Paid Search</c:v>
                </c:pt>
                <c:pt idx="4">
                  <c:v>Organic Social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62.15</c:v>
                </c:pt>
                <c:pt idx="1">
                  <c:v>32.79</c:v>
                </c:pt>
                <c:pt idx="2">
                  <c:v>27.15</c:v>
                </c:pt>
                <c:pt idx="3">
                  <c:v>77.37</c:v>
                </c:pt>
                <c:pt idx="4">
                  <c:v>38.6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49-463B-ACD6-E67541BC4D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Conversion Rate (%)</c:v>
                </c:pt>
              </c:strCache>
            </c:strRef>
          </c:tx>
          <c:spPr>
            <a:solidFill>
              <a:srgbClr val="4F81BD"/>
            </a:solidFill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Direct</c:v>
                </c:pt>
                <c:pt idx="1">
                  <c:v>Organic Search</c:v>
                </c:pt>
                <c:pt idx="2">
                  <c:v>Referral</c:v>
                </c:pt>
                <c:pt idx="3">
                  <c:v>Paid Search</c:v>
                </c:pt>
                <c:pt idx="4">
                  <c:v>Organic Social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65.28</c:v>
                </c:pt>
                <c:pt idx="1">
                  <c:v>83.99</c:v>
                </c:pt>
                <c:pt idx="2">
                  <c:v>84.05</c:v>
                </c:pt>
                <c:pt idx="3">
                  <c:v>25.43</c:v>
                </c:pt>
                <c:pt idx="4">
                  <c:v>69.84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49-463B-ACD6-E67541BC4D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734554"/>
        <c:axId val="2094734552"/>
      </c:bar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IN" b="0" i="0" u="none" strike="noStrike">
                    <a:solidFill>
                      <a:srgbClr val="000000"/>
                    </a:solidFill>
                    <a:latin typeface="Arial"/>
                  </a:rPr>
                  <a:t>Channels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IN" b="0" i="0" u="none" strike="noStrike">
                    <a:solidFill>
                      <a:srgbClr val="000000"/>
                    </a:solidFill>
                    <a:latin typeface="Arial"/>
                  </a:rPr>
                  <a:t>Rate (%)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30A18"/>
                </a:solidFill>
                <a:latin typeface="Arial"/>
              </a:defRPr>
            </a:pPr>
            <a:r>
              <a:rPr lang="en-IN" sz="1800" b="0" i="0" u="none" strike="noStrike">
                <a:solidFill>
                  <a:srgbClr val="030A18"/>
                </a:solidFill>
                <a:latin typeface="Arial"/>
              </a:rPr>
              <a:t>Events &amp; Sessions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Events</c:v>
                </c:pt>
              </c:strCache>
            </c:strRef>
          </c:tx>
          <c:spPr>
            <a:solidFill>
              <a:srgbClr val="C0504D"/>
            </a:solidFill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Direct</c:v>
                </c:pt>
                <c:pt idx="1">
                  <c:v>Organic Search</c:v>
                </c:pt>
                <c:pt idx="2">
                  <c:v>Referral</c:v>
                </c:pt>
                <c:pt idx="3">
                  <c:v>Paid Search</c:v>
                </c:pt>
                <c:pt idx="4">
                  <c:v>Organic Social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481707</c:v>
                </c:pt>
                <c:pt idx="1">
                  <c:v>60848</c:v>
                </c:pt>
                <c:pt idx="2">
                  <c:v>26940</c:v>
                </c:pt>
                <c:pt idx="3">
                  <c:v>2706</c:v>
                </c:pt>
                <c:pt idx="4">
                  <c:v>3126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76-445C-AD61-3A1B884805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Engaged Sessions</c:v>
                </c:pt>
              </c:strCache>
            </c:strRef>
          </c:tx>
          <c:spPr>
            <a:solidFill>
              <a:srgbClr val="4F81BD"/>
            </a:solidFill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Direct</c:v>
                </c:pt>
                <c:pt idx="1">
                  <c:v>Organic Search</c:v>
                </c:pt>
                <c:pt idx="2">
                  <c:v>Referral</c:v>
                </c:pt>
                <c:pt idx="3">
                  <c:v>Paid Search</c:v>
                </c:pt>
                <c:pt idx="4">
                  <c:v>Organic Social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30540</c:v>
                </c:pt>
                <c:pt idx="1">
                  <c:v>5743</c:v>
                </c:pt>
                <c:pt idx="2">
                  <c:v>1618</c:v>
                </c:pt>
                <c:pt idx="3">
                  <c:v>162</c:v>
                </c:pt>
                <c:pt idx="4">
                  <c:v>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76-445C-AD61-3A1B884805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734554"/>
        <c:axId val="2094734552"/>
      </c:bar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IN" b="0" i="0" u="none" strike="noStrike">
                    <a:solidFill>
                      <a:srgbClr val="000000"/>
                    </a:solidFill>
                    <a:latin typeface="Arial"/>
                  </a:rPr>
                  <a:t>Channels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IN" b="0" i="0" u="none" strike="noStrike">
                    <a:solidFill>
                      <a:srgbClr val="000000"/>
                    </a:solidFill>
                    <a:latin typeface="Arial"/>
                  </a:rPr>
                  <a:t>Count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6843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upport.google.com/analytics/answer/14731736#:~:text=The%20two%20behavioral%20reports%20differ,users%20through%20specific%20remarketing%20campaign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google.com/analytics/answer/14731736#:~:text=The%20two%20behavioral%20reports%20differ,users%20through%20specific%20remarketing%20campaign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upport.google.com/analytics/answer/14731736#:~:text=The%20two%20behavioral%20reports%20differ,users%20through%20specific%20remarketing%20campaign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upport.google.com/analytics/answer/14731736#:~:text=The%20two%20behavioral%20reports%20differ,users%20through%20specific%20remarketing%20campaigns" TargetMode="Externa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upport.google.com/analytics/answer/14731736#:~:text=The%20two%20behavioral%20reports%20differ,users%20through%20specific%20remarketing%20campaigns" TargetMode="Externa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upport.google.com/analytics/answer/14731736#:~:text=The%20two%20behavioral%20reports%20differ,users%20through%20specific%20remarketing%20campaigns" TargetMode="External"/><Relationship Id="rId4" Type="http://schemas.openxmlformats.org/officeDocument/2006/relationships/chart" Target="../charts/char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hyperlink" Target="https://support.google.com/analytics/answer/14731736#:~:text=The%20two%20behavioral%20reports%20differ,users%20through%20specific%20remarketing%20campaigns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upport.google.com/analytics/answer/14731736#:~:text=The%20two%20behavioral%20reports%20differ,users%20through%20specific%20remarketing%20campaig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65760" y="1645920"/>
            <a:ext cx="475488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6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Digital Marketing Data</a:t>
            </a:r>
            <a:endParaRPr lang="en-US" sz="3600" dirty="0"/>
          </a:p>
          <a:p>
            <a:pPr marL="0" indent="0" algn="l">
              <a:buNone/>
            </a:pPr>
            <a:r>
              <a:rPr lang="en-US" sz="3600" b="1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Analysis &amp; Insights</a:t>
            </a:r>
            <a:endParaRPr lang="en-US" sz="3600" dirty="0"/>
          </a:p>
          <a:p>
            <a:pPr marL="0" indent="0" algn="l">
              <a:buNone/>
            </a:pPr>
            <a:endParaRPr lang="en-US" sz="3600" dirty="0"/>
          </a:p>
          <a:p>
            <a:pPr marL="0" indent="0" algn="l">
              <a:buNone/>
            </a:pPr>
            <a:r>
              <a:rPr lang="en-US" sz="1200" dirty="0">
                <a:solidFill>
                  <a:srgbClr val="97B1D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Comprehensive campaign performance &amp; optimization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365760" y="4480560"/>
            <a:ext cx="47548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97B1DF"/>
                </a:solidFill>
              </a:rPr>
              <a:t>Report Date: August 12, 2025</a:t>
            </a:r>
            <a:endParaRPr lang="en-US" sz="1200" dirty="0"/>
          </a:p>
        </p:txBody>
      </p:sp>
      <p:pic>
        <p:nvPicPr>
          <p:cNvPr id="4" name="Image 0" descr="/home/oai/share/4ea602ec-57aa-489b-bb3e-8eb79905ad00.png"/>
          <p:cNvPicPr>
            <a:picLocks noChangeAspect="1"/>
          </p:cNvPicPr>
          <p:nvPr/>
        </p:nvPicPr>
        <p:blipFill>
          <a:blip r:embed="rId3"/>
          <a:srcRect l="18182" r="18182"/>
          <a:stretch/>
        </p:blipFill>
        <p:spPr>
          <a:xfrm>
            <a:off x="5303520" y="548640"/>
            <a:ext cx="3840480" cy="402336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57200" y="477774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97B1DF"/>
                </a:solidFill>
                <a:hlinkClick r:id="rId4"/>
              </a:rPr>
              <a:t>[1]</a:t>
            </a:r>
            <a:endParaRPr lang="en-US" sz="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Agenda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731520" y="1280160"/>
            <a:ext cx="7772400" cy="292608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collection &amp; preparation</a:t>
            </a:r>
            <a:endParaRPr lang="en-US" sz="1200" dirty="0"/>
          </a:p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Channel performance &amp; ROI</a:t>
            </a:r>
            <a:endParaRPr lang="en-US" sz="1200" dirty="0"/>
          </a:p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Audience demographics &amp; interests</a:t>
            </a:r>
            <a:endParaRPr lang="en-US" sz="1200" dirty="0"/>
          </a:p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Engagement &amp; conversion analysis</a:t>
            </a:r>
            <a:endParaRPr lang="en-US" sz="1200" dirty="0"/>
          </a:p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Recommendations &amp; next steps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477774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97B1DF"/>
                </a:solidFill>
                <a:hlinkClick r:id="rId3"/>
              </a:rPr>
              <a:t>[2]</a:t>
            </a:r>
            <a:endParaRPr lang="en-US" sz="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Overview &amp; Preparation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280160"/>
            <a:ext cx="4297680" cy="292608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Aggregated data from User &amp; Traffic acquisition, Events, Landing Page and Audience sheets.</a:t>
            </a:r>
            <a:endParaRPr lang="en-US" sz="1200" dirty="0"/>
          </a:p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Removed duplicates, handled missing values and standardized all metrics.</a:t>
            </a:r>
            <a:endParaRPr lang="en-US" sz="1200" dirty="0"/>
          </a:p>
          <a:p>
            <a:pPr marL="190500" indent="-190500">
              <a:spcAft>
                <a:spcPts val="48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Dataset totals: 56.7K new users, 38.4K engaged sessions and $5.07K total revenue.</a:t>
            </a:r>
            <a:endParaRPr lang="en-US" sz="1200" dirty="0"/>
          </a:p>
        </p:txBody>
      </p:sp>
      <p:graphicFrame>
        <p:nvGraphicFramePr>
          <p:cNvPr id="4" name="Chart 0"/>
          <p:cNvGraphicFramePr/>
          <p:nvPr/>
        </p:nvGraphicFramePr>
        <p:xfrm>
          <a:off x="4846320" y="1280160"/>
          <a:ext cx="384048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 2"/>
          <p:cNvSpPr/>
          <p:nvPr/>
        </p:nvSpPr>
        <p:spPr>
          <a:xfrm>
            <a:off x="457200" y="477774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97B1DF"/>
                </a:solidFill>
                <a:hlinkClick r:id="rId4"/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Channel Performance &amp; ROI</a:t>
            </a:r>
            <a:endParaRPr lang="en-US" sz="2400" dirty="0"/>
          </a:p>
        </p:txBody>
      </p:sp>
      <p:graphicFrame>
        <p:nvGraphicFramePr>
          <p:cNvPr id="3" name="Chart 0"/>
          <p:cNvGraphicFramePr/>
          <p:nvPr/>
        </p:nvGraphicFramePr>
        <p:xfrm>
          <a:off x="457200" y="1371600"/>
          <a:ext cx="4114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1"/>
          <p:cNvGraphicFramePr/>
          <p:nvPr/>
        </p:nvGraphicFramePr>
        <p:xfrm>
          <a:off x="4572000" y="1371600"/>
          <a:ext cx="4114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 1"/>
          <p:cNvSpPr/>
          <p:nvPr/>
        </p:nvSpPr>
        <p:spPr>
          <a:xfrm>
            <a:off x="457200" y="4297680"/>
            <a:ext cx="850392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Top revenue channels: Organic Search, Direct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Highest conversion rate: Referral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Paid Search yields the highest ARPU but has low user volume; refine targeting &amp; ad copy to improve conversions</a:t>
            </a:r>
            <a:endParaRPr lang="en-US" sz="1200" dirty="0"/>
          </a:p>
        </p:txBody>
      </p:sp>
      <p:sp>
        <p:nvSpPr>
          <p:cNvPr id="6" name="Text 2"/>
          <p:cNvSpPr/>
          <p:nvPr/>
        </p:nvSpPr>
        <p:spPr>
          <a:xfrm>
            <a:off x="457200" y="477774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97B1DF"/>
                </a:solidFill>
                <a:hlinkClick r:id="rId5"/>
              </a:rPr>
              <a:t>[4]</a:t>
            </a:r>
            <a:endParaRPr lang="en-US" sz="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Audience Demographics &amp; Interests</a:t>
            </a:r>
            <a:endParaRPr lang="en-US" sz="2400" dirty="0"/>
          </a:p>
        </p:txBody>
      </p:sp>
      <p:graphicFrame>
        <p:nvGraphicFramePr>
          <p:cNvPr id="3" name="Chart 0"/>
          <p:cNvGraphicFramePr/>
          <p:nvPr/>
        </p:nvGraphicFramePr>
        <p:xfrm>
          <a:off x="457200" y="1463040"/>
          <a:ext cx="3200400" cy="2194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1"/>
          <p:cNvGraphicFramePr/>
          <p:nvPr/>
        </p:nvGraphicFramePr>
        <p:xfrm>
          <a:off x="3840480" y="1463040"/>
          <a:ext cx="4754880" cy="2194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2"/>
          <p:cNvGraphicFramePr/>
          <p:nvPr/>
        </p:nvGraphicFramePr>
        <p:xfrm>
          <a:off x="457200" y="3840480"/>
          <a:ext cx="8595360" cy="13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6" name="Text 1"/>
          <p:cNvSpPr/>
          <p:nvPr/>
        </p:nvSpPr>
        <p:spPr>
          <a:xfrm>
            <a:off x="457200" y="477774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97B1DF"/>
                </a:solidFill>
                <a:hlinkClick r:id="rId6"/>
              </a:rPr>
              <a:t>[5]</a:t>
            </a:r>
            <a:endParaRPr lang="en-US" sz="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Engagement &amp; Conversion Analysis</a:t>
            </a:r>
            <a:endParaRPr lang="en-US" sz="2400" dirty="0"/>
          </a:p>
        </p:txBody>
      </p:sp>
      <p:graphicFrame>
        <p:nvGraphicFramePr>
          <p:cNvPr id="3" name="Chart 0"/>
          <p:cNvGraphicFramePr/>
          <p:nvPr/>
        </p:nvGraphicFramePr>
        <p:xfrm>
          <a:off x="457200" y="1463040"/>
          <a:ext cx="42976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1"/>
          <p:cNvGraphicFramePr/>
          <p:nvPr/>
        </p:nvGraphicFramePr>
        <p:xfrm>
          <a:off x="4754880" y="1463040"/>
          <a:ext cx="429768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 1"/>
          <p:cNvSpPr/>
          <p:nvPr/>
        </p:nvSpPr>
        <p:spPr>
          <a:xfrm>
            <a:off x="457200" y="477774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97B1DF"/>
                </a:solidFill>
                <a:hlinkClick r:id="rId5"/>
              </a:rPr>
              <a:t>[6]</a:t>
            </a:r>
            <a:endParaRPr lang="en-US" sz="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Recommendations &amp; Action Plan</a:t>
            </a:r>
            <a:endParaRPr lang="en-US" sz="2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1691640"/>
            <a:ext cx="320040" cy="32004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68680" y="16459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Invest more in top revenue channels (Organic Search, Direct) to scale reach and conversions</a:t>
            </a:r>
            <a:endParaRPr lang="en-US" sz="12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7200" y="2331720"/>
            <a:ext cx="320040" cy="32004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8680" y="228600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Refine Paid Search targeting and landing pages to boost conversions while maintaining high ARPU</a:t>
            </a:r>
            <a:endParaRPr lang="en-US" sz="12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200" y="2971800"/>
            <a:ext cx="320040" cy="32004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68680" y="292608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Capture demographic data; focus on key segments (18–34) and interests like Technophiles, Avid Investors for tailored messaging</a:t>
            </a:r>
            <a:endParaRPr lang="en-US" sz="120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200" y="3611880"/>
            <a:ext cx="320040" cy="32004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868680" y="356616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Optimize user experience and A/B test landing pages to improve engagement and revenue</a:t>
            </a:r>
            <a:endParaRPr lang="en-US" sz="1200" dirty="0"/>
          </a:p>
        </p:txBody>
      </p:sp>
      <p:sp>
        <p:nvSpPr>
          <p:cNvPr id="11" name="Text 5"/>
          <p:cNvSpPr/>
          <p:nvPr/>
        </p:nvSpPr>
        <p:spPr>
          <a:xfrm>
            <a:off x="457200" y="477774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97B1DF"/>
                </a:solidFill>
                <a:hlinkClick r:id="rId11"/>
              </a:rPr>
              <a:t>[7]</a:t>
            </a:r>
            <a:endParaRPr lang="en-US" sz="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Conclusion &amp; Next Steps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365760" y="1463040"/>
            <a:ext cx="5029200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Organic Search delivers the highest revenue and conversion rate—continue investing in SEO and content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Paid Search yields the highest ARPU but attracts few users—refine targeting to expand reach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Large "Unknown" audience suggests tracking gaps; focus on 18–34 age segments and interests like Technophiles, Avid Investors</a:t>
            </a:r>
            <a:endParaRPr lang="en-US" sz="1200" dirty="0"/>
          </a:p>
          <a:p>
            <a:pPr marL="190500" indent="-190500"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Home page dominates sessions; improve secondary landing pages and iterate based on live dashboard insights</a:t>
            </a:r>
            <a:endParaRPr lang="en-US" sz="1200" dirty="0"/>
          </a:p>
        </p:txBody>
      </p:sp>
      <p:pic>
        <p:nvPicPr>
          <p:cNvPr id="4" name="Image 0" descr="/home/oai/share/249f63c2-f10e-4ba6-b53c-d57e39a94709.png"/>
          <p:cNvPicPr>
            <a:picLocks noChangeAspect="1"/>
          </p:cNvPicPr>
          <p:nvPr/>
        </p:nvPicPr>
        <p:blipFill>
          <a:blip r:embed="rId3"/>
          <a:srcRect t="2439" b="2439"/>
          <a:stretch/>
        </p:blipFill>
        <p:spPr>
          <a:xfrm>
            <a:off x="5303520" y="914400"/>
            <a:ext cx="3749040" cy="356616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57200" y="477774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97B1DF"/>
                </a:solidFill>
                <a:hlinkClick r:id="rId4"/>
              </a:rPr>
              <a:t>[8]</a:t>
            </a:r>
            <a:endParaRPr lang="en-US" sz="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353</Words>
  <Application>Microsoft Office PowerPoint</Application>
  <PresentationFormat>On-screen Show (16:9)</PresentationFormat>
  <Paragraphs>69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Nandhakishore A</cp:lastModifiedBy>
  <cp:revision>1</cp:revision>
  <dcterms:created xsi:type="dcterms:W3CDTF">2025-08-12T20:04:45Z</dcterms:created>
  <dcterms:modified xsi:type="dcterms:W3CDTF">2025-08-12T20:17:10Z</dcterms:modified>
</cp:coreProperties>
</file>