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850" y="67"/>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8/26/2024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8/26/2024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8/26/2024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8/26/2024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8/26/2024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8/26/2024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8/26/2024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8/26/2024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8/26/2024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8/26/2024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8/26/2024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8/26/2024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8/26/2024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9161557" y="1524914"/>
            <a:ext cx="3203509" cy="3426237"/>
          </a:xfrm>
          <a:prstGeom prst="rect">
            <a:avLst/>
          </a:prstGeom>
        </p:spPr>
      </p:pic>
      <p:sp>
        <p:nvSpPr>
          <p:cNvPr id="4" name="Subtitle 3"/>
          <p:cNvSpPr>
            <a:spLocks noGrp="1"/>
          </p:cNvSpPr>
          <p:nvPr>
            <p:ph type="subTitle" idx="1"/>
          </p:nvPr>
        </p:nvSpPr>
        <p:spPr>
          <a:xfrm>
            <a:off x="1245686" y="187760"/>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400112" y="901432"/>
            <a:ext cx="8246146" cy="5425331"/>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a:t>
            </a:r>
            <a:r>
              <a:rPr lang="en-IN" sz="2400" dirty="0"/>
              <a:t>1666</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a:t>
            </a:r>
            <a:r>
              <a:rPr lang="en-US" sz="2400" dirty="0"/>
              <a:t> Career Counselling and Guidance Program in Schools</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a:t>
            </a:r>
            <a:r>
              <a:rPr lang="en-IN" sz="2400" dirty="0"/>
              <a:t> Smart Education</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a:t>
            </a:r>
            <a:r>
              <a:rPr lang="en-US" sz="2400" dirty="0">
                <a:latin typeface="Arial" panose="020B0604020202020204" pitchFamily="34" charset="0"/>
                <a:cs typeface="Arial" panose="020B0604020202020204" pitchFamily="34" charset="0"/>
              </a:rPr>
              <a:t>Software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(Registered on portal)-</a:t>
            </a:r>
            <a:r>
              <a:rPr lang="en-IN" sz="2400" b="1" dirty="0"/>
              <a:t> </a:t>
            </a:r>
            <a:r>
              <a:rPr lang="en-IN" sz="2400" dirty="0" err="1"/>
              <a:t>FutureNavigators</a:t>
            </a:r>
            <a:endParaRPr lang="en-IN" sz="2400"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1" y="6326856"/>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366684" y="-237685"/>
            <a:ext cx="8868697"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200" b="1" dirty="0"/>
              <a:t>Empowering Student Career Choices through Comprehensive Career Counselling Programs</a:t>
            </a:r>
            <a:endParaRPr lang="en-US" sz="3200" b="1" dirty="0">
              <a:latin typeface="Times New Roman" panose="02020603050405020304" pitchFamily="18" charset="0"/>
              <a:ea typeface="ＭＳ Ｐゴシック" pitchFamily="1" charset="-128"/>
              <a:cs typeface="Times New Roman" panose="02020603050405020304" pitchFamily="18" charset="0"/>
            </a:endParaRPr>
          </a:p>
        </p:txBody>
      </p:sp>
      <p:sp>
        <p:nvSpPr>
          <p:cNvPr id="15362" name="TextBox 8"/>
          <p:cNvSpPr txBox="1">
            <a:spLocks noChangeArrowheads="1"/>
          </p:cNvSpPr>
          <p:nvPr/>
        </p:nvSpPr>
        <p:spPr bwMode="auto">
          <a:xfrm>
            <a:off x="78659" y="1727646"/>
            <a:ext cx="12191999" cy="4678204"/>
          </a:xfrm>
          <a:prstGeom prst="rect">
            <a:avLst/>
          </a:prstGeom>
          <a:noFill/>
          <a:ln w="9525">
            <a:noFill/>
            <a:miter lim="800000"/>
            <a:headEnd/>
            <a:tailEnd/>
          </a:ln>
        </p:spPr>
        <p:txBody>
          <a:bodyPr wrap="square">
            <a:spAutoFit/>
          </a:bodyPr>
          <a:lstStyle/>
          <a:p>
            <a:r>
              <a:rPr lang="en-US" sz="2800" b="1" dirty="0"/>
              <a:t>Proposed Solution:</a:t>
            </a:r>
          </a:p>
          <a:p>
            <a:pPr>
              <a:buFont typeface="Arial" panose="020B0604020202020204" pitchFamily="34" charset="0"/>
              <a:buChar char="•"/>
            </a:pPr>
            <a:r>
              <a:rPr lang="en-US" sz="2000" b="1" dirty="0"/>
              <a:t>Solution Overview:</a:t>
            </a:r>
          </a:p>
          <a:p>
            <a:r>
              <a:rPr lang="en-US" sz="2000" b="1" dirty="0"/>
              <a:t>                 </a:t>
            </a:r>
            <a:r>
              <a:rPr lang="en-US" sz="2000" dirty="0"/>
              <a:t> Developing an AI-powered career guidance platform fully automated integrated into the school curriculum that offers personalized career advice and interactive career exploration tools, enabling students to make informed career choices aligned with their interests and market demands.</a:t>
            </a:r>
          </a:p>
          <a:p>
            <a:pPr>
              <a:buFont typeface="Arial" panose="020B0604020202020204" pitchFamily="34" charset="0"/>
              <a:buChar char="•"/>
            </a:pPr>
            <a:endParaRPr lang="en-US" sz="2000" b="1" dirty="0"/>
          </a:p>
          <a:p>
            <a:pPr>
              <a:buFont typeface="Arial" panose="020B0604020202020204" pitchFamily="34" charset="0"/>
              <a:buChar char="•"/>
            </a:pPr>
            <a:r>
              <a:rPr lang="en-US" sz="2000" b="1" dirty="0"/>
              <a:t>Addressing the Problem:</a:t>
            </a:r>
            <a:r>
              <a:rPr lang="en-US" sz="2000" dirty="0"/>
              <a:t> </a:t>
            </a:r>
          </a:p>
          <a:p>
            <a:r>
              <a:rPr lang="en-US" sz="2000" dirty="0"/>
              <a:t>                  Implementing AI-driven career counseling to provide personalized, informed guidance for students.</a:t>
            </a:r>
            <a:endParaRPr lang="en-US" sz="2000" b="1" dirty="0"/>
          </a:p>
          <a:p>
            <a:pPr>
              <a:buFont typeface="Arial" panose="020B0604020202020204" pitchFamily="34" charset="0"/>
              <a:buChar char="•"/>
            </a:pPr>
            <a:r>
              <a:rPr lang="en-US" sz="2400" b="1" dirty="0"/>
              <a:t>Innovation &amp; Uniqueness:</a:t>
            </a:r>
            <a:endParaRPr lang="en-US" sz="2400" dirty="0"/>
          </a:p>
          <a:p>
            <a:pPr marL="742950" lvl="1" indent="-285750">
              <a:buFont typeface="Arial" panose="020B0604020202020204" pitchFamily="34" charset="0"/>
              <a:buChar char="•"/>
            </a:pPr>
            <a:r>
              <a:rPr lang="en-US" sz="2000" b="1" dirty="0"/>
              <a:t>Personalization: </a:t>
            </a:r>
            <a:r>
              <a:rPr lang="en-US" dirty="0"/>
              <a:t>Offering customized guidance based on individual student interests and strengths.</a:t>
            </a:r>
          </a:p>
          <a:p>
            <a:pPr marL="742950" lvl="1" indent="-285750">
              <a:buFont typeface="Arial" panose="020B0604020202020204" pitchFamily="34" charset="0"/>
              <a:buChar char="•"/>
            </a:pPr>
            <a:r>
              <a:rPr lang="en-US" sz="2000" b="1" dirty="0"/>
              <a:t>Engagement:</a:t>
            </a:r>
            <a:r>
              <a:rPr lang="en-US" sz="2000" dirty="0"/>
              <a:t> </a:t>
            </a:r>
            <a:r>
              <a:rPr lang="en-US" dirty="0"/>
              <a:t>Using interactive tools and mentorship programs to enhance career exploration</a:t>
            </a:r>
            <a:r>
              <a:rPr lang="en-US" sz="2000" dirty="0"/>
              <a:t>.</a:t>
            </a:r>
          </a:p>
          <a:p>
            <a:pPr marL="742950" lvl="1" indent="-285750">
              <a:buFont typeface="Arial" panose="020B0604020202020204" pitchFamily="34" charset="0"/>
              <a:buChar char="•"/>
            </a:pPr>
            <a:r>
              <a:rPr lang="en-US" sz="2000" b="1" dirty="0"/>
              <a:t>Holistic Integration:</a:t>
            </a:r>
            <a:r>
              <a:rPr lang="en-US" sz="2000" dirty="0"/>
              <a:t> </a:t>
            </a:r>
            <a:r>
              <a:rPr lang="en-US" dirty="0"/>
              <a:t>Integrating career guidance into the school curriculum to support long-term student development.</a:t>
            </a:r>
          </a:p>
          <a:p>
            <a:endParaRPr lang="en-US" sz="2800"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78659" y="81376"/>
            <a:ext cx="1877960" cy="105958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800" dirty="0"/>
              <a:t>Future</a:t>
            </a:r>
          </a:p>
          <a:p>
            <a:pPr algn="ctr"/>
            <a:r>
              <a:rPr lang="en-IN" sz="1800" dirty="0"/>
              <a:t>Navigators</a:t>
            </a:r>
            <a:endParaRPr lang="en-IN" dirty="0"/>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a:xfrm>
            <a:off x="609599" y="-215458"/>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609598" y="927542"/>
            <a:ext cx="11440887" cy="5940088"/>
          </a:xfrm>
          <a:prstGeom prst="rect">
            <a:avLst/>
          </a:prstGeom>
          <a:noFill/>
          <a:ln w="9525">
            <a:noFill/>
            <a:miter lim="800000"/>
            <a:headEnd/>
            <a:tailEnd/>
          </a:ln>
        </p:spPr>
        <p:txBody>
          <a:bodyPr wrap="square">
            <a:spAutoFit/>
          </a:bodyPr>
          <a:lstStyle/>
          <a:p>
            <a:r>
              <a:rPr lang="en-IN" sz="1600" b="1" dirty="0"/>
              <a:t>Technologies to be Used:</a:t>
            </a:r>
            <a:endParaRPr lang="en-IN" sz="1600" dirty="0"/>
          </a:p>
          <a:p>
            <a:pPr>
              <a:buFont typeface="Arial" panose="020B0604020202020204" pitchFamily="34" charset="0"/>
              <a:buChar char="•"/>
            </a:pPr>
            <a:r>
              <a:rPr lang="en-IN" sz="1600" b="1" dirty="0"/>
              <a:t>Frontend:</a:t>
            </a:r>
            <a:r>
              <a:rPr lang="en-IN" sz="1600" dirty="0"/>
              <a:t> React.js, HTML, CSS, JavaScript</a:t>
            </a:r>
          </a:p>
          <a:p>
            <a:pPr>
              <a:buFont typeface="Arial" panose="020B0604020202020204" pitchFamily="34" charset="0"/>
              <a:buChar char="•"/>
            </a:pPr>
            <a:r>
              <a:rPr lang="en-IN" sz="1600" b="1" dirty="0"/>
              <a:t>Backend:</a:t>
            </a:r>
            <a:r>
              <a:rPr lang="en-IN" sz="1600" dirty="0"/>
              <a:t> Node.js, Express</a:t>
            </a:r>
          </a:p>
          <a:p>
            <a:pPr>
              <a:buFont typeface="Arial" panose="020B0604020202020204" pitchFamily="34" charset="0"/>
              <a:buChar char="•"/>
            </a:pPr>
            <a:r>
              <a:rPr lang="en-IN" sz="1600" b="1" dirty="0"/>
              <a:t>Database:</a:t>
            </a:r>
            <a:r>
              <a:rPr lang="en-IN" sz="1600" dirty="0"/>
              <a:t> MongoDB</a:t>
            </a:r>
          </a:p>
          <a:p>
            <a:pPr>
              <a:buFont typeface="Arial" panose="020B0604020202020204" pitchFamily="34" charset="0"/>
              <a:buChar char="•"/>
            </a:pPr>
            <a:r>
              <a:rPr lang="en-IN" sz="1600" b="1" dirty="0"/>
              <a:t>AI/ML:</a:t>
            </a:r>
            <a:r>
              <a:rPr lang="en-IN" sz="1600" dirty="0"/>
              <a:t> Python, scikit-learn, TensorFlow, Pandas, NumPy</a:t>
            </a:r>
          </a:p>
          <a:p>
            <a:pPr>
              <a:buFont typeface="Arial" panose="020B0604020202020204" pitchFamily="34" charset="0"/>
              <a:buChar char="•"/>
            </a:pPr>
            <a:r>
              <a:rPr lang="en-IN" sz="1600" b="1" dirty="0"/>
              <a:t>Cloud:</a:t>
            </a:r>
            <a:r>
              <a:rPr lang="en-IN" sz="1600" dirty="0"/>
              <a:t> AWS, Azure, Google Cloud Platform</a:t>
            </a:r>
          </a:p>
          <a:p>
            <a:pPr>
              <a:buFont typeface="Arial" panose="020B0604020202020204" pitchFamily="34" charset="0"/>
              <a:buChar char="•"/>
            </a:pPr>
            <a:r>
              <a:rPr lang="en-IN" sz="1600" b="1" dirty="0"/>
              <a:t>APIs:</a:t>
            </a:r>
            <a:r>
              <a:rPr lang="en-IN" sz="1600" dirty="0"/>
              <a:t> REST, </a:t>
            </a:r>
            <a:r>
              <a:rPr lang="en-IN" sz="1600" dirty="0" err="1"/>
              <a:t>GraphQL</a:t>
            </a:r>
            <a:endParaRPr lang="en-IN" sz="1600" dirty="0"/>
          </a:p>
          <a:p>
            <a:pPr>
              <a:buFont typeface="Arial" panose="020B0604020202020204" pitchFamily="34" charset="0"/>
              <a:buChar char="•"/>
            </a:pPr>
            <a:r>
              <a:rPr lang="en-IN" sz="1600" b="1" dirty="0"/>
              <a:t>DevOps:</a:t>
            </a:r>
            <a:r>
              <a:rPr lang="en-IN" sz="1600" dirty="0"/>
              <a:t> Docker, Kubernetes, Jenkins</a:t>
            </a:r>
          </a:p>
          <a:p>
            <a:pPr>
              <a:buFont typeface="Arial" panose="020B0604020202020204" pitchFamily="34" charset="0"/>
              <a:buChar char="•"/>
            </a:pPr>
            <a:r>
              <a:rPr lang="en-IN" sz="1600" b="1" dirty="0"/>
              <a:t>Version Control:</a:t>
            </a:r>
            <a:r>
              <a:rPr lang="en-IN" sz="1600" dirty="0"/>
              <a:t> Git, GitHub</a:t>
            </a:r>
          </a:p>
          <a:p>
            <a:pPr>
              <a:buFont typeface="Arial" panose="020B0604020202020204" pitchFamily="34" charset="0"/>
              <a:buChar char="•"/>
            </a:pPr>
            <a:r>
              <a:rPr lang="en-IN" sz="1600" b="1" dirty="0"/>
              <a:t>Testing:</a:t>
            </a:r>
            <a:r>
              <a:rPr lang="en-IN" sz="1600" dirty="0"/>
              <a:t> Jest, Mocha, Selenium</a:t>
            </a:r>
          </a:p>
          <a:p>
            <a:pPr>
              <a:buFont typeface="Arial" panose="020B0604020202020204" pitchFamily="34" charset="0"/>
              <a:buChar char="•"/>
            </a:pPr>
            <a:r>
              <a:rPr lang="en-IN" sz="1600" b="1" dirty="0"/>
              <a:t>Data Visualization:</a:t>
            </a:r>
            <a:r>
              <a:rPr lang="en-IN" sz="1600" dirty="0"/>
              <a:t> D3.js, Tableau, Power BI</a:t>
            </a:r>
          </a:p>
          <a:p>
            <a:pPr>
              <a:buFont typeface="Arial" panose="020B0604020202020204" pitchFamily="34" charset="0"/>
              <a:buChar char="•"/>
            </a:pPr>
            <a:endParaRPr lang="en-IN" sz="1600" dirty="0"/>
          </a:p>
          <a:p>
            <a:r>
              <a:rPr lang="en-IN" sz="1600" b="1" dirty="0"/>
              <a:t>Methodology &amp; Process:</a:t>
            </a:r>
            <a:endParaRPr lang="en-IN" sz="1600" dirty="0"/>
          </a:p>
          <a:p>
            <a:pPr>
              <a:buFont typeface="+mj-lt"/>
              <a:buAutoNum type="arabicPeriod"/>
            </a:pPr>
            <a:r>
              <a:rPr lang="en-IN" sz="1600" b="1" dirty="0"/>
              <a:t>Planning</a:t>
            </a:r>
            <a:endParaRPr lang="en-IN" sz="1600" dirty="0"/>
          </a:p>
          <a:p>
            <a:pPr lvl="1"/>
            <a:r>
              <a:rPr lang="en-IN" sz="1600" dirty="0"/>
              <a:t>Identify features and tools.</a:t>
            </a:r>
          </a:p>
          <a:p>
            <a:pPr>
              <a:buFont typeface="+mj-lt"/>
              <a:buAutoNum type="arabicPeriod"/>
            </a:pPr>
            <a:r>
              <a:rPr lang="en-IN" sz="1600" b="1" dirty="0"/>
              <a:t>Development</a:t>
            </a:r>
          </a:p>
          <a:p>
            <a:r>
              <a:rPr lang="en-IN" sz="1600" b="1" dirty="0"/>
              <a:t>      </a:t>
            </a:r>
            <a:r>
              <a:rPr lang="en-IN" sz="1600" dirty="0"/>
              <a:t>1.Build the frontend and backend.</a:t>
            </a:r>
          </a:p>
          <a:p>
            <a:r>
              <a:rPr lang="en-IN" sz="1600" dirty="0"/>
              <a:t>      2.Integrate AI for personalized career suggestions.</a:t>
            </a:r>
          </a:p>
          <a:p>
            <a:pPr>
              <a:buFont typeface="+mj-lt"/>
              <a:buAutoNum type="arabicPeriod"/>
            </a:pPr>
            <a:r>
              <a:rPr lang="en-IN" sz="1600" b="1" dirty="0"/>
              <a:t>Testing</a:t>
            </a:r>
            <a:endParaRPr lang="en-IN" sz="1600" dirty="0"/>
          </a:p>
          <a:p>
            <a:pPr lvl="1"/>
            <a:r>
              <a:rPr lang="en-IN" sz="1600" dirty="0"/>
              <a:t>Pilot testing with user feedback.</a:t>
            </a:r>
          </a:p>
          <a:p>
            <a:pPr>
              <a:buFont typeface="+mj-lt"/>
              <a:buAutoNum type="arabicPeriod"/>
            </a:pPr>
            <a:r>
              <a:rPr lang="en-IN" sz="1600" b="1" dirty="0"/>
              <a:t>Deployment</a:t>
            </a:r>
            <a:endParaRPr lang="en-IN" sz="1600" dirty="0"/>
          </a:p>
          <a:p>
            <a:pPr lvl="1"/>
            <a:r>
              <a:rPr lang="en-IN" sz="1600" dirty="0"/>
              <a:t>Deploy on cloud; continuous updates.</a:t>
            </a:r>
          </a:p>
          <a:p>
            <a:pPr marL="342900" indent="-342900" algn="just">
              <a:buFont typeface="Arial" panose="020B0604020202020204" pitchFamily="34" charset="0"/>
              <a:buChar char="•"/>
            </a:pPr>
            <a:endParaRPr lang="en-US" sz="2800"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2" y="48587"/>
            <a:ext cx="1923262"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800" dirty="0"/>
              <a:t>Future</a:t>
            </a:r>
          </a:p>
          <a:p>
            <a:pPr algn="ctr"/>
            <a:r>
              <a:rPr lang="en-IN" sz="1800" dirty="0"/>
              <a:t>Navigators</a:t>
            </a:r>
            <a:endParaRPr lang="en-IN" dirty="0"/>
          </a:p>
        </p:txBody>
      </p:sp>
      <p:cxnSp>
        <p:nvCxnSpPr>
          <p:cNvPr id="3" name="Straight Connector 2">
            <a:extLst>
              <a:ext uri="{FF2B5EF4-FFF2-40B4-BE49-F238E27FC236}">
                <a16:creationId xmlns:a16="http://schemas.microsoft.com/office/drawing/2014/main" id="{81A59B5E-F290-64C5-038A-AE84650597CA}"/>
              </a:ext>
            </a:extLst>
          </p:cNvPr>
          <p:cNvCxnSpPr>
            <a:cxnSpLocks/>
          </p:cNvCxnSpPr>
          <p:nvPr/>
        </p:nvCxnSpPr>
        <p:spPr>
          <a:xfrm>
            <a:off x="5664094" y="855921"/>
            <a:ext cx="0" cy="5443870"/>
          </a:xfrm>
          <a:prstGeom prst="line">
            <a:avLst/>
          </a:prstGeom>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29E8CF6B-A312-8AC7-0CAE-AAC3F72E8FDA}"/>
              </a:ext>
            </a:extLst>
          </p:cNvPr>
          <p:cNvSpPr txBox="1"/>
          <p:nvPr/>
        </p:nvSpPr>
        <p:spPr>
          <a:xfrm>
            <a:off x="5762480" y="951172"/>
            <a:ext cx="5337900" cy="4770537"/>
          </a:xfrm>
          <a:prstGeom prst="rect">
            <a:avLst/>
          </a:prstGeom>
          <a:noFill/>
        </p:spPr>
        <p:txBody>
          <a:bodyPr wrap="square" rtlCol="0">
            <a:spAutoFit/>
          </a:bodyPr>
          <a:lstStyle/>
          <a:p>
            <a:r>
              <a:rPr lang="en-IN" sz="1600" b="1" dirty="0"/>
              <a:t>Flowchart:</a:t>
            </a:r>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p:txBody>
      </p:sp>
      <p:pic>
        <p:nvPicPr>
          <p:cNvPr id="12" name="Picture 11">
            <a:extLst>
              <a:ext uri="{FF2B5EF4-FFF2-40B4-BE49-F238E27FC236}">
                <a16:creationId xmlns:a16="http://schemas.microsoft.com/office/drawing/2014/main" id="{6B6E6174-2E87-9C2D-D113-0B181D2FC947}"/>
              </a:ext>
            </a:extLst>
          </p:cNvPr>
          <p:cNvPicPr>
            <a:picLocks noChangeAspect="1"/>
          </p:cNvPicPr>
          <p:nvPr/>
        </p:nvPicPr>
        <p:blipFill>
          <a:blip r:embed="rId4"/>
          <a:stretch>
            <a:fillRect/>
          </a:stretch>
        </p:blipFill>
        <p:spPr>
          <a:xfrm>
            <a:off x="5762481" y="1600200"/>
            <a:ext cx="6189618" cy="369724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14356"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487090" y="1095375"/>
            <a:ext cx="11690554" cy="5632311"/>
          </a:xfrm>
          <a:prstGeom prst="rect">
            <a:avLst/>
          </a:prstGeom>
          <a:noFill/>
          <a:ln w="9525">
            <a:noFill/>
            <a:miter lim="800000"/>
            <a:headEnd/>
            <a:tailEnd/>
          </a:ln>
        </p:spPr>
        <p:txBody>
          <a:bodyPr wrap="square">
            <a:spAutoFit/>
          </a:bodyPr>
          <a:lstStyle/>
          <a:p>
            <a:r>
              <a:rPr lang="en-US" sz="2800" b="1" dirty="0"/>
              <a:t>Feasibility Analysis:</a:t>
            </a:r>
            <a:endParaRPr lang="en-US" sz="2800" dirty="0"/>
          </a:p>
          <a:p>
            <a:pPr>
              <a:buFont typeface="Arial" panose="020B0604020202020204" pitchFamily="34" charset="0"/>
              <a:buChar char="•"/>
            </a:pPr>
            <a:r>
              <a:rPr lang="en-US" sz="2400" b="1" dirty="0"/>
              <a:t>Scalability:</a:t>
            </a:r>
            <a:r>
              <a:rPr lang="en-US" sz="2400" dirty="0"/>
              <a:t> </a:t>
            </a:r>
            <a:r>
              <a:rPr lang="en-US" sz="2000" dirty="0"/>
              <a:t>The solution is scalable across schools due to its cloud-based architecture.</a:t>
            </a:r>
          </a:p>
          <a:p>
            <a:pPr>
              <a:buFont typeface="Arial" panose="020B0604020202020204" pitchFamily="34" charset="0"/>
              <a:buChar char="•"/>
            </a:pPr>
            <a:r>
              <a:rPr lang="en-US" sz="2400" b="1" dirty="0"/>
              <a:t>Adoption</a:t>
            </a:r>
            <a:r>
              <a:rPr lang="en-US" sz="2000" b="1" dirty="0"/>
              <a:t>:</a:t>
            </a:r>
            <a:r>
              <a:rPr lang="en-US" sz="2000" dirty="0"/>
              <a:t> High potential for adoption with government backing (aligned with NEP 2020).</a:t>
            </a:r>
          </a:p>
          <a:p>
            <a:endParaRPr lang="en-US" sz="2800" b="1" dirty="0"/>
          </a:p>
          <a:p>
            <a:r>
              <a:rPr lang="en-US" sz="2800" b="1" dirty="0"/>
              <a:t>Potential Challenges &amp; Risks:</a:t>
            </a:r>
            <a:endParaRPr lang="en-US" sz="2800" dirty="0"/>
          </a:p>
          <a:p>
            <a:pPr>
              <a:buFont typeface="Arial" panose="020B0604020202020204" pitchFamily="34" charset="0"/>
              <a:buChar char="•"/>
            </a:pPr>
            <a:r>
              <a:rPr lang="en-US" sz="2400" b="1" dirty="0"/>
              <a:t>Digital Divide:</a:t>
            </a:r>
            <a:r>
              <a:rPr lang="en-US" sz="2400" dirty="0"/>
              <a:t> </a:t>
            </a:r>
            <a:r>
              <a:rPr lang="en-US" sz="2000" dirty="0"/>
              <a:t>Limited access to technology in rural areas</a:t>
            </a:r>
            <a:r>
              <a:rPr lang="en-US" dirty="0"/>
              <a:t>.</a:t>
            </a:r>
          </a:p>
          <a:p>
            <a:pPr>
              <a:buFont typeface="Arial" panose="020B0604020202020204" pitchFamily="34" charset="0"/>
              <a:buChar char="•"/>
            </a:pPr>
            <a:r>
              <a:rPr lang="en-US" sz="2400" b="1" dirty="0"/>
              <a:t>Data Privacy:</a:t>
            </a:r>
            <a:r>
              <a:rPr lang="en-US" sz="2400" dirty="0"/>
              <a:t> </a:t>
            </a:r>
            <a:r>
              <a:rPr lang="en-US" sz="2000" dirty="0"/>
              <a:t>Ensuring student data protection and compliance with regulations.</a:t>
            </a:r>
          </a:p>
          <a:p>
            <a:pPr>
              <a:buFont typeface="Arial" panose="020B0604020202020204" pitchFamily="34" charset="0"/>
              <a:buChar char="•"/>
            </a:pPr>
            <a:r>
              <a:rPr lang="en-US" sz="2400" b="1" dirty="0"/>
              <a:t>Resistance to Change</a:t>
            </a:r>
            <a:r>
              <a:rPr lang="en-US" b="1" dirty="0"/>
              <a:t>:</a:t>
            </a:r>
            <a:r>
              <a:rPr lang="en-US" dirty="0"/>
              <a:t> </a:t>
            </a:r>
            <a:r>
              <a:rPr lang="en-US" sz="2000" dirty="0"/>
              <a:t>Possible reluctance from schools to adopt new systems.</a:t>
            </a:r>
          </a:p>
          <a:p>
            <a:endParaRPr lang="en-US" sz="2800" b="1" dirty="0"/>
          </a:p>
          <a:p>
            <a:r>
              <a:rPr lang="en-US" sz="2800" b="1" dirty="0"/>
              <a:t>Strategies to Overcome Challenges:</a:t>
            </a:r>
            <a:endParaRPr lang="en-US" sz="2800" dirty="0"/>
          </a:p>
          <a:p>
            <a:pPr>
              <a:buFont typeface="Arial" panose="020B0604020202020204" pitchFamily="34" charset="0"/>
              <a:buChar char="•"/>
            </a:pPr>
            <a:r>
              <a:rPr lang="en-US" sz="2400" b="1" dirty="0"/>
              <a:t>Digital Inclusion:</a:t>
            </a:r>
            <a:r>
              <a:rPr lang="en-US" sz="2400" dirty="0"/>
              <a:t> </a:t>
            </a:r>
            <a:r>
              <a:rPr lang="en-US" sz="2000" dirty="0"/>
              <a:t>Implement offline access and mobile-friendly platforms for underserved areas</a:t>
            </a:r>
            <a:r>
              <a:rPr lang="en-US" dirty="0"/>
              <a:t>.</a:t>
            </a:r>
          </a:p>
          <a:p>
            <a:pPr>
              <a:buFont typeface="Arial" panose="020B0604020202020204" pitchFamily="34" charset="0"/>
              <a:buChar char="•"/>
            </a:pPr>
            <a:r>
              <a:rPr lang="en-US" sz="2400" b="1" dirty="0"/>
              <a:t>Data Security</a:t>
            </a:r>
            <a:r>
              <a:rPr lang="en-US" b="1" dirty="0"/>
              <a:t>:</a:t>
            </a:r>
            <a:r>
              <a:rPr lang="en-US" dirty="0"/>
              <a:t> </a:t>
            </a:r>
            <a:r>
              <a:rPr lang="en-US" sz="2000" dirty="0"/>
              <a:t>Use encryption, secure databases, and regular audits to protect data.</a:t>
            </a:r>
          </a:p>
          <a:p>
            <a:pPr>
              <a:buFont typeface="Arial" panose="020B0604020202020204" pitchFamily="34" charset="0"/>
              <a:buChar char="•"/>
            </a:pPr>
            <a:r>
              <a:rPr lang="en-US" sz="2400" b="1" dirty="0"/>
              <a:t>Stakeholder Engagement:</a:t>
            </a:r>
            <a:r>
              <a:rPr lang="en-US" sz="2400" dirty="0"/>
              <a:t> </a:t>
            </a:r>
            <a:r>
              <a:rPr lang="en-US" sz="2000" dirty="0"/>
              <a:t>Conduct training and awareness programs to encourage adoption</a:t>
            </a:r>
            <a:r>
              <a:rPr lang="en-US" dirty="0"/>
              <a:t>.</a:t>
            </a:r>
          </a:p>
          <a:p>
            <a:pPr marR="0" lvl="0" algn="just" defTabSz="457200" rtl="0" eaLnBrk="1" fontAlgn="base" latinLnBrk="0" hangingPunct="1">
              <a:lnSpc>
                <a:spcPct val="100000"/>
              </a:lnSpc>
              <a:spcBef>
                <a:spcPct val="0"/>
              </a:spcBef>
              <a:spcAft>
                <a:spcPct val="0"/>
              </a:spcAft>
              <a:buClrTx/>
              <a:buSzTx/>
              <a:tabLst/>
              <a:defRPr/>
            </a:pP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07494" y="63932"/>
            <a:ext cx="1888454"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800" dirty="0"/>
              <a:t>Future</a:t>
            </a:r>
          </a:p>
          <a:p>
            <a:pPr algn="ctr"/>
            <a:r>
              <a:rPr lang="en-IN" sz="1800" dirty="0"/>
              <a:t>Navigators</a:t>
            </a:r>
            <a:endParaRPr lang="en-IN" dirty="0"/>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418610" y="1289971"/>
            <a:ext cx="10111737" cy="4401205"/>
          </a:xfrm>
          <a:prstGeom prst="rect">
            <a:avLst/>
          </a:prstGeom>
          <a:noFill/>
          <a:ln w="9525">
            <a:noFill/>
            <a:miter lim="800000"/>
            <a:headEnd/>
            <a:tailEnd/>
          </a:ln>
        </p:spPr>
        <p:txBody>
          <a:bodyPr wrap="square">
            <a:spAutoFit/>
          </a:bodyPr>
          <a:lstStyle/>
          <a:p>
            <a:r>
              <a:rPr lang="en-US" sz="2800" b="1" dirty="0"/>
              <a:t>Potential Impact:</a:t>
            </a:r>
            <a:endParaRPr lang="en-US" sz="2800" dirty="0"/>
          </a:p>
          <a:p>
            <a:pPr>
              <a:buFont typeface="Arial" panose="020B0604020202020204" pitchFamily="34" charset="0"/>
              <a:buChar char="•"/>
            </a:pPr>
            <a:r>
              <a:rPr lang="en-US" sz="2400" b="1" dirty="0"/>
              <a:t>Informed Career Choices:</a:t>
            </a:r>
            <a:r>
              <a:rPr lang="en-US" sz="2400" dirty="0"/>
              <a:t> </a:t>
            </a:r>
            <a:r>
              <a:rPr lang="en-US" sz="2000" dirty="0"/>
              <a:t>Empowers students to make well-informed decisions, aligning their education with career aspirations.</a:t>
            </a:r>
          </a:p>
          <a:p>
            <a:pPr>
              <a:buFont typeface="Arial" panose="020B0604020202020204" pitchFamily="34" charset="0"/>
              <a:buChar char="•"/>
            </a:pPr>
            <a:r>
              <a:rPr lang="en-US" sz="2400" b="1" dirty="0"/>
              <a:t>Skill-Job Alignment:</a:t>
            </a:r>
            <a:r>
              <a:rPr lang="en-US" sz="2400" dirty="0"/>
              <a:t> </a:t>
            </a:r>
            <a:r>
              <a:rPr lang="en-US" sz="2000" dirty="0"/>
              <a:t>Reduces unemployment and job dissatisfaction by matching skills with career opportunities.</a:t>
            </a:r>
          </a:p>
          <a:p>
            <a:pPr>
              <a:buFont typeface="Arial" panose="020B0604020202020204" pitchFamily="34" charset="0"/>
              <a:buChar char="•"/>
            </a:pPr>
            <a:r>
              <a:rPr lang="en-US" sz="2400" b="1" dirty="0"/>
              <a:t>Educational Equity</a:t>
            </a:r>
            <a:r>
              <a:rPr lang="en-US" sz="2000" b="1" dirty="0"/>
              <a:t>:</a:t>
            </a:r>
            <a:r>
              <a:rPr lang="en-US" sz="2000" dirty="0"/>
              <a:t> Bridges the information gap, especially in under served communities.</a:t>
            </a:r>
          </a:p>
          <a:p>
            <a:pPr>
              <a:buFont typeface="Arial" panose="020B0604020202020204" pitchFamily="34" charset="0"/>
              <a:buChar char="•"/>
            </a:pPr>
            <a:endParaRPr lang="en-US" sz="2000" dirty="0"/>
          </a:p>
          <a:p>
            <a:r>
              <a:rPr lang="en-US" sz="2800" b="1" dirty="0"/>
              <a:t>Benefits:</a:t>
            </a:r>
            <a:endParaRPr lang="en-US" sz="2800" dirty="0"/>
          </a:p>
          <a:p>
            <a:pPr>
              <a:buFont typeface="Arial" panose="020B0604020202020204" pitchFamily="34" charset="0"/>
              <a:buChar char="•"/>
            </a:pPr>
            <a:r>
              <a:rPr lang="en-US" sz="2400" b="1" dirty="0"/>
              <a:t>Social:</a:t>
            </a:r>
            <a:r>
              <a:rPr lang="en-US" sz="2400" dirty="0"/>
              <a:t> </a:t>
            </a:r>
            <a:r>
              <a:rPr lang="en-US" sz="2000" dirty="0"/>
              <a:t>Enhances student well-being and satisfaction through career success.</a:t>
            </a:r>
          </a:p>
          <a:p>
            <a:pPr>
              <a:buFont typeface="Arial" panose="020B0604020202020204" pitchFamily="34" charset="0"/>
              <a:buChar char="•"/>
            </a:pPr>
            <a:r>
              <a:rPr lang="en-US" sz="2400" b="1" dirty="0"/>
              <a:t>Economic:</a:t>
            </a:r>
            <a:r>
              <a:rPr lang="en-US" sz="2400" dirty="0"/>
              <a:t> </a:t>
            </a:r>
            <a:r>
              <a:rPr lang="en-US" sz="2000" dirty="0"/>
              <a:t>Contributes to a more skilled workforce, boosting economic growth.</a:t>
            </a:r>
          </a:p>
          <a:p>
            <a:pPr>
              <a:buFont typeface="Arial" panose="020B0604020202020204" pitchFamily="34" charset="0"/>
              <a:buChar char="•"/>
            </a:pPr>
            <a:r>
              <a:rPr lang="en-US" sz="2400" b="1" dirty="0"/>
              <a:t>Educational:</a:t>
            </a:r>
            <a:r>
              <a:rPr lang="en-US" sz="2400" dirty="0"/>
              <a:t> </a:t>
            </a:r>
            <a:r>
              <a:rPr lang="en-US" sz="2000" dirty="0"/>
              <a:t>Supports the NEP 2020 goal of holistic education by integrating career guidance into schools.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4" y="120208"/>
            <a:ext cx="1933092"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800" dirty="0"/>
              <a:t>Future</a:t>
            </a:r>
          </a:p>
          <a:p>
            <a:pPr algn="ctr"/>
            <a:r>
              <a:rPr lang="en-IN" sz="1800" dirty="0"/>
              <a:t>Navigators</a:t>
            </a:r>
            <a:endParaRPr lang="en-IN" dirty="0"/>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733102" y="1940442"/>
            <a:ext cx="10090297" cy="6924973"/>
          </a:xfrm>
          <a:prstGeom prst="rect">
            <a:avLst/>
          </a:prstGeom>
          <a:noFill/>
          <a:ln w="9525">
            <a:noFill/>
            <a:miter lim="800000"/>
            <a:headEnd/>
            <a:tailEnd/>
          </a:ln>
        </p:spPr>
        <p:txBody>
          <a:bodyPr wrap="square">
            <a:spAutoFit/>
          </a:bodyPr>
          <a:lstStyle/>
          <a:p>
            <a:r>
              <a:rPr lang="en-US" sz="2400" b="1" dirty="0"/>
              <a:t>References:</a:t>
            </a:r>
            <a:endParaRPr lang="en-US" sz="2400" dirty="0"/>
          </a:p>
          <a:p>
            <a:pPr>
              <a:buFont typeface="+mj-lt"/>
              <a:buAutoNum type="arabicPeriod"/>
            </a:pPr>
            <a:r>
              <a:rPr lang="en-US" sz="2000" i="1" dirty="0"/>
              <a:t>"AI-Based Career Counseling and Guidance: A Comprehensive Review"</a:t>
            </a:r>
            <a:r>
              <a:rPr lang="en-US" sz="2000" dirty="0"/>
              <a:t> - Journal of Career Development.</a:t>
            </a:r>
          </a:p>
          <a:p>
            <a:pPr>
              <a:buFont typeface="+mj-lt"/>
              <a:buAutoNum type="arabicPeriod"/>
            </a:pPr>
            <a:r>
              <a:rPr lang="en-US" sz="2000" i="1" dirty="0"/>
              <a:t>"National Education Policy 2020"</a:t>
            </a:r>
            <a:r>
              <a:rPr lang="en-US" sz="2000" dirty="0"/>
              <a:t> - Ministry of Education.</a:t>
            </a:r>
          </a:p>
          <a:p>
            <a:pPr>
              <a:buFont typeface="+mj-lt"/>
              <a:buAutoNum type="arabicPeriod"/>
            </a:pPr>
            <a:r>
              <a:rPr lang="en-US" sz="2000" i="1" dirty="0"/>
              <a:t>"Artificial Intelligence in Education"</a:t>
            </a:r>
            <a:r>
              <a:rPr lang="en-US" sz="2000" dirty="0"/>
              <a:t> - Book by Melanie Mitchell.</a:t>
            </a:r>
          </a:p>
          <a:p>
            <a:pPr>
              <a:buFont typeface="+mj-lt"/>
              <a:buAutoNum type="arabicPeriod"/>
            </a:pPr>
            <a:r>
              <a:rPr lang="en-US" sz="2000" i="1" dirty="0"/>
              <a:t>"Deploying AI and ML Models on Cloud Platforms"</a:t>
            </a:r>
            <a:r>
              <a:rPr lang="en-US" sz="2000" dirty="0"/>
              <a:t> - AWS White Paper.</a:t>
            </a:r>
          </a:p>
          <a:p>
            <a:pPr>
              <a:buFont typeface="+mj-lt"/>
              <a:buAutoNum type="arabicPeriod"/>
            </a:pPr>
            <a:r>
              <a:rPr lang="en-US" sz="2000" i="1" dirty="0"/>
              <a:t>"How Artificial Intelligence is Changing Career Counseling"</a:t>
            </a:r>
            <a:r>
              <a:rPr lang="en-US" sz="2000" dirty="0"/>
              <a:t> - EdTech Magazine.</a:t>
            </a:r>
          </a:p>
          <a:p>
            <a:pPr>
              <a:buFont typeface="+mj-lt"/>
              <a:buAutoNum type="arabicPeriod"/>
            </a:pPr>
            <a:endParaRPr lang="en-US" sz="2000" dirty="0"/>
          </a:p>
          <a:p>
            <a:r>
              <a:rPr lang="en-US" sz="2400" b="1" dirty="0"/>
              <a:t>Research Sources:</a:t>
            </a:r>
          </a:p>
          <a:p>
            <a:r>
              <a:rPr lang="en-US" sz="2000" dirty="0"/>
              <a:t>Google Scholar - Access academic papers and research articles.</a:t>
            </a:r>
          </a:p>
          <a:p>
            <a:r>
              <a:rPr lang="en-US" sz="2000" dirty="0"/>
              <a:t>IEEE Xplore Digital Library - For academic papers on AI and education technologies.</a:t>
            </a:r>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dirty="0"/>
          </a:p>
          <a:p>
            <a:pPr lvl="1"/>
            <a:r>
              <a:rPr lang="en-US" sz="2000" dirty="0"/>
              <a:t>         </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4" y="252246"/>
            <a:ext cx="1854434"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800" dirty="0"/>
              <a:t>Future</a:t>
            </a:r>
          </a:p>
          <a:p>
            <a:pPr algn="ctr"/>
            <a:r>
              <a:rPr lang="en-IN" sz="1800" dirty="0"/>
              <a:t>Navigators</a:t>
            </a:r>
            <a:endParaRPr lang="en-IN" dirty="0"/>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7644</TotalTime>
  <Words>654</Words>
  <Application>Microsoft Office PowerPoint</Application>
  <PresentationFormat>Widescreen</PresentationFormat>
  <Paragraphs>127</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ＭＳ Ｐゴシック</vt:lpstr>
      <vt:lpstr>Arial</vt:lpstr>
      <vt:lpstr>Calibri</vt:lpstr>
      <vt:lpstr>Garamond</vt:lpstr>
      <vt:lpstr>Times New Roman</vt:lpstr>
      <vt:lpstr>TradeGothic</vt:lpstr>
      <vt:lpstr>Office Theme</vt:lpstr>
      <vt:lpstr>SMART INDIA HACKATHON 2024</vt:lpstr>
      <vt:lpstr> Empowering Student Career Choices through Comprehensive Career Counselling Programs</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Kishore P</cp:lastModifiedBy>
  <cp:revision>150</cp:revision>
  <dcterms:created xsi:type="dcterms:W3CDTF">2013-12-12T18:46:50Z</dcterms:created>
  <dcterms:modified xsi:type="dcterms:W3CDTF">2024-08-26T17:27:19Z</dcterms:modified>
  <cp:category/>
</cp:coreProperties>
</file>