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5"/>
  </p:notesMasterIdLst>
  <p:sldIdLst>
    <p:sldId id="256" r:id="rId5"/>
    <p:sldId id="2146847054" r:id="rId6"/>
    <p:sldId id="262" r:id="rId7"/>
    <p:sldId id="263" r:id="rId8"/>
    <p:sldId id="265" r:id="rId9"/>
    <p:sldId id="2146847057" r:id="rId10"/>
    <p:sldId id="2146847060" r:id="rId11"/>
    <p:sldId id="2146847062" r:id="rId12"/>
    <p:sldId id="2146847061" r:id="rId13"/>
    <p:sldId id="25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26-02-2025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t>2/26/2025</a:t>
            </a:fld>
            <a:endParaRPr lang="en-US"/>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2/26/2025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t>2/26/2025</a:t>
            </a:fld>
            <a:endParaRPr lang="en-US"/>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t>2/26/2025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t>2/26/2025</a:t>
            </a:fld>
            <a:endParaRPr lang="en-US"/>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2/26/2025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2/26/2025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2/26/2025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2/26/2025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2/26/2025</a:t>
            </a:fld>
            <a:endParaRPr lang="en-US"/>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2/26/2025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2/26/2025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Kishore3148/Image_Steganography_Project.git"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IN" b="1" dirty="0">
                <a:solidFill>
                  <a:schemeClr val="accent1"/>
                </a:solidFill>
                <a:latin typeface="Arial" panose="020B0604020202020204" pitchFamily="34" charset="0"/>
                <a:cs typeface="Arial" panose="020B0604020202020204" pitchFamily="34" charset="0"/>
              </a:rPr>
              <a:t>Secure Data Hiding in Image Using Steganography</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smtClean="0">
                <a:solidFill>
                  <a:schemeClr val="accent1">
                    <a:lumMod val="75000"/>
                  </a:schemeClr>
                </a:solidFill>
                <a:latin typeface="Arial"/>
                <a:cs typeface="Arial"/>
              </a:rPr>
              <a:t>CAPSTONE PROJECT</a:t>
            </a:r>
            <a:endParaRPr lang="en-US" sz="3200" b="1" dirty="0">
              <a:solidFill>
                <a:schemeClr val="accent1">
                  <a:lumMod val="75000"/>
                </a:schemeClr>
              </a:solidFill>
              <a:latin typeface="Arial"/>
              <a:cs typeface="Arial"/>
            </a:endParaRPr>
          </a:p>
        </p:txBody>
      </p:sp>
      <p:sp>
        <p:nvSpPr>
          <p:cNvPr id="4" name="TextBox 3"/>
          <p:cNvSpPr txBox="1"/>
          <p:nvPr/>
        </p:nvSpPr>
        <p:spPr>
          <a:xfrm>
            <a:off x="2616201" y="4586365"/>
            <a:ext cx="8481512"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smtClean="0">
                <a:solidFill>
                  <a:schemeClr val="accent1">
                    <a:lumMod val="75000"/>
                  </a:schemeClr>
                </a:solidFill>
                <a:latin typeface="Arial"/>
                <a:cs typeface="Arial"/>
              </a:rPr>
              <a:t>Student Name </a:t>
            </a:r>
            <a:r>
              <a:rPr lang="en-US" sz="2000" b="1" dirty="0">
                <a:solidFill>
                  <a:schemeClr val="accent1">
                    <a:lumMod val="75000"/>
                  </a:schemeClr>
                </a:solidFill>
                <a:latin typeface="Arial"/>
                <a:cs typeface="Arial"/>
              </a:rPr>
              <a:t>: </a:t>
            </a:r>
            <a:r>
              <a:rPr lang="en-US" sz="2000" b="1" dirty="0" smtClean="0">
                <a:solidFill>
                  <a:schemeClr val="accent1">
                    <a:lumMod val="75000"/>
                  </a:schemeClr>
                </a:solidFill>
                <a:latin typeface="Arial"/>
                <a:cs typeface="Arial"/>
              </a:rPr>
              <a:t>Kishore K</a:t>
            </a:r>
            <a:endParaRPr lang="en-US" sz="2000" b="1" dirty="0">
              <a:solidFill>
                <a:schemeClr val="accent1">
                  <a:lumMod val="75000"/>
                </a:schemeClr>
              </a:solidFill>
              <a:latin typeface="Arial"/>
              <a:cs typeface="Arial"/>
            </a:endParaRPr>
          </a:p>
          <a:p>
            <a:r>
              <a:rPr lang="en-US" sz="2000" b="1" dirty="0" smtClean="0">
                <a:solidFill>
                  <a:schemeClr val="accent1">
                    <a:lumMod val="75000"/>
                  </a:schemeClr>
                </a:solidFill>
                <a:latin typeface="Arial"/>
                <a:cs typeface="Arial"/>
              </a:rPr>
              <a:t>College </a:t>
            </a:r>
            <a:r>
              <a:rPr lang="en-US" sz="2000" b="1" dirty="0">
                <a:solidFill>
                  <a:schemeClr val="accent1">
                    <a:lumMod val="75000"/>
                  </a:schemeClr>
                </a:solidFill>
                <a:latin typeface="Arial"/>
                <a:cs typeface="Arial"/>
              </a:rPr>
              <a:t>Name </a:t>
            </a:r>
            <a:r>
              <a:rPr lang="en-US" sz="2000" b="1" dirty="0" smtClean="0">
                <a:solidFill>
                  <a:schemeClr val="accent1">
                    <a:lumMod val="75000"/>
                  </a:schemeClr>
                </a:solidFill>
                <a:latin typeface="Arial"/>
                <a:cs typeface="Arial"/>
              </a:rPr>
              <a:t>: Sri Ramakrishna Engineering College</a:t>
            </a:r>
          </a:p>
          <a:p>
            <a:r>
              <a:rPr lang="en-US" sz="2000" b="1" dirty="0">
                <a:solidFill>
                  <a:schemeClr val="accent1">
                    <a:lumMod val="75000"/>
                  </a:schemeClr>
                </a:solidFill>
                <a:latin typeface="Arial"/>
                <a:cs typeface="Arial"/>
              </a:rPr>
              <a:t>Department : </a:t>
            </a:r>
            <a:r>
              <a:rPr lang="en-US" sz="2000" b="1" dirty="0" smtClean="0">
                <a:solidFill>
                  <a:schemeClr val="accent1">
                    <a:lumMod val="75000"/>
                  </a:schemeClr>
                </a:solidFill>
                <a:latin typeface="Arial"/>
                <a:cs typeface="Arial"/>
              </a:rPr>
              <a:t>Electrical </a:t>
            </a:r>
            <a:r>
              <a:rPr lang="en-US" sz="2000" b="1" dirty="0">
                <a:solidFill>
                  <a:schemeClr val="accent1">
                    <a:lumMod val="75000"/>
                  </a:schemeClr>
                </a:solidFill>
                <a:latin typeface="Arial"/>
                <a:cs typeface="Arial"/>
              </a:rPr>
              <a:t>&amp; Electronics Engineering </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a:off x="452403" y="1237632"/>
            <a:ext cx="11029615" cy="4673324"/>
          </a:xfrm>
        </p:spPr>
        <p:txBody>
          <a:bodyPr>
            <a:normAutofit/>
          </a:bodyPr>
          <a:lstStyle/>
          <a:p>
            <a:pPr marL="0" indent="0" algn="just">
              <a:buNone/>
            </a:pPr>
            <a:r>
              <a:rPr lang="en-IN" sz="2000" dirty="0">
                <a:latin typeface="Times New Roman" panose="02020603050405020304" pitchFamily="18" charset="0"/>
                <a:cs typeface="Times New Roman" panose="02020603050405020304" pitchFamily="18" charset="0"/>
              </a:rPr>
              <a:t>The problem of </a:t>
            </a:r>
            <a:r>
              <a:rPr lang="en-IN" sz="2000" b="1" dirty="0">
                <a:latin typeface="Times New Roman" panose="02020603050405020304" pitchFamily="18" charset="0"/>
                <a:cs typeface="Times New Roman" panose="02020603050405020304" pitchFamily="18" charset="0"/>
              </a:rPr>
              <a:t>Secure Data Hiding in Images Using Steganography</a:t>
            </a:r>
            <a:r>
              <a:rPr lang="en-IN" sz="2000" dirty="0">
                <a:latin typeface="Times New Roman" panose="02020603050405020304" pitchFamily="18" charset="0"/>
                <a:cs typeface="Times New Roman" panose="02020603050405020304" pitchFamily="18" charset="0"/>
              </a:rPr>
              <a:t> involves embedding secret information within digital images while ensuring minimal visual distortion and strong security. The key challenges include maintaining high imperceptibility, ensuring robustness against attacks like compression and noise, and optimizing embedding capacity. The method should prevent unauthorized access while enabling reliable data extraction. Effective algorithms are needed to balance security, capacity, and imperceptibility.</a:t>
            </a:r>
            <a:endParaRPr lang="en-IN"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a:off x="670271" y="1384300"/>
            <a:ext cx="11613485" cy="3311251"/>
          </a:xfrm>
        </p:spPr>
        <p:txBody>
          <a:bodyPr vert="horz" lIns="91440" tIns="45720" rIns="91440" bIns="45720" rtlCol="0" anchor="ctr">
            <a:noAutofit/>
          </a:bodyPr>
          <a:lstStyle/>
          <a:p>
            <a:pPr marL="0" indent="0">
              <a:buNone/>
            </a:pPr>
            <a:r>
              <a:rPr lang="en-US" dirty="0" smtClean="0">
                <a:solidFill>
                  <a:schemeClr val="tx1"/>
                </a:solidFill>
                <a:latin typeface="Times New Roman" panose="02020603050405020304" pitchFamily="18" charset="0"/>
                <a:cs typeface="Times New Roman" panose="02020603050405020304" pitchFamily="18" charset="0"/>
              </a:rPr>
              <a:t>Python IDE</a:t>
            </a:r>
          </a:p>
          <a:p>
            <a:pPr marL="0" indent="0">
              <a:buNone/>
            </a:pPr>
            <a:r>
              <a:rPr lang="en-IN" dirty="0">
                <a:solidFill>
                  <a:schemeClr val="tx1"/>
                </a:solidFill>
                <a:latin typeface="Times New Roman" panose="02020603050405020304" pitchFamily="18" charset="0"/>
                <a:cs typeface="Times New Roman" panose="02020603050405020304" pitchFamily="18" charset="0"/>
              </a:rPr>
              <a:t>For secure data hiding in images using steganography in Python, you can use various libraries and platforms.</a:t>
            </a:r>
            <a:endParaRPr lang="en-US" dirty="0" smtClean="0">
              <a:solidFill>
                <a:schemeClr val="tx1"/>
              </a:solidFill>
              <a:latin typeface="Times New Roman" panose="02020603050405020304" pitchFamily="18" charset="0"/>
              <a:cs typeface="Times New Roman" panose="02020603050405020304" pitchFamily="18" charset="0"/>
            </a:endParaRPr>
          </a:p>
          <a:p>
            <a:pPr marL="0" indent="0">
              <a:buNone/>
            </a:pPr>
            <a:r>
              <a:rPr lang="en-IN" b="1" dirty="0">
                <a:solidFill>
                  <a:schemeClr val="tx1"/>
                </a:solidFill>
                <a:latin typeface="Times New Roman" panose="02020603050405020304" pitchFamily="18" charset="0"/>
                <a:cs typeface="Times New Roman" panose="02020603050405020304" pitchFamily="18" charset="0"/>
              </a:rPr>
              <a:t>Libraries:</a:t>
            </a:r>
          </a:p>
          <a:p>
            <a:r>
              <a:rPr lang="en-IN" b="1" dirty="0" err="1">
                <a:solidFill>
                  <a:schemeClr val="tx1"/>
                </a:solidFill>
                <a:latin typeface="Times New Roman" panose="02020603050405020304" pitchFamily="18" charset="0"/>
                <a:cs typeface="Times New Roman" panose="02020603050405020304" pitchFamily="18" charset="0"/>
              </a:rPr>
              <a:t>Stegano</a:t>
            </a:r>
            <a:r>
              <a:rPr lang="en-IN" dirty="0">
                <a:solidFill>
                  <a:schemeClr val="tx1"/>
                </a:solidFill>
                <a:latin typeface="Times New Roman" panose="02020603050405020304" pitchFamily="18" charset="0"/>
                <a:cs typeface="Times New Roman" panose="02020603050405020304" pitchFamily="18" charset="0"/>
              </a:rPr>
              <a:t> – Simple steganography library for hiding messages in images</a:t>
            </a:r>
            <a:r>
              <a:rPr lang="en-IN" dirty="0" smtClean="0">
                <a:solidFill>
                  <a:schemeClr val="tx1"/>
                </a:solidFill>
                <a:latin typeface="Times New Roman" panose="02020603050405020304" pitchFamily="18" charset="0"/>
                <a:cs typeface="Times New Roman" panose="02020603050405020304" pitchFamily="18" charset="0"/>
              </a:rPr>
              <a:t>.</a:t>
            </a:r>
          </a:p>
          <a:p>
            <a:pPr algn="just"/>
            <a:r>
              <a:rPr lang="en-IN" b="1" dirty="0" err="1" smtClean="0">
                <a:solidFill>
                  <a:schemeClr val="tx1"/>
                </a:solidFill>
                <a:latin typeface="Times New Roman" panose="02020603050405020304" pitchFamily="18" charset="0"/>
                <a:cs typeface="Times New Roman" panose="02020603050405020304" pitchFamily="18" charset="0"/>
              </a:rPr>
              <a:t>OpenCV</a:t>
            </a:r>
            <a:r>
              <a:rPr lang="en-IN" dirty="0" smtClean="0">
                <a:solidFill>
                  <a:schemeClr val="tx1"/>
                </a:solidFill>
                <a:latin typeface="Times New Roman" panose="02020603050405020304" pitchFamily="18" charset="0"/>
                <a:cs typeface="Times New Roman" panose="02020603050405020304" pitchFamily="18" charset="0"/>
              </a:rPr>
              <a:t> </a:t>
            </a:r>
            <a:r>
              <a:rPr lang="en-IN" dirty="0">
                <a:solidFill>
                  <a:schemeClr val="tx1"/>
                </a:solidFill>
                <a:latin typeface="Times New Roman" panose="02020603050405020304" pitchFamily="18" charset="0"/>
                <a:cs typeface="Times New Roman" panose="02020603050405020304" pitchFamily="18" charset="0"/>
              </a:rPr>
              <a:t>– Used for image processing and manipulation.</a:t>
            </a:r>
          </a:p>
          <a:p>
            <a:pPr marL="0" indent="0">
              <a:buNone/>
            </a:pPr>
            <a:endParaRPr lang="en-IN"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4" name="Rectangle 2"/>
          <p:cNvSpPr>
            <a:spLocks noGrp="1" noChangeArrowheads="1"/>
          </p:cNvSpPr>
          <p:nvPr>
            <p:ph idx="1"/>
          </p:nvPr>
        </p:nvSpPr>
        <p:spPr bwMode="auto">
          <a:xfrm>
            <a:off x="581191" y="1429014"/>
            <a:ext cx="11217109" cy="3366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defTabSz="914400" eaLnBrk="0" fontAlgn="base" hangingPunct="0">
              <a:lnSpc>
                <a:spcPct val="150000"/>
              </a:lnSpc>
              <a:spcBef>
                <a:spcPct val="0"/>
              </a:spcBef>
              <a:spcAft>
                <a:spcPct val="0"/>
              </a:spcAft>
              <a:buClrTx/>
              <a:buSzTx/>
              <a:buFont typeface="Wingdings" panose="05000000000000000000" pitchFamily="2" charset="2"/>
              <a:buChar char="Ø"/>
            </a:pPr>
            <a:r>
              <a:rPr kumimoji="0" lang="en-US" altLang="en-US" sz="18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Steganography Implementation:</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The script creatively hides a secret message inside an image by modifying pixel values, showcasing an interesting </a:t>
            </a:r>
            <a:r>
              <a:rPr kumimoji="0" lang="en-US" altLang="en-US" sz="18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data-hiding technique</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a:t>
            </a:r>
          </a:p>
          <a:p>
            <a:pPr defTabSz="914400" eaLnBrk="0" fontAlgn="base" hangingPunct="0">
              <a:lnSpc>
                <a:spcPct val="150000"/>
              </a:lnSpc>
              <a:spcBef>
                <a:spcPct val="0"/>
              </a:spcBef>
              <a:spcAft>
                <a:spcPct val="0"/>
              </a:spcAft>
              <a:buClrTx/>
              <a:buSzTx/>
              <a:buFont typeface="Wingdings" panose="05000000000000000000" pitchFamily="2" charset="2"/>
              <a:buChar char="Ø"/>
            </a:pPr>
            <a:r>
              <a:rPr kumimoji="0" lang="en-US" altLang="en-US" sz="18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Character Encoding Approach:</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It uses a </a:t>
            </a:r>
            <a:r>
              <a:rPr kumimoji="0" lang="en-US" altLang="en-US" sz="18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dictionary-based mapping</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to convert characters into numerical values, efficiently encoding text into the image.</a:t>
            </a:r>
          </a:p>
          <a:p>
            <a:pPr defTabSz="914400" eaLnBrk="0" fontAlgn="base" hangingPunct="0">
              <a:lnSpc>
                <a:spcPct val="150000"/>
              </a:lnSpc>
              <a:spcBef>
                <a:spcPct val="0"/>
              </a:spcBef>
              <a:spcAft>
                <a:spcPct val="0"/>
              </a:spcAft>
              <a:buClrTx/>
              <a:buSzTx/>
              <a:buFont typeface="Wingdings" panose="05000000000000000000" pitchFamily="2" charset="2"/>
              <a:buChar char="Ø"/>
            </a:pPr>
            <a:r>
              <a:rPr kumimoji="0" lang="en-US" altLang="en-US" sz="18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Automated Encryption &amp; Display:</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The script not only encrypts data into the image but also </a:t>
            </a:r>
            <a:r>
              <a:rPr kumimoji="0" lang="en-US" altLang="en-US" sz="18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automatically opens</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the encrypted image for verification.</a:t>
            </a:r>
          </a:p>
          <a:p>
            <a:pPr defTabSz="914400" eaLnBrk="0" fontAlgn="base" hangingPunct="0">
              <a:lnSpc>
                <a:spcPct val="150000"/>
              </a:lnSpc>
              <a:spcBef>
                <a:spcPct val="0"/>
              </a:spcBef>
              <a:spcAft>
                <a:spcPct val="0"/>
              </a:spcAft>
              <a:buClrTx/>
              <a:buSzTx/>
              <a:buFont typeface="Wingdings" panose="05000000000000000000" pitchFamily="2" charset="2"/>
              <a:buChar char="Ø"/>
            </a:pPr>
            <a:r>
              <a:rPr kumimoji="0" lang="en-US" altLang="en-US" sz="18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Use of </a:t>
            </a:r>
            <a:r>
              <a:rPr kumimoji="0" lang="en-US" altLang="en-US" sz="1800" b="1"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OpenCV</a:t>
            </a:r>
            <a:r>
              <a:rPr kumimoji="0" lang="en-US" altLang="en-US" sz="18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for Image Processing:</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Leveraging </a:t>
            </a:r>
            <a:r>
              <a:rPr kumimoji="0" lang="en-US" altLang="en-US" sz="18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cv2.imread() and cv2.imwrite()</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the script seamlessly handles image modification, making it practical for cybersecurity applications. </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5" name="Rectangle 2"/>
          <p:cNvSpPr>
            <a:spLocks noGrp="1" noChangeArrowheads="1"/>
          </p:cNvSpPr>
          <p:nvPr>
            <p:ph idx="1"/>
          </p:nvPr>
        </p:nvSpPr>
        <p:spPr bwMode="auto">
          <a:xfrm>
            <a:off x="581192" y="1232452"/>
            <a:ext cx="9553897" cy="25355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R="0" lvl="0" algn="just"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Journalists &amp; Whistleblowers</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 To hide sensitive information from surveillance.</a:t>
            </a:r>
          </a:p>
          <a:p>
            <a:pPr marR="0" lvl="0" algn="just"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Cybersecurity Experts &amp; Ethical Hackers</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 For secure data storage and covert communication.</a:t>
            </a:r>
          </a:p>
          <a:p>
            <a:pPr marR="0" lvl="0" algn="just"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Researchers &amp; Academicians</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 For developing and testing secure communication protocols.</a:t>
            </a:r>
          </a:p>
          <a:p>
            <a:pPr marR="0" lvl="0" algn="just"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Forensic Investigators</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 To embed hidden markers in images for digital evidence tracking.</a:t>
            </a:r>
          </a:p>
          <a:p>
            <a:pPr marR="0" lvl="0" algn="just"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Corporate &amp; Enterprises</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 For protecting trade secrets and confidential business data.</a:t>
            </a:r>
          </a:p>
          <a:p>
            <a:pPr marR="0" lvl="0" algn="just"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Individuals &amp; Privacy Enthusiasts</a:t>
            </a:r>
            <a:r>
              <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 For personal data protection and secure messaging. </a:t>
            </a:r>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5" name="Picture 4"/>
          <p:cNvPicPr>
            <a:picLocks noChangeAspect="1"/>
          </p:cNvPicPr>
          <p:nvPr/>
        </p:nvPicPr>
        <p:blipFill>
          <a:blip r:embed="rId2"/>
          <a:stretch>
            <a:fillRect/>
          </a:stretch>
        </p:blipFill>
        <p:spPr>
          <a:xfrm>
            <a:off x="192658" y="1232452"/>
            <a:ext cx="4149535" cy="4949118"/>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05708" y="1758432"/>
            <a:ext cx="2705100" cy="1685925"/>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05708" y="3970337"/>
            <a:ext cx="2705100" cy="1685925"/>
          </a:xfrm>
          <a:prstGeom prst="rect">
            <a:avLst/>
          </a:prstGeom>
        </p:spPr>
      </p:pic>
      <p:sp>
        <p:nvSpPr>
          <p:cNvPr id="9" name="TextBox 8"/>
          <p:cNvSpPr txBox="1"/>
          <p:nvPr/>
        </p:nvSpPr>
        <p:spPr>
          <a:xfrm>
            <a:off x="8905708" y="1232452"/>
            <a:ext cx="1854162" cy="369332"/>
          </a:xfrm>
          <a:prstGeom prst="rect">
            <a:avLst/>
          </a:prstGeom>
          <a:noFill/>
        </p:spPr>
        <p:txBody>
          <a:bodyPr wrap="none" rtlCol="0">
            <a:spAutoFit/>
          </a:bodyPr>
          <a:lstStyle/>
          <a:p>
            <a:r>
              <a:rPr lang="en-US" dirty="0" smtClean="0"/>
              <a:t>Before Encrypted</a:t>
            </a:r>
            <a:endParaRPr lang="en-IN" dirty="0"/>
          </a:p>
        </p:txBody>
      </p:sp>
      <p:sp>
        <p:nvSpPr>
          <p:cNvPr id="10" name="TextBox 9"/>
          <p:cNvSpPr txBox="1"/>
          <p:nvPr/>
        </p:nvSpPr>
        <p:spPr>
          <a:xfrm>
            <a:off x="8905708" y="3515477"/>
            <a:ext cx="1675972" cy="369332"/>
          </a:xfrm>
          <a:prstGeom prst="rect">
            <a:avLst/>
          </a:prstGeom>
          <a:noFill/>
        </p:spPr>
        <p:txBody>
          <a:bodyPr wrap="none" rtlCol="0">
            <a:spAutoFit/>
          </a:bodyPr>
          <a:lstStyle/>
          <a:p>
            <a:r>
              <a:rPr lang="en-US" dirty="0" smtClean="0"/>
              <a:t>After Encrypted</a:t>
            </a:r>
            <a:endParaRPr lang="en-IN" dirty="0"/>
          </a:p>
        </p:txBody>
      </p:sp>
      <p:pic>
        <p:nvPicPr>
          <p:cNvPr id="3" name="Picture 2"/>
          <p:cNvPicPr>
            <a:picLocks noChangeAspect="1"/>
          </p:cNvPicPr>
          <p:nvPr/>
        </p:nvPicPr>
        <p:blipFill>
          <a:blip r:embed="rId5"/>
          <a:stretch>
            <a:fillRect/>
          </a:stretch>
        </p:blipFill>
        <p:spPr>
          <a:xfrm>
            <a:off x="4540227" y="1232452"/>
            <a:ext cx="4167447" cy="4949118"/>
          </a:xfrm>
          <a:prstGeom prst="rect">
            <a:avLst/>
          </a:prstGeo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xmlns="" id="{D4974547-DF1B-77BB-E545-9344EDB9AD3F}"/>
              </a:ext>
            </a:extLst>
          </p:cNvPr>
          <p:cNvSpPr>
            <a:spLocks noGrp="1"/>
          </p:cNvSpPr>
          <p:nvPr>
            <p:ph idx="1"/>
          </p:nvPr>
        </p:nvSpPr>
        <p:spPr/>
        <p:txBody>
          <a:bodyPr/>
          <a:lstStyle/>
          <a:p>
            <a:pPr algn="just">
              <a:lnSpc>
                <a:spcPct val="150000"/>
              </a:lnSpc>
            </a:pPr>
            <a:r>
              <a:rPr lang="en-IN" dirty="0">
                <a:latin typeface="Times New Roman" panose="02020603050405020304" pitchFamily="18" charset="0"/>
                <a:cs typeface="Times New Roman" panose="02020603050405020304" pitchFamily="18" charset="0"/>
              </a:rPr>
              <a:t>The project successfully demonstrates a robust </a:t>
            </a:r>
            <a:r>
              <a:rPr lang="en-IN" dirty="0" err="1">
                <a:latin typeface="Times New Roman" panose="02020603050405020304" pitchFamily="18" charset="0"/>
                <a:cs typeface="Times New Roman" panose="02020603050405020304" pitchFamily="18" charset="0"/>
              </a:rPr>
              <a:t>steganographic</a:t>
            </a:r>
            <a:r>
              <a:rPr lang="en-IN" dirty="0">
                <a:latin typeface="Times New Roman" panose="02020603050405020304" pitchFamily="18" charset="0"/>
                <a:cs typeface="Times New Roman" panose="02020603050405020304" pitchFamily="18" charset="0"/>
              </a:rPr>
              <a:t> method for securely embedding secret messages within images while maintaining minimal visual distortion. By leveraging </a:t>
            </a:r>
            <a:r>
              <a:rPr lang="en-IN" b="1" dirty="0">
                <a:latin typeface="Times New Roman" panose="02020603050405020304" pitchFamily="18" charset="0"/>
                <a:cs typeface="Times New Roman" panose="02020603050405020304" pitchFamily="18" charset="0"/>
              </a:rPr>
              <a:t>Python, </a:t>
            </a:r>
            <a:r>
              <a:rPr lang="en-IN" b="1" dirty="0" err="1">
                <a:latin typeface="Times New Roman" panose="02020603050405020304" pitchFamily="18" charset="0"/>
                <a:cs typeface="Times New Roman" panose="02020603050405020304" pitchFamily="18" charset="0"/>
              </a:rPr>
              <a:t>OpenCV</a:t>
            </a:r>
            <a:r>
              <a:rPr lang="en-IN" b="1" dirty="0">
                <a:latin typeface="Times New Roman" panose="02020603050405020304" pitchFamily="18" charset="0"/>
                <a:cs typeface="Times New Roman" panose="02020603050405020304" pitchFamily="18" charset="0"/>
              </a:rPr>
              <a:t>, and </a:t>
            </a:r>
            <a:r>
              <a:rPr lang="en-IN" b="1" dirty="0" err="1">
                <a:latin typeface="Times New Roman" panose="02020603050405020304" pitchFamily="18" charset="0"/>
                <a:cs typeface="Times New Roman" panose="02020603050405020304" pitchFamily="18" charset="0"/>
              </a:rPr>
              <a:t>Stegano</a:t>
            </a:r>
            <a:r>
              <a:rPr lang="en-IN" dirty="0">
                <a:latin typeface="Times New Roman" panose="02020603050405020304" pitchFamily="18" charset="0"/>
                <a:cs typeface="Times New Roman" panose="02020603050405020304" pitchFamily="18" charset="0"/>
              </a:rPr>
              <a:t>, the implementation achieves high imperceptibility and ensures resilience against attacks like compression and noise. The dictionary-based character encoding approach enhances efficiency, and automated encryption ensures ease of use.</a:t>
            </a:r>
          </a:p>
          <a:p>
            <a:pPr algn="just">
              <a:lnSpc>
                <a:spcPct val="150000"/>
              </a:lnSpc>
            </a:pPr>
            <a:r>
              <a:rPr lang="en-IN" dirty="0">
                <a:latin typeface="Times New Roman" panose="02020603050405020304" pitchFamily="18" charset="0"/>
                <a:cs typeface="Times New Roman" panose="02020603050405020304" pitchFamily="18" charset="0"/>
              </a:rPr>
              <a:t>This solution addresses the problem statement by balancing </a:t>
            </a:r>
            <a:r>
              <a:rPr lang="en-IN" b="1" dirty="0">
                <a:latin typeface="Times New Roman" panose="02020603050405020304" pitchFamily="18" charset="0"/>
                <a:cs typeface="Times New Roman" panose="02020603050405020304" pitchFamily="18" charset="0"/>
              </a:rPr>
              <a:t>security, capacity, and imperceptibility</a:t>
            </a:r>
            <a:r>
              <a:rPr lang="en-IN" dirty="0">
                <a:latin typeface="Times New Roman" panose="02020603050405020304" pitchFamily="18" charset="0"/>
                <a:cs typeface="Times New Roman" panose="02020603050405020304" pitchFamily="18" charset="0"/>
              </a:rPr>
              <a:t>, making it ideal for applications in </a:t>
            </a:r>
            <a:r>
              <a:rPr lang="en-IN" b="1" dirty="0">
                <a:latin typeface="Times New Roman" panose="02020603050405020304" pitchFamily="18" charset="0"/>
                <a:cs typeface="Times New Roman" panose="02020603050405020304" pitchFamily="18" charset="0"/>
              </a:rPr>
              <a:t>cybersecurity, journalism, forensics, and secure communication</a:t>
            </a:r>
            <a:r>
              <a:rPr lang="en-IN" dirty="0">
                <a:latin typeface="Times New Roman" panose="02020603050405020304" pitchFamily="18" charset="0"/>
                <a:cs typeface="Times New Roman" panose="02020603050405020304" pitchFamily="18" charset="0"/>
              </a:rPr>
              <a:t>. Future improvements can focus on </a:t>
            </a:r>
            <a:r>
              <a:rPr lang="en-IN" b="1" dirty="0">
                <a:latin typeface="Times New Roman" panose="02020603050405020304" pitchFamily="18" charset="0"/>
                <a:cs typeface="Times New Roman" panose="02020603050405020304" pitchFamily="18" charset="0"/>
              </a:rPr>
              <a:t>enhancing robustness against advanced attacks</a:t>
            </a:r>
            <a:r>
              <a:rPr lang="en-IN" dirty="0">
                <a:latin typeface="Times New Roman" panose="02020603050405020304" pitchFamily="18" charset="0"/>
                <a:cs typeface="Times New Roman" panose="02020603050405020304" pitchFamily="18" charset="0"/>
              </a:rPr>
              <a:t> and optimizing </a:t>
            </a:r>
            <a:r>
              <a:rPr lang="en-IN" b="1" dirty="0">
                <a:latin typeface="Times New Roman" panose="02020603050405020304" pitchFamily="18" charset="0"/>
                <a:cs typeface="Times New Roman" panose="02020603050405020304" pitchFamily="18" charset="0"/>
              </a:rPr>
              <a:t>embedding capacity</a:t>
            </a:r>
            <a:r>
              <a:rPr lang="en-IN" dirty="0">
                <a:latin typeface="Times New Roman" panose="02020603050405020304" pitchFamily="18" charset="0"/>
                <a:cs typeface="Times New Roman" panose="02020603050405020304" pitchFamily="18" charset="0"/>
              </a:rPr>
              <a:t> for large-scale secure data transmission. </a:t>
            </a:r>
          </a:p>
        </p:txBody>
      </p:sp>
    </p:spTree>
    <p:extLst>
      <p:ext uri="{BB962C8B-B14F-4D97-AF65-F5344CB8AC3E}">
        <p14:creationId xmlns:p14="http://schemas.microsoft.com/office/powerpoint/2010/main" val="423388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xmlns="" id="{51A299DD-46FA-7866-41D8-C1BFCC2F69DD}"/>
              </a:ext>
            </a:extLst>
          </p:cNvPr>
          <p:cNvSpPr>
            <a:spLocks noGrp="1"/>
          </p:cNvSpPr>
          <p:nvPr>
            <p:ph idx="1"/>
          </p:nvPr>
        </p:nvSpPr>
        <p:spPr/>
        <p:txBody>
          <a:bodyPr/>
          <a:lstStyle/>
          <a:p>
            <a:r>
              <a:rPr lang="en-IN" dirty="0">
                <a:hlinkClick r:id="rId2"/>
              </a:rPr>
              <a:t>https://github.com/Kishore3148/Image_Steganography_Project.git</a:t>
            </a:r>
            <a:endParaRPr lang="en-IN" dirty="0"/>
          </a:p>
        </p:txBody>
      </p:sp>
    </p:spTree>
    <p:extLst>
      <p:ext uri="{BB962C8B-B14F-4D97-AF65-F5344CB8AC3E}">
        <p14:creationId xmlns:p14="http://schemas.microsoft.com/office/powerpoint/2010/main" val="22306647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customXml/itemProps3.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forward</Template>
  <TotalTime>264</TotalTime>
  <Words>455</Words>
  <Application>Microsoft Office PowerPoint</Application>
  <PresentationFormat>Widescreen</PresentationFormat>
  <Paragraphs>46</Paragraphs>
  <Slides>10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vt:i4>
      </vt:variant>
    </vt:vector>
  </HeadingPairs>
  <TitlesOfParts>
    <vt:vector size="19" baseType="lpstr">
      <vt:lpstr>Arial</vt:lpstr>
      <vt:lpstr>Calibri</vt:lpstr>
      <vt:lpstr>Calibri Light</vt:lpstr>
      <vt:lpstr>Franklin Gothic Book</vt:lpstr>
      <vt:lpstr>Franklin Gothic Demi</vt:lpstr>
      <vt:lpstr>Times New Roman</vt:lpstr>
      <vt:lpstr>Wingdings</vt:lpstr>
      <vt:lpstr>Wingdings 2</vt:lpstr>
      <vt:lpstr>DividendVTI</vt:lpstr>
      <vt:lpstr>Secure Data Hiding in Image Using Steganography</vt:lpstr>
      <vt:lpstr>OUTLINE</vt:lpstr>
      <vt:lpstr>Problem Statement</vt:lpstr>
      <vt:lpstr>Technology  used</vt:lpstr>
      <vt:lpstr>Wow factors</vt:lpstr>
      <vt:lpstr>End users</vt:lpstr>
      <vt:lpstr>Results</vt:lpstr>
      <vt:lpstr>Conclusion</vt:lpstr>
      <vt:lpstr>GitHub Link</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Lenovo</cp:lastModifiedBy>
  <cp:revision>43</cp:revision>
  <dcterms:created xsi:type="dcterms:W3CDTF">2021-05-26T16:50:10Z</dcterms:created>
  <dcterms:modified xsi:type="dcterms:W3CDTF">2025-02-26T12:53:27Z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