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ishore3148/Image_Steganography_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2616201" y="4586365"/>
            <a:ext cx="84815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Kishore K</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t>
            </a:r>
            <a:r>
              <a:rPr lang="en-US" sz="2000" b="1" dirty="0" smtClean="0">
                <a:solidFill>
                  <a:schemeClr val="accent1">
                    <a:lumMod val="75000"/>
                  </a:schemeClr>
                </a:solidFill>
                <a:latin typeface="Arial"/>
                <a:cs typeface="Arial"/>
              </a:rPr>
              <a:t>: Sri Ramakrishna Engineering College</a:t>
            </a:r>
          </a:p>
          <a:p>
            <a:r>
              <a:rPr lang="en-US" sz="2000" b="1" dirty="0">
                <a:solidFill>
                  <a:schemeClr val="accent1">
                    <a:lumMod val="75000"/>
                  </a:schemeClr>
                </a:solidFill>
                <a:latin typeface="Arial"/>
                <a:cs typeface="Arial"/>
              </a:rPr>
              <a:t>Department : </a:t>
            </a:r>
            <a:r>
              <a:rPr lang="en-US" sz="2000" b="1" dirty="0" smtClean="0">
                <a:solidFill>
                  <a:schemeClr val="accent1">
                    <a:lumMod val="75000"/>
                  </a:schemeClr>
                </a:solidFill>
                <a:latin typeface="Arial"/>
                <a:cs typeface="Arial"/>
              </a:rPr>
              <a:t>Electrical </a:t>
            </a:r>
            <a:r>
              <a:rPr lang="en-US" sz="2000" b="1" dirty="0">
                <a:solidFill>
                  <a:schemeClr val="accent1">
                    <a:lumMod val="75000"/>
                  </a:schemeClr>
                </a:solidFill>
                <a:latin typeface="Arial"/>
                <a:cs typeface="Arial"/>
              </a:rPr>
              <a:t>&amp; Electronics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The problem of </a:t>
            </a:r>
            <a:r>
              <a:rPr lang="en-IN" sz="2000" b="1" dirty="0">
                <a:latin typeface="Times New Roman" panose="02020603050405020304" pitchFamily="18" charset="0"/>
                <a:cs typeface="Times New Roman" panose="02020603050405020304" pitchFamily="18" charset="0"/>
              </a:rPr>
              <a:t>Secure Data Hiding in Images Using Steganography</a:t>
            </a:r>
            <a:r>
              <a:rPr lang="en-IN" sz="2000" dirty="0">
                <a:latin typeface="Times New Roman" panose="02020603050405020304" pitchFamily="18" charset="0"/>
                <a:cs typeface="Times New Roman" panose="02020603050405020304" pitchFamily="18" charset="0"/>
              </a:rPr>
              <a:t> involves embedding secret information within digital images while ensuring minimal visual distortion and strong security. The key challenges include maintaining high imperceptibility, ensuring robustness against attacks like compression and noise, and optimizing embedding capacity. The method should prevent unauthorized access while enabling reliable data extraction. Effective algorithms are needed to balance security, capacity, and imperceptibility.</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670271" y="1384300"/>
            <a:ext cx="11613485" cy="3311251"/>
          </a:xfrm>
        </p:spPr>
        <p:txBody>
          <a:bodyPr vert="horz" lIns="91440" tIns="45720" rIns="91440" bIns="45720" rtlCol="0" anchor="ctr">
            <a:noAutofit/>
          </a:bodyPr>
          <a:lstStyle/>
          <a:p>
            <a:pPr marL="0" indent="0">
              <a:buNone/>
            </a:pPr>
            <a:r>
              <a:rPr lang="en-US" dirty="0" smtClean="0">
                <a:solidFill>
                  <a:schemeClr val="tx1"/>
                </a:solidFill>
                <a:latin typeface="Times New Roman" panose="02020603050405020304" pitchFamily="18" charset="0"/>
                <a:cs typeface="Times New Roman" panose="02020603050405020304" pitchFamily="18" charset="0"/>
              </a:rPr>
              <a:t>Python IDE</a:t>
            </a:r>
          </a:p>
          <a:p>
            <a:pPr marL="0" indent="0">
              <a:buNone/>
            </a:pPr>
            <a:r>
              <a:rPr lang="en-IN" dirty="0">
                <a:solidFill>
                  <a:schemeClr val="tx1"/>
                </a:solidFill>
                <a:latin typeface="Times New Roman" panose="02020603050405020304" pitchFamily="18" charset="0"/>
                <a:cs typeface="Times New Roman" panose="02020603050405020304" pitchFamily="18" charset="0"/>
              </a:rPr>
              <a:t>For secure data hiding in images using steganography in Python, you can use various libraries and platforms.</a:t>
            </a:r>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b="1" dirty="0">
                <a:solidFill>
                  <a:schemeClr val="tx1"/>
                </a:solidFill>
                <a:latin typeface="Times New Roman" panose="02020603050405020304" pitchFamily="18" charset="0"/>
                <a:cs typeface="Times New Roman" panose="02020603050405020304" pitchFamily="18" charset="0"/>
              </a:rPr>
              <a:t>Libraries:</a:t>
            </a:r>
          </a:p>
          <a:p>
            <a:r>
              <a:rPr lang="en-IN" b="1" dirty="0" err="1">
                <a:solidFill>
                  <a:schemeClr val="tx1"/>
                </a:solidFill>
                <a:latin typeface="Times New Roman" panose="02020603050405020304" pitchFamily="18" charset="0"/>
                <a:cs typeface="Times New Roman" panose="02020603050405020304" pitchFamily="18" charset="0"/>
              </a:rPr>
              <a:t>Stegano</a:t>
            </a:r>
            <a:r>
              <a:rPr lang="en-IN" dirty="0">
                <a:solidFill>
                  <a:schemeClr val="tx1"/>
                </a:solidFill>
                <a:latin typeface="Times New Roman" panose="02020603050405020304" pitchFamily="18" charset="0"/>
                <a:cs typeface="Times New Roman" panose="02020603050405020304" pitchFamily="18" charset="0"/>
              </a:rPr>
              <a:t> – Simple steganography library for hiding messages in images</a:t>
            </a:r>
            <a:r>
              <a:rPr lang="en-IN" dirty="0" smtClean="0">
                <a:solidFill>
                  <a:schemeClr val="tx1"/>
                </a:solidFill>
                <a:latin typeface="Times New Roman" panose="02020603050405020304" pitchFamily="18" charset="0"/>
                <a:cs typeface="Times New Roman" panose="02020603050405020304" pitchFamily="18" charset="0"/>
              </a:rPr>
              <a:t>.</a:t>
            </a:r>
          </a:p>
          <a:p>
            <a:pPr algn="just"/>
            <a:r>
              <a:rPr lang="en-IN" b="1" dirty="0" err="1" smtClean="0">
                <a:solidFill>
                  <a:schemeClr val="tx1"/>
                </a:solidFill>
                <a:latin typeface="Times New Roman" panose="02020603050405020304" pitchFamily="18" charset="0"/>
                <a:cs typeface="Times New Roman" panose="02020603050405020304" pitchFamily="18" charset="0"/>
              </a:rPr>
              <a:t>OpenCV</a:t>
            </a:r>
            <a:r>
              <a:rPr lang="en-IN" dirty="0" smtClean="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 Used for image processing and manipulation.</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p:cNvSpPr>
            <a:spLocks noGrp="1" noChangeArrowheads="1"/>
          </p:cNvSpPr>
          <p:nvPr>
            <p:ph idx="1"/>
          </p:nvPr>
        </p:nvSpPr>
        <p:spPr bwMode="auto">
          <a:xfrm>
            <a:off x="581191" y="1429014"/>
            <a:ext cx="11217109" cy="336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Steganography Implementation: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script creatively hides a secret message inside an image by modifying pixel values, showcasing an interesting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data-hiding technique</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defTabSz="914400" eaLnBrk="0" fontAlgn="base" hangingPunct="0">
              <a:lnSpc>
                <a:spcPct val="15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Character Encoding Approach: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It uses a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dictionary-based mapping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convert characters into numerical values, efficiently encoding text into the image.</a:t>
            </a:r>
          </a:p>
          <a:p>
            <a:pPr defTabSz="914400" eaLnBrk="0" fontAlgn="base" hangingPunct="0">
              <a:lnSpc>
                <a:spcPct val="15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Automated Encryption &amp; Display:</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script not only encrypts data into the image but also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automatically opens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encrypted image for verification.</a:t>
            </a:r>
          </a:p>
          <a:p>
            <a:pPr defTabSz="914400" eaLnBrk="0" fontAlgn="base" hangingPunct="0">
              <a:lnSpc>
                <a:spcPct val="15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 of </a:t>
            </a:r>
            <a:r>
              <a:rPr kumimoji="0" lang="en-US" altLang="en-US" sz="18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OpenCV</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Image Processing: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Leveraging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cv2.imread() and cv2.imwrite()</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script seamlessly handles image modification, making it practical for cybersecurity applications.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p:cNvSpPr>
            <a:spLocks noGrp="1" noChangeArrowheads="1"/>
          </p:cNvSpPr>
          <p:nvPr>
            <p:ph idx="1"/>
          </p:nvPr>
        </p:nvSpPr>
        <p:spPr bwMode="auto">
          <a:xfrm>
            <a:off x="581192" y="1232452"/>
            <a:ext cx="9553897" cy="253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Journalists &amp; Whistleblowers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To hide sensitive information from surveillance.</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Cybersecurity Experts &amp; Ethical Hackers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secure data storage and covert communication.</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Researchers &amp; Academicians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developing and testing secure communication protocols.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Forensic Investigators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To embed hidden markers in images for digital evidence tracking.</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Corporate &amp; Enterprises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protecting trade secrets and confidential business data.</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Individuals &amp; Privacy Enthusiasts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personal data protection and secure messaging.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p:cNvPicPr>
            <a:picLocks noChangeAspect="1"/>
          </p:cNvPicPr>
          <p:nvPr/>
        </p:nvPicPr>
        <p:blipFill>
          <a:blip r:embed="rId2"/>
          <a:stretch>
            <a:fillRect/>
          </a:stretch>
        </p:blipFill>
        <p:spPr>
          <a:xfrm>
            <a:off x="192658" y="1232452"/>
            <a:ext cx="4149535" cy="494911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5708" y="1758432"/>
            <a:ext cx="2705100" cy="16859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5708" y="3970337"/>
            <a:ext cx="2705100" cy="1685925"/>
          </a:xfrm>
          <a:prstGeom prst="rect">
            <a:avLst/>
          </a:prstGeom>
        </p:spPr>
      </p:pic>
      <p:sp>
        <p:nvSpPr>
          <p:cNvPr id="9" name="TextBox 8"/>
          <p:cNvSpPr txBox="1"/>
          <p:nvPr/>
        </p:nvSpPr>
        <p:spPr>
          <a:xfrm>
            <a:off x="8905708" y="1232452"/>
            <a:ext cx="1854162" cy="369332"/>
          </a:xfrm>
          <a:prstGeom prst="rect">
            <a:avLst/>
          </a:prstGeom>
          <a:noFill/>
        </p:spPr>
        <p:txBody>
          <a:bodyPr wrap="none" rtlCol="0">
            <a:spAutoFit/>
          </a:bodyPr>
          <a:lstStyle/>
          <a:p>
            <a:r>
              <a:rPr lang="en-US" dirty="0" smtClean="0"/>
              <a:t>Before Encrypted</a:t>
            </a:r>
            <a:endParaRPr lang="en-IN" dirty="0"/>
          </a:p>
        </p:txBody>
      </p:sp>
      <p:sp>
        <p:nvSpPr>
          <p:cNvPr id="10" name="TextBox 9"/>
          <p:cNvSpPr txBox="1"/>
          <p:nvPr/>
        </p:nvSpPr>
        <p:spPr>
          <a:xfrm>
            <a:off x="8905708" y="3515477"/>
            <a:ext cx="1675972" cy="369332"/>
          </a:xfrm>
          <a:prstGeom prst="rect">
            <a:avLst/>
          </a:prstGeom>
          <a:noFill/>
        </p:spPr>
        <p:txBody>
          <a:bodyPr wrap="none" rtlCol="0">
            <a:spAutoFit/>
          </a:bodyPr>
          <a:lstStyle/>
          <a:p>
            <a:r>
              <a:rPr lang="en-US" dirty="0" smtClean="0"/>
              <a:t>After Encrypted</a:t>
            </a:r>
            <a:endParaRPr lang="en-IN" dirty="0"/>
          </a:p>
        </p:txBody>
      </p:sp>
      <p:pic>
        <p:nvPicPr>
          <p:cNvPr id="3" name="Picture 2"/>
          <p:cNvPicPr>
            <a:picLocks noChangeAspect="1"/>
          </p:cNvPicPr>
          <p:nvPr/>
        </p:nvPicPr>
        <p:blipFill>
          <a:blip r:embed="rId5"/>
          <a:stretch>
            <a:fillRect/>
          </a:stretch>
        </p:blipFill>
        <p:spPr>
          <a:xfrm>
            <a:off x="4540227" y="1232452"/>
            <a:ext cx="4167447" cy="494911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pPr algn="just">
              <a:lnSpc>
                <a:spcPct val="150000"/>
              </a:lnSpc>
            </a:pPr>
            <a:r>
              <a:rPr lang="en-IN" dirty="0">
                <a:latin typeface="Times New Roman" panose="02020603050405020304" pitchFamily="18" charset="0"/>
                <a:cs typeface="Times New Roman" panose="02020603050405020304" pitchFamily="18" charset="0"/>
              </a:rPr>
              <a:t>The project successfully demonstrates a robust </a:t>
            </a:r>
            <a:r>
              <a:rPr lang="en-IN" dirty="0" err="1">
                <a:latin typeface="Times New Roman" panose="02020603050405020304" pitchFamily="18" charset="0"/>
                <a:cs typeface="Times New Roman" panose="02020603050405020304" pitchFamily="18" charset="0"/>
              </a:rPr>
              <a:t>steganographic</a:t>
            </a:r>
            <a:r>
              <a:rPr lang="en-IN" dirty="0">
                <a:latin typeface="Times New Roman" panose="02020603050405020304" pitchFamily="18" charset="0"/>
                <a:cs typeface="Times New Roman" panose="02020603050405020304" pitchFamily="18" charset="0"/>
              </a:rPr>
              <a:t> method for securely embedding secret messages within images while maintaining minimal visual distortion. By leveraging </a:t>
            </a:r>
            <a:r>
              <a:rPr lang="en-IN" b="1" dirty="0">
                <a:latin typeface="Times New Roman" panose="02020603050405020304" pitchFamily="18" charset="0"/>
                <a:cs typeface="Times New Roman" panose="02020603050405020304" pitchFamily="18" charset="0"/>
              </a:rPr>
              <a:t>Python, </a:t>
            </a:r>
            <a:r>
              <a:rPr lang="en-IN" b="1" dirty="0" err="1">
                <a:latin typeface="Times New Roman" panose="02020603050405020304" pitchFamily="18" charset="0"/>
                <a:cs typeface="Times New Roman" panose="02020603050405020304" pitchFamily="18" charset="0"/>
              </a:rPr>
              <a:t>OpenCV</a:t>
            </a:r>
            <a:r>
              <a:rPr lang="en-IN" b="1" dirty="0">
                <a:latin typeface="Times New Roman" panose="02020603050405020304" pitchFamily="18" charset="0"/>
                <a:cs typeface="Times New Roman" panose="02020603050405020304" pitchFamily="18" charset="0"/>
              </a:rPr>
              <a:t>, and </a:t>
            </a:r>
            <a:r>
              <a:rPr lang="en-IN" b="1" dirty="0" err="1">
                <a:latin typeface="Times New Roman" panose="02020603050405020304" pitchFamily="18" charset="0"/>
                <a:cs typeface="Times New Roman" panose="02020603050405020304" pitchFamily="18" charset="0"/>
              </a:rPr>
              <a:t>Stegano</a:t>
            </a:r>
            <a:r>
              <a:rPr lang="en-IN" dirty="0">
                <a:latin typeface="Times New Roman" panose="02020603050405020304" pitchFamily="18" charset="0"/>
                <a:cs typeface="Times New Roman" panose="02020603050405020304" pitchFamily="18" charset="0"/>
              </a:rPr>
              <a:t>, the implementation achieves high imperceptibility and ensures resilience against attacks like compression and noise. The dictionary-based character encoding approach enhances efficiency, and automated encryption ensures ease of use.</a:t>
            </a:r>
          </a:p>
          <a:p>
            <a:pPr algn="just">
              <a:lnSpc>
                <a:spcPct val="150000"/>
              </a:lnSpc>
            </a:pPr>
            <a:r>
              <a:rPr lang="en-IN" dirty="0">
                <a:latin typeface="Times New Roman" panose="02020603050405020304" pitchFamily="18" charset="0"/>
                <a:cs typeface="Times New Roman" panose="02020603050405020304" pitchFamily="18" charset="0"/>
              </a:rPr>
              <a:t>This solution addresses the problem statement by balancing </a:t>
            </a:r>
            <a:r>
              <a:rPr lang="en-IN" b="1" dirty="0">
                <a:latin typeface="Times New Roman" panose="02020603050405020304" pitchFamily="18" charset="0"/>
                <a:cs typeface="Times New Roman" panose="02020603050405020304" pitchFamily="18" charset="0"/>
              </a:rPr>
              <a:t>security, capacity, and imperceptibility</a:t>
            </a:r>
            <a:r>
              <a:rPr lang="en-IN" dirty="0">
                <a:latin typeface="Times New Roman" panose="02020603050405020304" pitchFamily="18" charset="0"/>
                <a:cs typeface="Times New Roman" panose="02020603050405020304" pitchFamily="18" charset="0"/>
              </a:rPr>
              <a:t>, making it ideal for applications in </a:t>
            </a:r>
            <a:r>
              <a:rPr lang="en-IN" b="1" dirty="0">
                <a:latin typeface="Times New Roman" panose="02020603050405020304" pitchFamily="18" charset="0"/>
                <a:cs typeface="Times New Roman" panose="02020603050405020304" pitchFamily="18" charset="0"/>
              </a:rPr>
              <a:t>cybersecurity, journalism, forensics, and secure communication</a:t>
            </a:r>
            <a:r>
              <a:rPr lang="en-IN" dirty="0">
                <a:latin typeface="Times New Roman" panose="02020603050405020304" pitchFamily="18" charset="0"/>
                <a:cs typeface="Times New Roman" panose="02020603050405020304" pitchFamily="18" charset="0"/>
              </a:rPr>
              <a:t>. Future improvements can focus on </a:t>
            </a:r>
            <a:r>
              <a:rPr lang="en-IN" b="1" dirty="0">
                <a:latin typeface="Times New Roman" panose="02020603050405020304" pitchFamily="18" charset="0"/>
                <a:cs typeface="Times New Roman" panose="02020603050405020304" pitchFamily="18" charset="0"/>
              </a:rPr>
              <a:t>enhancing robustness against advanced attacks</a:t>
            </a:r>
            <a:r>
              <a:rPr lang="en-IN" dirty="0">
                <a:latin typeface="Times New Roman" panose="02020603050405020304" pitchFamily="18" charset="0"/>
                <a:cs typeface="Times New Roman" panose="02020603050405020304" pitchFamily="18" charset="0"/>
              </a:rPr>
              <a:t> and optimizing </a:t>
            </a:r>
            <a:r>
              <a:rPr lang="en-IN" b="1" dirty="0">
                <a:latin typeface="Times New Roman" panose="02020603050405020304" pitchFamily="18" charset="0"/>
                <a:cs typeface="Times New Roman" panose="02020603050405020304" pitchFamily="18" charset="0"/>
              </a:rPr>
              <a:t>embedding capacity</a:t>
            </a:r>
            <a:r>
              <a:rPr lang="en-IN" dirty="0">
                <a:latin typeface="Times New Roman" panose="02020603050405020304" pitchFamily="18" charset="0"/>
                <a:cs typeface="Times New Roman" panose="02020603050405020304" pitchFamily="18" charset="0"/>
              </a:rPr>
              <a:t> for large-scale secure data transmission.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hlinkClick r:id="rId2"/>
              </a:rPr>
              <a:t>https://github.com/Kishore3148/Image_Steganography_Project.git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260</TotalTime>
  <Words>455</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Franklin Gothic Book</vt:lpstr>
      <vt:lpstr>Franklin Gothic Demi</vt:lpstr>
      <vt:lpstr>Times New Roman</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42</cp:revision>
  <dcterms:created xsi:type="dcterms:W3CDTF">2021-05-26T16:50:10Z</dcterms:created>
  <dcterms:modified xsi:type="dcterms:W3CDTF">2025-02-26T12:49:18Z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