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67" r:id="rId6"/>
    <p:sldId id="259" r:id="rId7"/>
    <p:sldId id="266" r:id="rId8"/>
    <p:sldId id="264" r:id="rId9"/>
    <p:sldId id="260" r:id="rId10"/>
    <p:sldId id="262" r:id="rId11"/>
    <p:sldId id="261" r:id="rId12"/>
    <p:sldId id="263" r:id="rId13"/>
    <p:sldId id="258"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EBEB-BD4A-1F64-72CC-DE69E99105B5}" v="1" dt="2020-07-08T08:59:00.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883" autoAdjust="0"/>
  </p:normalViewPr>
  <p:slideViewPr>
    <p:cSldViewPr snapToGrid="0">
      <p:cViewPr varScale="1">
        <p:scale>
          <a:sx n="57" d="100"/>
          <a:sy n="57" d="100"/>
        </p:scale>
        <p:origin x="12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3FAFD-1B74-4731-9DD1-A3088EEA5B2F}"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9A692-CAB4-4FB0-A4A7-6CFA6FDB3B35}" type="slidenum">
              <a:rPr lang="en-US" smtClean="0"/>
              <a:t>‹#›</a:t>
            </a:fld>
            <a:endParaRPr lang="en-US"/>
          </a:p>
        </p:txBody>
      </p:sp>
    </p:spTree>
    <p:extLst>
      <p:ext uri="{BB962C8B-B14F-4D97-AF65-F5344CB8AC3E}">
        <p14:creationId xmlns:p14="http://schemas.microsoft.com/office/powerpoint/2010/main" val="26550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Country filter to be added at the indicated position. This needs to be defaulted to “All” for AMA and to “Brazil” for Brazil.</a:t>
            </a:r>
          </a:p>
        </p:txBody>
      </p:sp>
      <p:sp>
        <p:nvSpPr>
          <p:cNvPr id="4" name="Slide Number Placeholder 3"/>
          <p:cNvSpPr>
            <a:spLocks noGrp="1"/>
          </p:cNvSpPr>
          <p:nvPr>
            <p:ph type="sldNum" sz="quarter" idx="5"/>
          </p:nvPr>
        </p:nvSpPr>
        <p:spPr/>
        <p:txBody>
          <a:bodyPr/>
          <a:lstStyle/>
          <a:p>
            <a:fld id="{A5D9A692-CAB4-4FB0-A4A7-6CFA6FDB3B35}" type="slidenum">
              <a:rPr lang="en-US" smtClean="0"/>
              <a:t>3</a:t>
            </a:fld>
            <a:endParaRPr lang="en-US"/>
          </a:p>
        </p:txBody>
      </p:sp>
    </p:spTree>
    <p:extLst>
      <p:ext uri="{BB962C8B-B14F-4D97-AF65-F5344CB8AC3E}">
        <p14:creationId xmlns:p14="http://schemas.microsoft.com/office/powerpoint/2010/main" val="164535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be aware that the number and sequence of fields of AMA input file is different from CCPA and from Brazil, yet the list of fields to be displayed in the details screen is currently the same.</a:t>
            </a:r>
          </a:p>
        </p:txBody>
      </p:sp>
      <p:sp>
        <p:nvSpPr>
          <p:cNvPr id="4" name="Slide Number Placeholder 3"/>
          <p:cNvSpPr>
            <a:spLocks noGrp="1"/>
          </p:cNvSpPr>
          <p:nvPr>
            <p:ph type="sldNum" sz="quarter" idx="5"/>
          </p:nvPr>
        </p:nvSpPr>
        <p:spPr/>
        <p:txBody>
          <a:bodyPr/>
          <a:lstStyle/>
          <a:p>
            <a:fld id="{A5D9A692-CAB4-4FB0-A4A7-6CFA6FDB3B35}" type="slidenum">
              <a:rPr lang="en-US" smtClean="0"/>
              <a:t>5</a:t>
            </a:fld>
            <a:endParaRPr lang="en-US"/>
          </a:p>
        </p:txBody>
      </p:sp>
    </p:spTree>
    <p:extLst>
      <p:ext uri="{BB962C8B-B14F-4D97-AF65-F5344CB8AC3E}">
        <p14:creationId xmlns:p14="http://schemas.microsoft.com/office/powerpoint/2010/main" val="2468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check AMA Compliance controls and ensure that the visual in main cockpit, the calculation and the calculation logic tab show consistently. Also the details visual needs to show different compliance controls and assign color coding according to different rules. Same principle applies: an out of scope compliance control will have no background color and will not be counted in overall compliance, an in scope compliance control will be red if blank, Not started or WIP and green when In line with SCOPE or Aligned deviation from SCOPE.</a:t>
            </a:r>
          </a:p>
        </p:txBody>
      </p:sp>
      <p:sp>
        <p:nvSpPr>
          <p:cNvPr id="4" name="Slide Number Placeholder 3"/>
          <p:cNvSpPr>
            <a:spLocks noGrp="1"/>
          </p:cNvSpPr>
          <p:nvPr>
            <p:ph type="sldNum" sz="quarter" idx="5"/>
          </p:nvPr>
        </p:nvSpPr>
        <p:spPr/>
        <p:txBody>
          <a:bodyPr/>
          <a:lstStyle/>
          <a:p>
            <a:fld id="{A5D9A692-CAB4-4FB0-A4A7-6CFA6FDB3B35}" type="slidenum">
              <a:rPr lang="en-US" smtClean="0"/>
              <a:t>7</a:t>
            </a:fld>
            <a:endParaRPr lang="en-US"/>
          </a:p>
        </p:txBody>
      </p:sp>
    </p:spTree>
    <p:extLst>
      <p:ext uri="{BB962C8B-B14F-4D97-AF65-F5344CB8AC3E}">
        <p14:creationId xmlns:p14="http://schemas.microsoft.com/office/powerpoint/2010/main" val="134574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check Brazil Compliance controls and ensure that the visual in main cockpit, the calculation and the calculation logic tab show consistently. Also the details visual needs to show different compliance controls and assign color coding according to different rules. Same principle applies: an out of scope compliance control will have no background color and will not be counted in overall compliance, an in scope compliance control will be red if blank, Not started or WIP and green when In line with SCOPE or Aligned deviation from SCOPE.</a:t>
            </a:r>
          </a:p>
        </p:txBody>
      </p:sp>
      <p:sp>
        <p:nvSpPr>
          <p:cNvPr id="4" name="Slide Number Placeholder 3"/>
          <p:cNvSpPr>
            <a:spLocks noGrp="1"/>
          </p:cNvSpPr>
          <p:nvPr>
            <p:ph type="sldNum" sz="quarter" idx="5"/>
          </p:nvPr>
        </p:nvSpPr>
        <p:spPr/>
        <p:txBody>
          <a:bodyPr/>
          <a:lstStyle/>
          <a:p>
            <a:fld id="{A5D9A692-CAB4-4FB0-A4A7-6CFA6FDB3B35}" type="slidenum">
              <a:rPr lang="en-US" smtClean="0"/>
              <a:t>9</a:t>
            </a:fld>
            <a:endParaRPr lang="en-US"/>
          </a:p>
        </p:txBody>
      </p:sp>
    </p:spTree>
    <p:extLst>
      <p:ext uri="{BB962C8B-B14F-4D97-AF65-F5344CB8AC3E}">
        <p14:creationId xmlns:p14="http://schemas.microsoft.com/office/powerpoint/2010/main" val="352605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26DF-35D3-4C55-8F68-02A05F86D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C6AA3C-24D3-4414-9EB2-F8EA0FBB9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6BB17D-2663-4072-92C6-BC15806D4286}"/>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57C845A2-489C-47B7-ACC6-2C97BD2ED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EC9C4-769A-4CDB-AE09-3300972171AA}"/>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1024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7CF6-2441-4DED-AE87-DC331AE7E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37FDE9-67D5-4084-88C4-42858FE258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AF948-A0F6-4253-B6EC-28916FF4F590}"/>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880C7A6A-2DFD-4FD8-AF5C-5305B748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E8417-7DAA-4F63-94B7-338EF1E4ED3B}"/>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397618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24A1A-AFB3-4E88-9CF3-7717856EA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33E73F-4B15-4B45-81A8-2B2CBA7CB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96CE6-3346-44DC-8298-532AB171C571}"/>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D0101D70-A7A6-4FE6-937D-A229EDDC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2651D-60BC-4F86-8ACF-579B45E3EDEA}"/>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8605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1F51-D919-4745-BE77-4F6C4C68A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1A6DC-093C-42AF-AE0F-D66F7D0C2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B733C-8E89-4D19-8888-CB7742977094}"/>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0F986D16-6646-45D6-99D3-DDFF5A26E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05A54-5D46-4D0C-B331-053F9840C2A1}"/>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51853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AC33-07ED-4514-83E3-A91AB4EFE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A3AC1C-DC00-4CF2-8AE9-206CAC9E9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13847-970D-4A0E-8E31-5ECD90B5AD34}"/>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C0F2B5B6-9416-4AE4-AFE3-66591FCA5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45AE6-87CD-4868-9576-2E53368CC945}"/>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384517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C4BD-AE43-49A2-B8E7-04A6F95DF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945DC-0897-41D3-95B3-C4D5263BC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2235F-42A1-462F-B0CB-9F1C31BB8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C60301-7FEC-4FB1-8A46-258C38E012D8}"/>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6" name="Footer Placeholder 5">
            <a:extLst>
              <a:ext uri="{FF2B5EF4-FFF2-40B4-BE49-F238E27FC236}">
                <a16:creationId xmlns:a16="http://schemas.microsoft.com/office/drawing/2014/main" id="{AE1690CD-D4B0-4070-8DBA-59502B3A1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CF08E-78A0-4BA1-9F5B-8FAB92BE22D3}"/>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139656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694D-F94B-4111-83B5-A4131248AA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C1FA1D-B268-4739-AD3C-F3422A59F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634B7C-4715-48E8-B07B-67D4E0215E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4CF4BE-4DF7-4908-9269-3464AA8E8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200DD-70B7-474F-B8FF-CEACCC9D4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8D6EC-E4AA-491E-B1A4-C85A418CAFC6}"/>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8" name="Footer Placeholder 7">
            <a:extLst>
              <a:ext uri="{FF2B5EF4-FFF2-40B4-BE49-F238E27FC236}">
                <a16:creationId xmlns:a16="http://schemas.microsoft.com/office/drawing/2014/main" id="{FEC694C5-066B-463F-9AF7-BF7C4F694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9EE42-0774-489E-99BC-F5E2A6E1E452}"/>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27944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5AF9-6D3D-48FF-8F79-D79E5CD11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AEFD5-9A5B-4ACD-AF16-AE005D7925F7}"/>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4" name="Footer Placeholder 3">
            <a:extLst>
              <a:ext uri="{FF2B5EF4-FFF2-40B4-BE49-F238E27FC236}">
                <a16:creationId xmlns:a16="http://schemas.microsoft.com/office/drawing/2014/main" id="{7CB2384A-4AA2-4DC8-B580-249149FAC4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7CCED-2672-4E3B-9413-5B3B1A45B5A9}"/>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270815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4419E0-04FD-4CA4-99C4-7AC4CD10DDAA}"/>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3" name="Footer Placeholder 2">
            <a:extLst>
              <a:ext uri="{FF2B5EF4-FFF2-40B4-BE49-F238E27FC236}">
                <a16:creationId xmlns:a16="http://schemas.microsoft.com/office/drawing/2014/main" id="{73FD2F83-0DAF-44AC-8A9F-44896B1AE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956E4-8771-4BB0-A0B7-19D2C9AC4E77}"/>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27159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3F42-6046-4FE6-87E1-90787C0B3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8D57CB-4560-47B2-8C34-9E5AADE9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C5306F-211C-4EDC-96E2-9E67974C4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E274-3DBA-472B-AB3D-D2B88A9DF94D}"/>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6" name="Footer Placeholder 5">
            <a:extLst>
              <a:ext uri="{FF2B5EF4-FFF2-40B4-BE49-F238E27FC236}">
                <a16:creationId xmlns:a16="http://schemas.microsoft.com/office/drawing/2014/main" id="{8F423353-5CCD-4E4E-8D87-8FDDC2231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8CA39-F66C-4785-AF67-143681072EAD}"/>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391838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ADF6-FDC3-428C-8B7F-15CBB1F1C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BEDD2B-680D-42F1-B8B4-D5511D035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330A5C-62C7-4E38-8FDE-1EF2B0F34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B2B8E-0E98-4233-966E-D294F6CEFE58}"/>
              </a:ext>
            </a:extLst>
          </p:cNvPr>
          <p:cNvSpPr>
            <a:spLocks noGrp="1"/>
          </p:cNvSpPr>
          <p:nvPr>
            <p:ph type="dt" sz="half" idx="10"/>
          </p:nvPr>
        </p:nvSpPr>
        <p:spPr/>
        <p:txBody>
          <a:bodyPr/>
          <a:lstStyle/>
          <a:p>
            <a:fld id="{F8EDB23E-DB87-41CD-840A-8017A4FA3714}" type="datetimeFigureOut">
              <a:rPr lang="en-US" smtClean="0"/>
              <a:t>7/10/2020</a:t>
            </a:fld>
            <a:endParaRPr lang="en-US"/>
          </a:p>
        </p:txBody>
      </p:sp>
      <p:sp>
        <p:nvSpPr>
          <p:cNvPr id="6" name="Footer Placeholder 5">
            <a:extLst>
              <a:ext uri="{FF2B5EF4-FFF2-40B4-BE49-F238E27FC236}">
                <a16:creationId xmlns:a16="http://schemas.microsoft.com/office/drawing/2014/main" id="{A5C5773F-E11F-4368-958B-520327145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91DC1-B9C3-4539-A80D-C3961022056D}"/>
              </a:ext>
            </a:extLst>
          </p:cNvPr>
          <p:cNvSpPr>
            <a:spLocks noGrp="1"/>
          </p:cNvSpPr>
          <p:nvPr>
            <p:ph type="sldNum" sz="quarter" idx="12"/>
          </p:nvPr>
        </p:nvSpPr>
        <p:spPr/>
        <p:txBody>
          <a:bodyPr/>
          <a:lstStyle/>
          <a:p>
            <a:fld id="{748ACBB9-5CE4-4FC5-86C8-5CCA9EB08240}" type="slidenum">
              <a:rPr lang="en-US" smtClean="0"/>
              <a:t>‹#›</a:t>
            </a:fld>
            <a:endParaRPr lang="en-US"/>
          </a:p>
        </p:txBody>
      </p:sp>
    </p:spTree>
    <p:extLst>
      <p:ext uri="{BB962C8B-B14F-4D97-AF65-F5344CB8AC3E}">
        <p14:creationId xmlns:p14="http://schemas.microsoft.com/office/powerpoint/2010/main" val="10808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A3EA3-A1E2-48A8-83D7-38347548D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523E7C-44F5-4FA5-BA8E-C4ED4380E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B7A34-37FD-45E8-8913-042AD8AC2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DB23E-DB87-41CD-840A-8017A4FA3714}" type="datetimeFigureOut">
              <a:rPr lang="en-US" smtClean="0"/>
              <a:t>7/10/2020</a:t>
            </a:fld>
            <a:endParaRPr lang="en-US"/>
          </a:p>
        </p:txBody>
      </p:sp>
      <p:sp>
        <p:nvSpPr>
          <p:cNvPr id="5" name="Footer Placeholder 4">
            <a:extLst>
              <a:ext uri="{FF2B5EF4-FFF2-40B4-BE49-F238E27FC236}">
                <a16:creationId xmlns:a16="http://schemas.microsoft.com/office/drawing/2014/main" id="{45CEBBC2-A8D8-460D-822D-CED1B8D5A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50A309-5B92-4EB3-B7FE-9EF3F7BFC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ACBB9-5CE4-4FC5-86C8-5CCA9EB08240}" type="slidenum">
              <a:rPr lang="en-US" smtClean="0"/>
              <a:t>‹#›</a:t>
            </a:fld>
            <a:endParaRPr lang="en-US"/>
          </a:p>
        </p:txBody>
      </p:sp>
    </p:spTree>
    <p:extLst>
      <p:ext uri="{BB962C8B-B14F-4D97-AF65-F5344CB8AC3E}">
        <p14:creationId xmlns:p14="http://schemas.microsoft.com/office/powerpoint/2010/main" val="373034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0085-0C84-48C6-8CED-FCCCB5E5BD40}"/>
              </a:ext>
            </a:extLst>
          </p:cNvPr>
          <p:cNvSpPr>
            <a:spLocks noGrp="1"/>
          </p:cNvSpPr>
          <p:nvPr>
            <p:ph type="title"/>
          </p:nvPr>
        </p:nvSpPr>
        <p:spPr/>
        <p:txBody>
          <a:bodyPr/>
          <a:lstStyle/>
          <a:p>
            <a:r>
              <a:rPr lang="en-US" dirty="0"/>
              <a:t>Common features AMA/Brazil</a:t>
            </a:r>
          </a:p>
        </p:txBody>
      </p:sp>
      <p:sp>
        <p:nvSpPr>
          <p:cNvPr id="3" name="Text Placeholder 2">
            <a:extLst>
              <a:ext uri="{FF2B5EF4-FFF2-40B4-BE49-F238E27FC236}">
                <a16:creationId xmlns:a16="http://schemas.microsoft.com/office/drawing/2014/main" id="{18970FDA-A2E0-40E6-B5AD-C5A6947940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435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C26A28-5583-4735-AE21-AD0A06FC2C01}"/>
              </a:ext>
            </a:extLst>
          </p:cNvPr>
          <p:cNvSpPr>
            <a:spLocks noGrp="1"/>
          </p:cNvSpPr>
          <p:nvPr>
            <p:ph type="title"/>
          </p:nvPr>
        </p:nvSpPr>
        <p:spPr/>
        <p:txBody>
          <a:bodyPr/>
          <a:lstStyle/>
          <a:p>
            <a:r>
              <a:rPr lang="en-US" dirty="0"/>
              <a:t>Backup Material</a:t>
            </a:r>
          </a:p>
        </p:txBody>
      </p:sp>
      <p:sp>
        <p:nvSpPr>
          <p:cNvPr id="5" name="Text Placeholder 4">
            <a:extLst>
              <a:ext uri="{FF2B5EF4-FFF2-40B4-BE49-F238E27FC236}">
                <a16:creationId xmlns:a16="http://schemas.microsoft.com/office/drawing/2014/main" id="{BE13A5F1-4089-4BE4-9352-8369878D5C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047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C35A00-38F8-4B2F-A65C-9C4CD1848EC8}"/>
              </a:ext>
            </a:extLst>
          </p:cNvPr>
          <p:cNvPicPr>
            <a:picLocks noChangeAspect="1"/>
          </p:cNvPicPr>
          <p:nvPr/>
        </p:nvPicPr>
        <p:blipFill>
          <a:blip r:embed="rId2"/>
          <a:stretch>
            <a:fillRect/>
          </a:stretch>
        </p:blipFill>
        <p:spPr>
          <a:xfrm>
            <a:off x="425158" y="815840"/>
            <a:ext cx="11341683" cy="5226319"/>
          </a:xfrm>
          <a:prstGeom prst="rect">
            <a:avLst/>
          </a:prstGeom>
        </p:spPr>
      </p:pic>
    </p:spTree>
    <p:extLst>
      <p:ext uri="{BB962C8B-B14F-4D97-AF65-F5344CB8AC3E}">
        <p14:creationId xmlns:p14="http://schemas.microsoft.com/office/powerpoint/2010/main" val="250451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BA3-D3A8-439F-8FBB-8B589CE3561D}"/>
              </a:ext>
            </a:extLst>
          </p:cNvPr>
          <p:cNvSpPr>
            <a:spLocks noGrp="1"/>
          </p:cNvSpPr>
          <p:nvPr>
            <p:ph type="title"/>
          </p:nvPr>
        </p:nvSpPr>
        <p:spPr/>
        <p:txBody>
          <a:bodyPr/>
          <a:lstStyle/>
          <a:p>
            <a:r>
              <a:rPr lang="en-US" dirty="0"/>
              <a:t>CCPA (or NA) to become ….</a:t>
            </a:r>
          </a:p>
        </p:txBody>
      </p:sp>
      <p:sp>
        <p:nvSpPr>
          <p:cNvPr id="3" name="Content Placeholder 2">
            <a:extLst>
              <a:ext uri="{FF2B5EF4-FFF2-40B4-BE49-F238E27FC236}">
                <a16:creationId xmlns:a16="http://schemas.microsoft.com/office/drawing/2014/main" id="{4A593030-D3A5-400A-80F0-B6162CAFD92B}"/>
              </a:ext>
            </a:extLst>
          </p:cNvPr>
          <p:cNvSpPr>
            <a:spLocks noGrp="1"/>
          </p:cNvSpPr>
          <p:nvPr>
            <p:ph idx="1"/>
          </p:nvPr>
        </p:nvSpPr>
        <p:spPr/>
        <p:txBody>
          <a:bodyPr/>
          <a:lstStyle/>
          <a:p>
            <a:r>
              <a:rPr lang="en-US" dirty="0"/>
              <a:t>In all visuals, filters, folders, etc. where “CCPA” or “NA” is mentioned, we should </a:t>
            </a:r>
            <a:r>
              <a:rPr lang="en-US" i="1" dirty="0"/>
              <a:t>rename </a:t>
            </a:r>
            <a:r>
              <a:rPr lang="en-US" dirty="0"/>
              <a:t>this to “</a:t>
            </a:r>
            <a:r>
              <a:rPr lang="en-US" b="1" dirty="0"/>
              <a:t>LA</a:t>
            </a:r>
            <a:r>
              <a:rPr lang="en-US" dirty="0"/>
              <a:t>” for Brazil and “</a:t>
            </a:r>
            <a:r>
              <a:rPr lang="en-US" b="1" dirty="0"/>
              <a:t>AMA</a:t>
            </a:r>
            <a:r>
              <a:rPr lang="en-US" dirty="0"/>
              <a:t>” for AMA.</a:t>
            </a:r>
          </a:p>
          <a:p>
            <a:r>
              <a:rPr lang="en-US" dirty="0"/>
              <a:t>All changes that are shown with visuals in next slides are meant to be reapplied to ALL TABS (e.g. not only on “All controls”, but also on “Pending”)</a:t>
            </a:r>
          </a:p>
          <a:p>
            <a:r>
              <a:rPr lang="en-US" dirty="0"/>
              <a:t>NOTE: for tab “Summary Scorecard” the filter will need to include (in this order): Country, Data Subject Type, Function.</a:t>
            </a:r>
          </a:p>
        </p:txBody>
      </p:sp>
    </p:spTree>
    <p:extLst>
      <p:ext uri="{BB962C8B-B14F-4D97-AF65-F5344CB8AC3E}">
        <p14:creationId xmlns:p14="http://schemas.microsoft.com/office/powerpoint/2010/main" val="28776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60CA3E-F0C5-4AEB-8196-C04FBB43A3D1}"/>
              </a:ext>
            </a:extLst>
          </p:cNvPr>
          <p:cNvPicPr>
            <a:picLocks noChangeAspect="1"/>
          </p:cNvPicPr>
          <p:nvPr/>
        </p:nvPicPr>
        <p:blipFill>
          <a:blip r:embed="rId3"/>
          <a:stretch>
            <a:fillRect/>
          </a:stretch>
        </p:blipFill>
        <p:spPr>
          <a:xfrm>
            <a:off x="287765" y="752299"/>
            <a:ext cx="11616470" cy="5353401"/>
          </a:xfrm>
          <a:prstGeom prst="rect">
            <a:avLst/>
          </a:prstGeom>
        </p:spPr>
      </p:pic>
    </p:spTree>
    <p:extLst>
      <p:ext uri="{BB962C8B-B14F-4D97-AF65-F5344CB8AC3E}">
        <p14:creationId xmlns:p14="http://schemas.microsoft.com/office/powerpoint/2010/main" val="367103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4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8423C"/>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4E31AB-6733-43BF-B5F4-CEB9E3C15065}"/>
              </a:ext>
            </a:extLst>
          </p:cNvPr>
          <p:cNvSpPr>
            <a:spLocks noGrp="1"/>
          </p:cNvSpPr>
          <p:nvPr>
            <p:ph type="title"/>
          </p:nvPr>
        </p:nvSpPr>
        <p:spPr>
          <a:xfrm>
            <a:off x="998220" y="4612636"/>
            <a:ext cx="9966960" cy="1560320"/>
          </a:xfrm>
        </p:spPr>
        <p:txBody>
          <a:bodyPr vert="horz" lIns="91440" tIns="45720" rIns="91440" bIns="45720" rtlCol="0" anchor="b">
            <a:normAutofit fontScale="90000"/>
          </a:bodyPr>
          <a:lstStyle/>
          <a:p>
            <a:pPr algn="ctr"/>
            <a:r>
              <a:rPr lang="en-US" sz="5800" dirty="0">
                <a:solidFill>
                  <a:srgbClr val="58423C"/>
                </a:solidFill>
              </a:rPr>
              <a:t>Remove column Owning Organization Group from tab “Summary Scorecard”</a:t>
            </a:r>
          </a:p>
        </p:txBody>
      </p:sp>
      <p:pic>
        <p:nvPicPr>
          <p:cNvPr id="3" name="Picture 2">
            <a:extLst>
              <a:ext uri="{FF2B5EF4-FFF2-40B4-BE49-F238E27FC236}">
                <a16:creationId xmlns:a16="http://schemas.microsoft.com/office/drawing/2014/main" id="{6EBF8318-226E-4BF2-996A-56081D7A3D8B}"/>
              </a:ext>
            </a:extLst>
          </p:cNvPr>
          <p:cNvPicPr>
            <a:picLocks noChangeAspect="1"/>
          </p:cNvPicPr>
          <p:nvPr/>
        </p:nvPicPr>
        <p:blipFill rotWithShape="1">
          <a:blip r:embed="rId2"/>
          <a:srcRect t="2627" r="1" b="13291"/>
          <a:stretch/>
        </p:blipFill>
        <p:spPr>
          <a:xfrm>
            <a:off x="243840" y="256540"/>
            <a:ext cx="11704320" cy="3764276"/>
          </a:xfrm>
          <a:prstGeom prst="rect">
            <a:avLst/>
          </a:prstGeom>
        </p:spPr>
      </p:pic>
    </p:spTree>
    <p:extLst>
      <p:ext uri="{BB962C8B-B14F-4D97-AF65-F5344CB8AC3E}">
        <p14:creationId xmlns:p14="http://schemas.microsoft.com/office/powerpoint/2010/main" val="40590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0E0C-496B-41B2-ABA8-8F7B05276F94}"/>
              </a:ext>
            </a:extLst>
          </p:cNvPr>
          <p:cNvSpPr>
            <a:spLocks noGrp="1"/>
          </p:cNvSpPr>
          <p:nvPr>
            <p:ph type="title" idx="4294967295"/>
          </p:nvPr>
        </p:nvSpPr>
        <p:spPr>
          <a:xfrm>
            <a:off x="742950" y="742951"/>
            <a:ext cx="3476625" cy="4962524"/>
          </a:xfrm>
          <a:solidFill>
            <a:schemeClr val="tx1"/>
          </a:solidFill>
        </p:spPr>
        <p:txBody>
          <a:bodyPr vert="horz" lIns="91440" tIns="45720" rIns="91440" bIns="45720" rtlCol="0" anchor="ctr">
            <a:normAutofit/>
          </a:bodyPr>
          <a:lstStyle/>
          <a:p>
            <a:pPr algn="ctr"/>
            <a:r>
              <a:rPr lang="en-US" sz="4800" kern="1200" dirty="0">
                <a:solidFill>
                  <a:schemeClr val="bg1">
                    <a:lumMod val="95000"/>
                  </a:schemeClr>
                </a:solidFill>
                <a:latin typeface="+mj-lt"/>
                <a:ea typeface="+mj-ea"/>
                <a:cs typeface="+mj-cs"/>
              </a:rPr>
              <a:t>Details of Processing Activity Visual</a:t>
            </a:r>
          </a:p>
        </p:txBody>
      </p:sp>
      <p:pic>
        <p:nvPicPr>
          <p:cNvPr id="3" name="Picture 2">
            <a:extLst>
              <a:ext uri="{FF2B5EF4-FFF2-40B4-BE49-F238E27FC236}">
                <a16:creationId xmlns:a16="http://schemas.microsoft.com/office/drawing/2014/main" id="{E972FDC9-BC55-4A0B-9C89-4E9F0E1CF331}"/>
              </a:ext>
            </a:extLst>
          </p:cNvPr>
          <p:cNvPicPr>
            <a:picLocks noChangeAspect="1"/>
          </p:cNvPicPr>
          <p:nvPr/>
        </p:nvPicPr>
        <p:blipFill rotWithShape="1">
          <a:blip r:embed="rId3"/>
          <a:srcRect r="-1" b="1605"/>
          <a:stretch/>
        </p:blipFill>
        <p:spPr>
          <a:xfrm>
            <a:off x="5075257" y="311449"/>
            <a:ext cx="6553545" cy="1676557"/>
          </a:xfrm>
          <a:prstGeom prst="rect">
            <a:avLst/>
          </a:prstGeom>
        </p:spPr>
      </p:pic>
      <p:sp>
        <p:nvSpPr>
          <p:cNvPr id="4" name="TextBox 3">
            <a:extLst>
              <a:ext uri="{FF2B5EF4-FFF2-40B4-BE49-F238E27FC236}">
                <a16:creationId xmlns:a16="http://schemas.microsoft.com/office/drawing/2014/main" id="{5B10749C-D8A6-4301-9415-996AE97153EE}"/>
              </a:ext>
            </a:extLst>
          </p:cNvPr>
          <p:cNvSpPr txBox="1"/>
          <p:nvPr/>
        </p:nvSpPr>
        <p:spPr>
          <a:xfrm>
            <a:off x="5229726" y="2502568"/>
            <a:ext cx="6399076" cy="3988433"/>
          </a:xfrm>
          <a:prstGeom prst="rect">
            <a:avLst/>
          </a:prstGeom>
          <a:noFill/>
        </p:spPr>
        <p:txBody>
          <a:bodyPr wrap="square" numCol="2" rtlCol="0">
            <a:noAutofit/>
          </a:bodyPr>
          <a:lstStyle/>
          <a:p>
            <a:pPr marL="285750" indent="-285750">
              <a:buFont typeface="Arial" panose="020B0604020202020204" pitchFamily="34" charset="0"/>
              <a:buChar char="•"/>
            </a:pPr>
            <a:r>
              <a:rPr lang="en-US" dirty="0"/>
              <a:t>Inventory ID</a:t>
            </a:r>
          </a:p>
          <a:p>
            <a:pPr marL="285750" indent="-285750">
              <a:buFont typeface="Arial" panose="020B0604020202020204" pitchFamily="34" charset="0"/>
              <a:buChar char="•"/>
            </a:pPr>
            <a:r>
              <a:rPr lang="en-US" dirty="0"/>
              <a:t>Data Subject Type</a:t>
            </a:r>
          </a:p>
          <a:p>
            <a:pPr marL="285750" indent="-285750">
              <a:buFont typeface="Arial" panose="020B0604020202020204" pitchFamily="34" charset="0"/>
              <a:buChar char="•"/>
            </a:pPr>
            <a:r>
              <a:rPr lang="en-US" dirty="0"/>
              <a:t>PA Name</a:t>
            </a:r>
          </a:p>
          <a:p>
            <a:pPr marL="285750" indent="-285750">
              <a:buFont typeface="Arial" panose="020B0604020202020204" pitchFamily="34" charset="0"/>
              <a:buChar char="•"/>
            </a:pPr>
            <a:r>
              <a:rPr lang="en-US" dirty="0"/>
              <a:t>Owning Organization</a:t>
            </a:r>
          </a:p>
          <a:p>
            <a:pPr marL="285750" indent="-285750">
              <a:buFont typeface="Arial" panose="020B0604020202020204" pitchFamily="34" charset="0"/>
              <a:buChar char="•"/>
            </a:pPr>
            <a:r>
              <a:rPr lang="en-US" dirty="0"/>
              <a:t>PA Owner</a:t>
            </a:r>
          </a:p>
          <a:p>
            <a:pPr marL="285750" indent="-285750">
              <a:buFont typeface="Arial" panose="020B0604020202020204" pitchFamily="34" charset="0"/>
              <a:buChar char="•"/>
            </a:pPr>
            <a:r>
              <a:rPr lang="en-US" dirty="0"/>
              <a:t>Additional information</a:t>
            </a:r>
          </a:p>
          <a:p>
            <a:pPr marL="285750" indent="-285750">
              <a:buFont typeface="Arial" panose="020B0604020202020204" pitchFamily="34" charset="0"/>
              <a:buChar char="•"/>
            </a:pPr>
            <a:r>
              <a:rPr lang="en-US" i="1" dirty="0"/>
              <a:t>All compliance controls (mind difference between AMA and Brazil)</a:t>
            </a:r>
          </a:p>
          <a:p>
            <a:pPr marL="285750" indent="-285750">
              <a:buFont typeface="Arial" panose="020B0604020202020204" pitchFamily="34" charset="0"/>
              <a:buChar char="•"/>
            </a:pPr>
            <a:r>
              <a:rPr lang="en-US" dirty="0"/>
              <a:t>Function</a:t>
            </a:r>
          </a:p>
          <a:p>
            <a:pPr marL="285750" indent="-285750">
              <a:buFont typeface="Arial" panose="020B0604020202020204" pitchFamily="34" charset="0"/>
              <a:buChar char="•"/>
            </a:pPr>
            <a:r>
              <a:rPr lang="en-US" dirty="0"/>
              <a:t>Sites</a:t>
            </a:r>
          </a:p>
          <a:p>
            <a:pPr marL="285750" indent="-285750">
              <a:buFont typeface="Arial" panose="020B0604020202020204" pitchFamily="34" charset="0"/>
              <a:buChar char="•"/>
            </a:pPr>
            <a:r>
              <a:rPr lang="en-US" dirty="0"/>
              <a:t>SCOPE number</a:t>
            </a:r>
          </a:p>
          <a:p>
            <a:pPr marL="285750" indent="-285750">
              <a:buFont typeface="Arial" panose="020B0604020202020204" pitchFamily="34" charset="0"/>
              <a:buChar char="•"/>
            </a:pPr>
            <a:r>
              <a:rPr lang="en-US" dirty="0"/>
              <a:t>Repository Type</a:t>
            </a:r>
          </a:p>
          <a:p>
            <a:pPr marL="285750" indent="-285750">
              <a:buFont typeface="Arial" panose="020B0604020202020204" pitchFamily="34" charset="0"/>
              <a:buChar char="•"/>
            </a:pPr>
            <a:r>
              <a:rPr lang="en-US" dirty="0"/>
              <a:t>Vendor involved</a:t>
            </a:r>
          </a:p>
          <a:p>
            <a:pPr marL="285750" indent="-285750">
              <a:buFont typeface="Arial" panose="020B0604020202020204" pitchFamily="34" charset="0"/>
              <a:buChar char="•"/>
            </a:pPr>
            <a:r>
              <a:rPr lang="en-US" dirty="0">
                <a:highlight>
                  <a:srgbClr val="FFFF00"/>
                </a:highlight>
              </a:rPr>
              <a:t>SAP Vendor Number</a:t>
            </a:r>
          </a:p>
          <a:p>
            <a:pPr marL="285750" indent="-285750">
              <a:buFont typeface="Arial" panose="020B0604020202020204" pitchFamily="34" charset="0"/>
              <a:buChar char="•"/>
            </a:pPr>
            <a:r>
              <a:rPr lang="en-US" dirty="0"/>
              <a:t>SAP Vendor name</a:t>
            </a:r>
          </a:p>
          <a:p>
            <a:pPr marL="285750" indent="-285750">
              <a:buFont typeface="Arial" panose="020B0604020202020204" pitchFamily="34" charset="0"/>
              <a:buChar char="•"/>
            </a:pPr>
            <a:r>
              <a:rPr lang="en-US" dirty="0"/>
              <a:t>Vendor Qualification</a:t>
            </a:r>
          </a:p>
          <a:p>
            <a:pPr marL="285750" indent="-285750">
              <a:buFont typeface="Arial" panose="020B0604020202020204" pitchFamily="34" charset="0"/>
              <a:buChar char="•"/>
            </a:pPr>
            <a:r>
              <a:rPr lang="en-US" dirty="0"/>
              <a:t>Country Collected</a:t>
            </a:r>
          </a:p>
          <a:p>
            <a:pPr marL="285750" indent="-285750">
              <a:buFont typeface="Arial" panose="020B0604020202020204" pitchFamily="34" charset="0"/>
              <a:buChar char="•"/>
            </a:pPr>
            <a:r>
              <a:rPr lang="en-US" dirty="0" err="1"/>
              <a:t>RoPA</a:t>
            </a:r>
            <a:r>
              <a:rPr lang="en-US" dirty="0"/>
              <a:t> linked to IT Asset</a:t>
            </a:r>
          </a:p>
          <a:p>
            <a:pPr marL="285750" indent="-285750">
              <a:buFont typeface="Arial" panose="020B0604020202020204" pitchFamily="34" charset="0"/>
              <a:buChar char="•"/>
            </a:pPr>
            <a:r>
              <a:rPr lang="en-US" dirty="0"/>
              <a:t>Unregistered Application Info</a:t>
            </a:r>
          </a:p>
          <a:p>
            <a:pPr marL="285750" indent="-285750">
              <a:buFont typeface="Arial" panose="020B0604020202020204" pitchFamily="34" charset="0"/>
              <a:buChar char="•"/>
            </a:pPr>
            <a:r>
              <a:rPr lang="en-US" dirty="0"/>
              <a:t>Life Cycle Status</a:t>
            </a:r>
          </a:p>
          <a:p>
            <a:pPr marL="285750" indent="-285750">
              <a:buFont typeface="Arial" panose="020B0604020202020204" pitchFamily="34" charset="0"/>
              <a:buChar char="•"/>
            </a:pPr>
            <a:r>
              <a:rPr lang="en-US" i="1" dirty="0"/>
              <a:t># Pending Compliance Controls</a:t>
            </a:r>
          </a:p>
          <a:p>
            <a:pPr marL="285750" indent="-285750">
              <a:buFont typeface="Arial" panose="020B0604020202020204" pitchFamily="34" charset="0"/>
              <a:buChar char="•"/>
            </a:pPr>
            <a:r>
              <a:rPr lang="en-US" i="1" dirty="0"/>
              <a:t># Completed Compliance Controls</a:t>
            </a:r>
          </a:p>
        </p:txBody>
      </p:sp>
    </p:spTree>
    <p:extLst>
      <p:ext uri="{BB962C8B-B14F-4D97-AF65-F5344CB8AC3E}">
        <p14:creationId xmlns:p14="http://schemas.microsoft.com/office/powerpoint/2010/main" val="264813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0085-0C84-48C6-8CED-FCCCB5E5BD40}"/>
              </a:ext>
            </a:extLst>
          </p:cNvPr>
          <p:cNvSpPr>
            <a:spLocks noGrp="1"/>
          </p:cNvSpPr>
          <p:nvPr>
            <p:ph type="title"/>
          </p:nvPr>
        </p:nvSpPr>
        <p:spPr/>
        <p:txBody>
          <a:bodyPr/>
          <a:lstStyle/>
          <a:p>
            <a:r>
              <a:rPr lang="en-US" dirty="0"/>
              <a:t>AMA</a:t>
            </a:r>
          </a:p>
        </p:txBody>
      </p:sp>
      <p:sp>
        <p:nvSpPr>
          <p:cNvPr id="3" name="Text Placeholder 2">
            <a:extLst>
              <a:ext uri="{FF2B5EF4-FFF2-40B4-BE49-F238E27FC236}">
                <a16:creationId xmlns:a16="http://schemas.microsoft.com/office/drawing/2014/main" id="{18970FDA-A2E0-40E6-B5AD-C5A6947940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641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B8483D0-0A7C-487E-BBF0-172B29DD8A9A}"/>
              </a:ext>
            </a:extLst>
          </p:cNvPr>
          <p:cNvSpPr>
            <a:spLocks noGrp="1"/>
          </p:cNvSpPr>
          <p:nvPr>
            <p:ph type="title"/>
          </p:nvPr>
        </p:nvSpPr>
        <p:spPr>
          <a:xfrm>
            <a:off x="556532" y="643467"/>
            <a:ext cx="11210925" cy="744836"/>
          </a:xfrm>
        </p:spPr>
        <p:txBody>
          <a:bodyPr vert="horz" lIns="91440" tIns="45720" rIns="91440" bIns="45720" rtlCol="0">
            <a:normAutofit/>
          </a:bodyPr>
          <a:lstStyle/>
          <a:p>
            <a:pPr algn="ctr"/>
            <a:r>
              <a:rPr lang="en-US" sz="3200">
                <a:solidFill>
                  <a:schemeClr val="bg1"/>
                </a:solidFill>
              </a:rPr>
              <a:t>Compliance Controls</a:t>
            </a:r>
          </a:p>
        </p:txBody>
      </p:sp>
      <p:pic>
        <p:nvPicPr>
          <p:cNvPr id="4" name="Picture 3">
            <a:extLst>
              <a:ext uri="{FF2B5EF4-FFF2-40B4-BE49-F238E27FC236}">
                <a16:creationId xmlns:a16="http://schemas.microsoft.com/office/drawing/2014/main" id="{4C806C4A-5C4D-4430-8F80-70D8B9712EE7}"/>
              </a:ext>
            </a:extLst>
          </p:cNvPr>
          <p:cNvPicPr>
            <a:picLocks noChangeAspect="1"/>
          </p:cNvPicPr>
          <p:nvPr/>
        </p:nvPicPr>
        <p:blipFill>
          <a:blip r:embed="rId3"/>
          <a:stretch>
            <a:fillRect/>
          </a:stretch>
        </p:blipFill>
        <p:spPr>
          <a:xfrm>
            <a:off x="5486400" y="1663700"/>
            <a:ext cx="5969000" cy="2616200"/>
          </a:xfrm>
          <a:prstGeom prst="rect">
            <a:avLst/>
          </a:prstGeom>
        </p:spPr>
      </p:pic>
      <p:pic>
        <p:nvPicPr>
          <p:cNvPr id="7" name="Picture 6">
            <a:extLst>
              <a:ext uri="{FF2B5EF4-FFF2-40B4-BE49-F238E27FC236}">
                <a16:creationId xmlns:a16="http://schemas.microsoft.com/office/drawing/2014/main" id="{B3C5A59E-6996-40E4-8063-A38447B8F2BC}"/>
              </a:ext>
            </a:extLst>
          </p:cNvPr>
          <p:cNvPicPr>
            <a:picLocks noChangeAspect="1"/>
          </p:cNvPicPr>
          <p:nvPr/>
        </p:nvPicPr>
        <p:blipFill>
          <a:blip r:embed="rId4"/>
          <a:stretch>
            <a:fillRect/>
          </a:stretch>
        </p:blipFill>
        <p:spPr>
          <a:xfrm>
            <a:off x="698500" y="4356100"/>
            <a:ext cx="10744200" cy="1676400"/>
          </a:xfrm>
          <a:prstGeom prst="rect">
            <a:avLst/>
          </a:prstGeom>
        </p:spPr>
      </p:pic>
      <p:pic>
        <p:nvPicPr>
          <p:cNvPr id="3" name="Picture 2">
            <a:extLst>
              <a:ext uri="{FF2B5EF4-FFF2-40B4-BE49-F238E27FC236}">
                <a16:creationId xmlns:a16="http://schemas.microsoft.com/office/drawing/2014/main" id="{C187C944-E17E-4700-AB32-8DE3D37D4165}"/>
              </a:ext>
            </a:extLst>
          </p:cNvPr>
          <p:cNvPicPr>
            <a:picLocks noChangeAspect="1"/>
          </p:cNvPicPr>
          <p:nvPr/>
        </p:nvPicPr>
        <p:blipFill>
          <a:blip r:embed="rId5"/>
          <a:stretch>
            <a:fillRect/>
          </a:stretch>
        </p:blipFill>
        <p:spPr>
          <a:xfrm>
            <a:off x="115011" y="1663700"/>
            <a:ext cx="4807197" cy="2292468"/>
          </a:xfrm>
          <a:prstGeom prst="rect">
            <a:avLst/>
          </a:prstGeom>
        </p:spPr>
      </p:pic>
    </p:spTree>
    <p:extLst>
      <p:ext uri="{BB962C8B-B14F-4D97-AF65-F5344CB8AC3E}">
        <p14:creationId xmlns:p14="http://schemas.microsoft.com/office/powerpoint/2010/main" val="387122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0085-0C84-48C6-8CED-FCCCB5E5BD40}"/>
              </a:ext>
            </a:extLst>
          </p:cNvPr>
          <p:cNvSpPr>
            <a:spLocks noGrp="1"/>
          </p:cNvSpPr>
          <p:nvPr>
            <p:ph type="title"/>
          </p:nvPr>
        </p:nvSpPr>
        <p:spPr/>
        <p:txBody>
          <a:bodyPr/>
          <a:lstStyle/>
          <a:p>
            <a:r>
              <a:rPr lang="en-US" dirty="0"/>
              <a:t>Brazil</a:t>
            </a:r>
          </a:p>
        </p:txBody>
      </p:sp>
      <p:sp>
        <p:nvSpPr>
          <p:cNvPr id="3" name="Text Placeholder 2">
            <a:extLst>
              <a:ext uri="{FF2B5EF4-FFF2-40B4-BE49-F238E27FC236}">
                <a16:creationId xmlns:a16="http://schemas.microsoft.com/office/drawing/2014/main" id="{18970FDA-A2E0-40E6-B5AD-C5A6947940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111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483D0-0A7C-487E-BBF0-172B29DD8A9A}"/>
              </a:ext>
            </a:extLst>
          </p:cNvPr>
          <p:cNvSpPr>
            <a:spLocks noGrp="1"/>
          </p:cNvSpPr>
          <p:nvPr>
            <p:ph type="title"/>
          </p:nvPr>
        </p:nvSpPr>
        <p:spPr>
          <a:xfrm>
            <a:off x="5021821" y="4004732"/>
            <a:ext cx="6465287" cy="1324235"/>
          </a:xfrm>
        </p:spPr>
        <p:txBody>
          <a:bodyPr vert="horz" lIns="91440" tIns="45720" rIns="91440" bIns="45720" rtlCol="0" anchor="b">
            <a:normAutofit/>
          </a:bodyPr>
          <a:lstStyle/>
          <a:p>
            <a:r>
              <a:rPr lang="en-US" sz="4800"/>
              <a:t>Compliance Controls</a:t>
            </a:r>
          </a:p>
        </p:txBody>
      </p:sp>
      <p:sp>
        <p:nvSpPr>
          <p:cNvPr id="24" name="Rectangle 11">
            <a:extLst>
              <a:ext uri="{FF2B5EF4-FFF2-40B4-BE49-F238E27FC236}">
                <a16:creationId xmlns:a16="http://schemas.microsoft.com/office/drawing/2014/main" id="{82B0BD37-87F5-4DDB-B767-20FA06048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ADFE5C4E-0B5D-4AB5-9877-3993F84A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3C5A59E-6996-40E4-8063-A38447B8F2BC}"/>
              </a:ext>
            </a:extLst>
          </p:cNvPr>
          <p:cNvPicPr>
            <a:picLocks noChangeAspect="1"/>
          </p:cNvPicPr>
          <p:nvPr/>
        </p:nvPicPr>
        <p:blipFill>
          <a:blip r:embed="rId3"/>
          <a:stretch>
            <a:fillRect/>
          </a:stretch>
        </p:blipFill>
        <p:spPr>
          <a:xfrm>
            <a:off x="5090338" y="1720542"/>
            <a:ext cx="2804299" cy="455698"/>
          </a:xfrm>
          <a:prstGeom prst="rect">
            <a:avLst/>
          </a:prstGeom>
        </p:spPr>
      </p:pic>
      <p:sp>
        <p:nvSpPr>
          <p:cNvPr id="26" name="Rectangle 15">
            <a:extLst>
              <a:ext uri="{FF2B5EF4-FFF2-40B4-BE49-F238E27FC236}">
                <a16:creationId xmlns:a16="http://schemas.microsoft.com/office/drawing/2014/main" id="{06048CCE-094B-4948-B61B-DE627F176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C806C4A-5C4D-4430-8F80-70D8B9712EE7}"/>
              </a:ext>
            </a:extLst>
          </p:cNvPr>
          <p:cNvPicPr>
            <a:picLocks noChangeAspect="1"/>
          </p:cNvPicPr>
          <p:nvPr/>
        </p:nvPicPr>
        <p:blipFill>
          <a:blip r:embed="rId4"/>
          <a:stretch>
            <a:fillRect/>
          </a:stretch>
        </p:blipFill>
        <p:spPr>
          <a:xfrm>
            <a:off x="8830415" y="1497399"/>
            <a:ext cx="2775335" cy="901983"/>
          </a:xfrm>
          <a:prstGeom prst="rect">
            <a:avLst/>
          </a:prstGeom>
        </p:spPr>
      </p:pic>
      <p:cxnSp>
        <p:nvCxnSpPr>
          <p:cNvPr id="27" name="Straight Connector 17">
            <a:extLst>
              <a:ext uri="{FF2B5EF4-FFF2-40B4-BE49-F238E27FC236}">
                <a16:creationId xmlns:a16="http://schemas.microsoft.com/office/drawing/2014/main" id="{5BB48934-4796-4249-B64C-EE2375977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96B064C-F129-4519-9B92-11B1749FF2EF}"/>
              </a:ext>
            </a:extLst>
          </p:cNvPr>
          <p:cNvPicPr>
            <a:picLocks noChangeAspect="1"/>
          </p:cNvPicPr>
          <p:nvPr/>
        </p:nvPicPr>
        <p:blipFill>
          <a:blip r:embed="rId5"/>
          <a:stretch>
            <a:fillRect/>
          </a:stretch>
        </p:blipFill>
        <p:spPr>
          <a:xfrm>
            <a:off x="317634" y="1068107"/>
            <a:ext cx="4129237" cy="4260860"/>
          </a:xfrm>
          <a:prstGeom prst="rect">
            <a:avLst/>
          </a:prstGeom>
        </p:spPr>
      </p:pic>
    </p:spTree>
    <p:extLst>
      <p:ext uri="{BB962C8B-B14F-4D97-AF65-F5344CB8AC3E}">
        <p14:creationId xmlns:p14="http://schemas.microsoft.com/office/powerpoint/2010/main" val="2487866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8EB1AA53276E4581C58B8C7F7FDF84" ma:contentTypeVersion="5" ma:contentTypeDescription="Create a new document." ma:contentTypeScope="" ma:versionID="65f2b8194bfba35735f493149959a628">
  <xsd:schema xmlns:xsd="http://www.w3.org/2001/XMLSchema" xmlns:xs="http://www.w3.org/2001/XMLSchema" xmlns:p="http://schemas.microsoft.com/office/2006/metadata/properties" xmlns:ns2="22cf3b87-504d-4755-89ec-ba6733aa5ee9" targetNamespace="http://schemas.microsoft.com/office/2006/metadata/properties" ma:root="true" ma:fieldsID="cbf4e626169563e4f497af9640658682" ns2:_="">
    <xsd:import namespace="22cf3b87-504d-4755-89ec-ba6733aa5ee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cf3b87-504d-4755-89ec-ba6733aa5e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CA3203-959D-41DD-9230-DDDC10575C86}">
  <ds:schemaRefs>
    <ds:schemaRef ds:uri="http://schemas.microsoft.com/sharepoint/v3/contenttype/forms"/>
  </ds:schemaRefs>
</ds:datastoreItem>
</file>

<file path=customXml/itemProps2.xml><?xml version="1.0" encoding="utf-8"?>
<ds:datastoreItem xmlns:ds="http://schemas.openxmlformats.org/officeDocument/2006/customXml" ds:itemID="{9659097F-44FF-4EB8-94B5-B50C55E0676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4805D1-A1CB-4020-A94C-A38408D22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cf3b87-504d-4755-89ec-ba6733aa5e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TotalTime>
  <Words>461</Words>
  <Application>Microsoft Office PowerPoint</Application>
  <PresentationFormat>Widescreen</PresentationFormat>
  <Paragraphs>41</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Common features AMA/Brazil</vt:lpstr>
      <vt:lpstr>CCPA (or NA) to become ….</vt:lpstr>
      <vt:lpstr>PowerPoint Presentation</vt:lpstr>
      <vt:lpstr>Remove column Owning Organization Group from tab “Summary Scorecard”</vt:lpstr>
      <vt:lpstr>Details of Processing Activity Visual</vt:lpstr>
      <vt:lpstr>AMA</vt:lpstr>
      <vt:lpstr>Compliance Controls</vt:lpstr>
      <vt:lpstr>Brazil</vt:lpstr>
      <vt:lpstr>Compliance Controls</vt:lpstr>
      <vt:lpstr>Backup Material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features AMA/Brazil</dc:title>
  <dc:creator>Gatti, Alessio</dc:creator>
  <cp:lastModifiedBy>Kishore Mantha</cp:lastModifiedBy>
  <cp:revision>6</cp:revision>
  <dcterms:created xsi:type="dcterms:W3CDTF">2020-07-07T12:12:40Z</dcterms:created>
  <dcterms:modified xsi:type="dcterms:W3CDTF">2020-07-10T06:19:32Z</dcterms:modified>
</cp:coreProperties>
</file>