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6972300" cy="3930650"/>
  <p:notesSz cx="6972300" cy="3930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3398" y="1218501"/>
            <a:ext cx="5931852" cy="825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269" y="850330"/>
            <a:ext cx="5656110" cy="208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42424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32" y="904049"/>
            <a:ext cx="6280785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9" y="2639536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3"/>
                </a:moveTo>
                <a:lnTo>
                  <a:pt x="0" y="1273523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3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1" y="0"/>
                </a:lnTo>
                <a:lnTo>
                  <a:pt x="5040001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47716"/>
            <a:ext cx="3481547" cy="2825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7837" y="753964"/>
            <a:ext cx="3131820" cy="1263650"/>
          </a:xfrm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algn="ctr" marL="12065" marR="5080" indent="-635">
              <a:lnSpc>
                <a:spcPts val="1880"/>
              </a:lnSpc>
              <a:spcBef>
                <a:spcPts val="470"/>
              </a:spcBef>
            </a:pPr>
            <a:r>
              <a:rPr dirty="0" sz="1850" spc="55"/>
              <a:t>UNDERSTANDING </a:t>
            </a:r>
            <a:r>
              <a:rPr dirty="0" sz="1850" spc="50"/>
              <a:t>THE  </a:t>
            </a:r>
            <a:r>
              <a:rPr dirty="0" sz="1850"/>
              <a:t>BELL </a:t>
            </a:r>
            <a:r>
              <a:rPr dirty="0" sz="1850" spc="-40"/>
              <a:t>CURVE: </a:t>
            </a:r>
            <a:r>
              <a:rPr dirty="0" sz="1850" spc="60"/>
              <a:t>EXPLORING  </a:t>
            </a:r>
            <a:r>
              <a:rPr dirty="0" sz="1850" spc="100"/>
              <a:t>NORMAL </a:t>
            </a:r>
            <a:r>
              <a:rPr dirty="0" sz="1850" spc="40"/>
              <a:t>DISTRIBUTION  </a:t>
            </a:r>
            <a:r>
              <a:rPr dirty="0" sz="1850" spc="185"/>
              <a:t>IN </a:t>
            </a:r>
            <a:r>
              <a:rPr dirty="0" sz="1850" spc="-65"/>
              <a:t>STATISTICS </a:t>
            </a:r>
            <a:r>
              <a:rPr dirty="0" sz="1850" spc="105"/>
              <a:t>AND </a:t>
            </a:r>
            <a:r>
              <a:rPr dirty="0" sz="1850" spc="-80"/>
              <a:t>DATA  </a:t>
            </a:r>
            <a:r>
              <a:rPr dirty="0" sz="1850" spc="-15"/>
              <a:t>ANALYSIS</a:t>
            </a:r>
            <a:endParaRPr sz="1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454" y="1330672"/>
            <a:ext cx="546100" cy="104775"/>
          </a:xfrm>
          <a:custGeom>
            <a:avLst/>
            <a:gdLst/>
            <a:ahLst/>
            <a:cxnLst/>
            <a:rect l="l" t="t" r="r" b="b"/>
            <a:pathLst>
              <a:path w="546100" h="104775">
                <a:moveTo>
                  <a:pt x="45068" y="102283"/>
                </a:moveTo>
                <a:lnTo>
                  <a:pt x="0" y="102283"/>
                </a:lnTo>
                <a:lnTo>
                  <a:pt x="0" y="5888"/>
                </a:lnTo>
                <a:lnTo>
                  <a:pt x="41533" y="5888"/>
                </a:lnTo>
                <a:lnTo>
                  <a:pt x="48527" y="8263"/>
                </a:lnTo>
                <a:lnTo>
                  <a:pt x="58894" y="17741"/>
                </a:lnTo>
                <a:lnTo>
                  <a:pt x="59751" y="19812"/>
                </a:lnTo>
                <a:lnTo>
                  <a:pt x="15518" y="19812"/>
                </a:lnTo>
                <a:lnTo>
                  <a:pt x="15518" y="44635"/>
                </a:lnTo>
                <a:lnTo>
                  <a:pt x="58191" y="44635"/>
                </a:lnTo>
                <a:lnTo>
                  <a:pt x="55598" y="48733"/>
                </a:lnTo>
                <a:lnTo>
                  <a:pt x="54291" y="50187"/>
                </a:lnTo>
                <a:lnTo>
                  <a:pt x="53288" y="50197"/>
                </a:lnTo>
                <a:lnTo>
                  <a:pt x="54047" y="50458"/>
                </a:lnTo>
                <a:lnTo>
                  <a:pt x="55670" y="50458"/>
                </a:lnTo>
                <a:lnTo>
                  <a:pt x="57952" y="52334"/>
                </a:lnTo>
                <a:lnTo>
                  <a:pt x="62477" y="58429"/>
                </a:lnTo>
                <a:lnTo>
                  <a:pt x="15518" y="58429"/>
                </a:lnTo>
                <a:lnTo>
                  <a:pt x="15518" y="88489"/>
                </a:lnTo>
                <a:lnTo>
                  <a:pt x="63601" y="88489"/>
                </a:lnTo>
                <a:lnTo>
                  <a:pt x="63286" y="89302"/>
                </a:lnTo>
                <a:lnTo>
                  <a:pt x="52420" y="99691"/>
                </a:lnTo>
                <a:lnTo>
                  <a:pt x="45068" y="102283"/>
                </a:lnTo>
                <a:close/>
              </a:path>
              <a:path w="546100" h="104775">
                <a:moveTo>
                  <a:pt x="58191" y="44635"/>
                </a:moveTo>
                <a:lnTo>
                  <a:pt x="41588" y="44635"/>
                </a:lnTo>
                <a:lnTo>
                  <a:pt x="45416" y="40362"/>
                </a:lnTo>
                <a:lnTo>
                  <a:pt x="45416" y="27913"/>
                </a:lnTo>
                <a:lnTo>
                  <a:pt x="44320" y="24941"/>
                </a:lnTo>
                <a:lnTo>
                  <a:pt x="39939" y="20842"/>
                </a:lnTo>
                <a:lnTo>
                  <a:pt x="36761" y="19812"/>
                </a:lnTo>
                <a:lnTo>
                  <a:pt x="59751" y="19812"/>
                </a:lnTo>
                <a:lnTo>
                  <a:pt x="61486" y="24009"/>
                </a:lnTo>
                <a:lnTo>
                  <a:pt x="61486" y="36892"/>
                </a:lnTo>
                <a:lnTo>
                  <a:pt x="60304" y="41295"/>
                </a:lnTo>
                <a:lnTo>
                  <a:pt x="58191" y="44635"/>
                </a:lnTo>
                <a:close/>
              </a:path>
              <a:path w="546100" h="104775">
                <a:moveTo>
                  <a:pt x="55670" y="50458"/>
                </a:moveTo>
                <a:lnTo>
                  <a:pt x="54047" y="50458"/>
                </a:lnTo>
                <a:lnTo>
                  <a:pt x="54291" y="50187"/>
                </a:lnTo>
                <a:lnTo>
                  <a:pt x="55327" y="50176"/>
                </a:lnTo>
                <a:lnTo>
                  <a:pt x="55670" y="50458"/>
                </a:lnTo>
                <a:close/>
              </a:path>
              <a:path w="546100" h="104775">
                <a:moveTo>
                  <a:pt x="54047" y="50458"/>
                </a:moveTo>
                <a:lnTo>
                  <a:pt x="53288" y="50197"/>
                </a:lnTo>
                <a:lnTo>
                  <a:pt x="54291" y="50187"/>
                </a:lnTo>
                <a:lnTo>
                  <a:pt x="54047" y="50458"/>
                </a:lnTo>
                <a:close/>
              </a:path>
              <a:path w="546100" h="104775">
                <a:moveTo>
                  <a:pt x="63601" y="88489"/>
                </a:moveTo>
                <a:lnTo>
                  <a:pt x="39397" y="88489"/>
                </a:lnTo>
                <a:lnTo>
                  <a:pt x="43213" y="87155"/>
                </a:lnTo>
                <a:lnTo>
                  <a:pt x="48614" y="81819"/>
                </a:lnTo>
                <a:lnTo>
                  <a:pt x="49970" y="78122"/>
                </a:lnTo>
                <a:lnTo>
                  <a:pt x="49970" y="68665"/>
                </a:lnTo>
                <a:lnTo>
                  <a:pt x="48614" y="64990"/>
                </a:lnTo>
                <a:lnTo>
                  <a:pt x="43213" y="59740"/>
                </a:lnTo>
                <a:lnTo>
                  <a:pt x="39397" y="58429"/>
                </a:lnTo>
                <a:lnTo>
                  <a:pt x="62477" y="58429"/>
                </a:lnTo>
                <a:lnTo>
                  <a:pt x="64392" y="60988"/>
                </a:lnTo>
                <a:lnTo>
                  <a:pt x="66009" y="66562"/>
                </a:lnTo>
                <a:lnTo>
                  <a:pt x="66009" y="82264"/>
                </a:lnTo>
                <a:lnTo>
                  <a:pt x="63601" y="88489"/>
                </a:lnTo>
                <a:close/>
              </a:path>
              <a:path w="546100" h="104775">
                <a:moveTo>
                  <a:pt x="111452" y="104430"/>
                </a:moveTo>
                <a:lnTo>
                  <a:pt x="97832" y="104430"/>
                </a:lnTo>
                <a:lnTo>
                  <a:pt x="91976" y="102869"/>
                </a:lnTo>
                <a:lnTo>
                  <a:pt x="81694" y="96622"/>
                </a:lnTo>
                <a:lnTo>
                  <a:pt x="77672" y="92317"/>
                </a:lnTo>
                <a:lnTo>
                  <a:pt x="71881" y="81342"/>
                </a:lnTo>
                <a:lnTo>
                  <a:pt x="70439" y="75183"/>
                </a:lnTo>
                <a:lnTo>
                  <a:pt x="70439" y="61498"/>
                </a:lnTo>
                <a:lnTo>
                  <a:pt x="97516" y="32272"/>
                </a:lnTo>
                <a:lnTo>
                  <a:pt x="110096" y="32272"/>
                </a:lnTo>
                <a:lnTo>
                  <a:pt x="115638" y="33780"/>
                </a:lnTo>
                <a:lnTo>
                  <a:pt x="125571" y="39787"/>
                </a:lnTo>
                <a:lnTo>
                  <a:pt x="129453" y="43876"/>
                </a:lnTo>
                <a:lnTo>
                  <a:pt x="130622" y="46034"/>
                </a:lnTo>
                <a:lnTo>
                  <a:pt x="98970" y="46034"/>
                </a:lnTo>
                <a:lnTo>
                  <a:pt x="94860" y="47639"/>
                </a:lnTo>
                <a:lnTo>
                  <a:pt x="88440" y="54058"/>
                </a:lnTo>
                <a:lnTo>
                  <a:pt x="86586" y="57106"/>
                </a:lnTo>
                <a:lnTo>
                  <a:pt x="86086" y="59990"/>
                </a:lnTo>
                <a:lnTo>
                  <a:pt x="136478" y="59990"/>
                </a:lnTo>
                <a:lnTo>
                  <a:pt x="136480" y="68113"/>
                </a:lnTo>
                <a:lnTo>
                  <a:pt x="136350" y="70325"/>
                </a:lnTo>
                <a:lnTo>
                  <a:pt x="136090" y="72971"/>
                </a:lnTo>
                <a:lnTo>
                  <a:pt x="85208" y="72971"/>
                </a:lnTo>
                <a:lnTo>
                  <a:pt x="85404" y="76809"/>
                </a:lnTo>
                <a:lnTo>
                  <a:pt x="87171" y="80714"/>
                </a:lnTo>
                <a:lnTo>
                  <a:pt x="93873" y="88652"/>
                </a:lnTo>
                <a:lnTo>
                  <a:pt x="98417" y="90636"/>
                </a:lnTo>
                <a:lnTo>
                  <a:pt x="133905" y="90636"/>
                </a:lnTo>
                <a:lnTo>
                  <a:pt x="132663" y="92599"/>
                </a:lnTo>
                <a:lnTo>
                  <a:pt x="127989" y="97305"/>
                </a:lnTo>
                <a:lnTo>
                  <a:pt x="117579" y="103010"/>
                </a:lnTo>
                <a:lnTo>
                  <a:pt x="111452" y="104430"/>
                </a:lnTo>
                <a:close/>
              </a:path>
              <a:path w="546100" h="104775">
                <a:moveTo>
                  <a:pt x="136478" y="59990"/>
                </a:moveTo>
                <a:lnTo>
                  <a:pt x="121482" y="59990"/>
                </a:lnTo>
                <a:lnTo>
                  <a:pt x="120962" y="56216"/>
                </a:lnTo>
                <a:lnTo>
                  <a:pt x="119216" y="52952"/>
                </a:lnTo>
                <a:lnTo>
                  <a:pt x="116245" y="50197"/>
                </a:lnTo>
                <a:lnTo>
                  <a:pt x="113296" y="47422"/>
                </a:lnTo>
                <a:lnTo>
                  <a:pt x="109206" y="46034"/>
                </a:lnTo>
                <a:lnTo>
                  <a:pt x="130622" y="46034"/>
                </a:lnTo>
                <a:lnTo>
                  <a:pt x="135071" y="54243"/>
                </a:lnTo>
                <a:lnTo>
                  <a:pt x="136478" y="59990"/>
                </a:lnTo>
                <a:close/>
              </a:path>
              <a:path w="546100" h="104775">
                <a:moveTo>
                  <a:pt x="133905" y="90636"/>
                </a:moveTo>
                <a:lnTo>
                  <a:pt x="108958" y="90636"/>
                </a:lnTo>
                <a:lnTo>
                  <a:pt x="112905" y="89758"/>
                </a:lnTo>
                <a:lnTo>
                  <a:pt x="119086" y="86223"/>
                </a:lnTo>
                <a:lnTo>
                  <a:pt x="122080" y="82937"/>
                </a:lnTo>
                <a:lnTo>
                  <a:pt x="124964" y="78144"/>
                </a:lnTo>
                <a:lnTo>
                  <a:pt x="136806" y="86049"/>
                </a:lnTo>
                <a:lnTo>
                  <a:pt x="133905" y="90636"/>
                </a:lnTo>
                <a:close/>
              </a:path>
              <a:path w="546100" h="104775">
                <a:moveTo>
                  <a:pt x="159498" y="102283"/>
                </a:moveTo>
                <a:lnTo>
                  <a:pt x="144924" y="102283"/>
                </a:lnTo>
                <a:lnTo>
                  <a:pt x="144924" y="0"/>
                </a:lnTo>
                <a:lnTo>
                  <a:pt x="159498" y="0"/>
                </a:lnTo>
                <a:lnTo>
                  <a:pt x="159498" y="102283"/>
                </a:lnTo>
                <a:close/>
              </a:path>
              <a:path w="546100" h="104775">
                <a:moveTo>
                  <a:pt x="186539" y="102283"/>
                </a:moveTo>
                <a:lnTo>
                  <a:pt x="171964" y="102283"/>
                </a:lnTo>
                <a:lnTo>
                  <a:pt x="171964" y="0"/>
                </a:lnTo>
                <a:lnTo>
                  <a:pt x="186539" y="0"/>
                </a:lnTo>
                <a:lnTo>
                  <a:pt x="186539" y="102283"/>
                </a:lnTo>
                <a:close/>
              </a:path>
              <a:path w="546100" h="104775">
                <a:moveTo>
                  <a:pt x="274622" y="104430"/>
                </a:moveTo>
                <a:lnTo>
                  <a:pt x="258573" y="104430"/>
                </a:lnTo>
                <a:lnTo>
                  <a:pt x="251460" y="102380"/>
                </a:lnTo>
                <a:lnTo>
                  <a:pt x="228130" y="68652"/>
                </a:lnTo>
                <a:lnTo>
                  <a:pt x="226956" y="54200"/>
                </a:lnTo>
                <a:lnTo>
                  <a:pt x="227238" y="46859"/>
                </a:lnTo>
                <a:lnTo>
                  <a:pt x="250711" y="5921"/>
                </a:lnTo>
                <a:lnTo>
                  <a:pt x="257608" y="3871"/>
                </a:lnTo>
                <a:lnTo>
                  <a:pt x="273636" y="3871"/>
                </a:lnTo>
                <a:lnTo>
                  <a:pt x="280576" y="5671"/>
                </a:lnTo>
                <a:lnTo>
                  <a:pt x="292223" y="12872"/>
                </a:lnTo>
                <a:lnTo>
                  <a:pt x="296964" y="18478"/>
                </a:lnTo>
                <a:lnTo>
                  <a:pt x="258671" y="18478"/>
                </a:lnTo>
                <a:lnTo>
                  <a:pt x="253184" y="21558"/>
                </a:lnTo>
                <a:lnTo>
                  <a:pt x="243022" y="54200"/>
                </a:lnTo>
                <a:lnTo>
                  <a:pt x="243022" y="61790"/>
                </a:lnTo>
                <a:lnTo>
                  <a:pt x="261035" y="89823"/>
                </a:lnTo>
                <a:lnTo>
                  <a:pt x="296490" y="89823"/>
                </a:lnTo>
                <a:lnTo>
                  <a:pt x="292863" y="94562"/>
                </a:lnTo>
                <a:lnTo>
                  <a:pt x="281411" y="102456"/>
                </a:lnTo>
                <a:lnTo>
                  <a:pt x="274622" y="104430"/>
                </a:lnTo>
                <a:close/>
              </a:path>
              <a:path w="546100" h="104775">
                <a:moveTo>
                  <a:pt x="288471" y="34159"/>
                </a:moveTo>
                <a:lnTo>
                  <a:pt x="284957" y="27718"/>
                </a:lnTo>
                <a:lnTo>
                  <a:pt x="281509" y="23499"/>
                </a:lnTo>
                <a:lnTo>
                  <a:pt x="278126" y="21504"/>
                </a:lnTo>
                <a:lnTo>
                  <a:pt x="274763" y="19487"/>
                </a:lnTo>
                <a:lnTo>
                  <a:pt x="270578" y="18478"/>
                </a:lnTo>
                <a:lnTo>
                  <a:pt x="296964" y="18478"/>
                </a:lnTo>
                <a:lnTo>
                  <a:pt x="297157" y="18706"/>
                </a:lnTo>
                <a:lnTo>
                  <a:pt x="301191" y="26774"/>
                </a:lnTo>
                <a:lnTo>
                  <a:pt x="288471" y="34159"/>
                </a:lnTo>
                <a:close/>
              </a:path>
              <a:path w="546100" h="104775">
                <a:moveTo>
                  <a:pt x="296490" y="89823"/>
                </a:moveTo>
                <a:lnTo>
                  <a:pt x="271098" y="89823"/>
                </a:lnTo>
                <a:lnTo>
                  <a:pt x="275480" y="88587"/>
                </a:lnTo>
                <a:lnTo>
                  <a:pt x="281682" y="83642"/>
                </a:lnTo>
                <a:lnTo>
                  <a:pt x="285109" y="78730"/>
                </a:lnTo>
                <a:lnTo>
                  <a:pt x="288861" y="71376"/>
                </a:lnTo>
                <a:lnTo>
                  <a:pt x="301907" y="79217"/>
                </a:lnTo>
                <a:lnTo>
                  <a:pt x="297786" y="88131"/>
                </a:lnTo>
                <a:lnTo>
                  <a:pt x="296490" y="89823"/>
                </a:lnTo>
                <a:close/>
              </a:path>
              <a:path w="546100" h="104775">
                <a:moveTo>
                  <a:pt x="341568" y="104430"/>
                </a:moveTo>
                <a:lnTo>
                  <a:pt x="331656" y="104430"/>
                </a:lnTo>
                <a:lnTo>
                  <a:pt x="327210" y="103443"/>
                </a:lnTo>
                <a:lnTo>
                  <a:pt x="318968" y="99474"/>
                </a:lnTo>
                <a:lnTo>
                  <a:pt x="315682" y="96514"/>
                </a:lnTo>
                <a:lnTo>
                  <a:pt x="310780" y="88662"/>
                </a:lnTo>
                <a:lnTo>
                  <a:pt x="309555" y="84086"/>
                </a:lnTo>
                <a:lnTo>
                  <a:pt x="309555" y="34387"/>
                </a:lnTo>
                <a:lnTo>
                  <a:pt x="324130" y="34387"/>
                </a:lnTo>
                <a:lnTo>
                  <a:pt x="324130" y="85377"/>
                </a:lnTo>
                <a:lnTo>
                  <a:pt x="328717" y="90636"/>
                </a:lnTo>
                <a:lnTo>
                  <a:pt x="368928" y="90636"/>
                </a:lnTo>
                <a:lnTo>
                  <a:pt x="368928" y="95907"/>
                </a:lnTo>
                <a:lnTo>
                  <a:pt x="355394" y="95907"/>
                </a:lnTo>
                <a:lnTo>
                  <a:pt x="355169" y="97247"/>
                </a:lnTo>
                <a:lnTo>
                  <a:pt x="354006" y="98303"/>
                </a:lnTo>
                <a:lnTo>
                  <a:pt x="346111" y="103205"/>
                </a:lnTo>
                <a:lnTo>
                  <a:pt x="341568" y="104430"/>
                </a:lnTo>
                <a:close/>
              </a:path>
              <a:path w="546100" h="104775">
                <a:moveTo>
                  <a:pt x="368928" y="90636"/>
                </a:moveTo>
                <a:lnTo>
                  <a:pt x="343335" y="90636"/>
                </a:lnTo>
                <a:lnTo>
                  <a:pt x="347434" y="88684"/>
                </a:lnTo>
                <a:lnTo>
                  <a:pt x="352944" y="80876"/>
                </a:lnTo>
                <a:lnTo>
                  <a:pt x="354321" y="75400"/>
                </a:lnTo>
                <a:lnTo>
                  <a:pt x="354321" y="34387"/>
                </a:lnTo>
                <a:lnTo>
                  <a:pt x="368928" y="34387"/>
                </a:lnTo>
                <a:lnTo>
                  <a:pt x="368928" y="90636"/>
                </a:lnTo>
                <a:close/>
              </a:path>
              <a:path w="546100" h="104775">
                <a:moveTo>
                  <a:pt x="355169" y="97247"/>
                </a:moveTo>
                <a:lnTo>
                  <a:pt x="355394" y="95907"/>
                </a:lnTo>
                <a:lnTo>
                  <a:pt x="355785" y="96687"/>
                </a:lnTo>
                <a:lnTo>
                  <a:pt x="355169" y="97247"/>
                </a:lnTo>
                <a:close/>
              </a:path>
              <a:path w="546100" h="104775">
                <a:moveTo>
                  <a:pt x="368928" y="102283"/>
                </a:moveTo>
                <a:lnTo>
                  <a:pt x="354321" y="102283"/>
                </a:lnTo>
                <a:lnTo>
                  <a:pt x="355169" y="97247"/>
                </a:lnTo>
                <a:lnTo>
                  <a:pt x="355785" y="96687"/>
                </a:lnTo>
                <a:lnTo>
                  <a:pt x="355394" y="95907"/>
                </a:lnTo>
                <a:lnTo>
                  <a:pt x="368928" y="95907"/>
                </a:lnTo>
                <a:lnTo>
                  <a:pt x="368928" y="102283"/>
                </a:lnTo>
                <a:close/>
              </a:path>
              <a:path w="546100" h="104775">
                <a:moveTo>
                  <a:pt x="421230" y="41869"/>
                </a:moveTo>
                <a:lnTo>
                  <a:pt x="393870" y="41869"/>
                </a:lnTo>
                <a:lnTo>
                  <a:pt x="393996" y="40798"/>
                </a:lnTo>
                <a:lnTo>
                  <a:pt x="395464" y="39429"/>
                </a:lnTo>
                <a:lnTo>
                  <a:pt x="403684" y="33704"/>
                </a:lnTo>
                <a:lnTo>
                  <a:pt x="408347" y="32272"/>
                </a:lnTo>
                <a:lnTo>
                  <a:pt x="415960" y="32272"/>
                </a:lnTo>
                <a:lnTo>
                  <a:pt x="418931" y="32814"/>
                </a:lnTo>
                <a:lnTo>
                  <a:pt x="422467" y="33899"/>
                </a:lnTo>
                <a:lnTo>
                  <a:pt x="422467" y="34387"/>
                </a:lnTo>
                <a:lnTo>
                  <a:pt x="418530" y="34387"/>
                </a:lnTo>
                <a:lnTo>
                  <a:pt x="421230" y="41869"/>
                </a:lnTo>
                <a:close/>
              </a:path>
              <a:path w="546100" h="104775">
                <a:moveTo>
                  <a:pt x="520380" y="104430"/>
                </a:moveTo>
                <a:lnTo>
                  <a:pt x="506759" y="104430"/>
                </a:lnTo>
                <a:lnTo>
                  <a:pt x="500903" y="102869"/>
                </a:lnTo>
                <a:lnTo>
                  <a:pt x="490623" y="96622"/>
                </a:lnTo>
                <a:lnTo>
                  <a:pt x="486600" y="92317"/>
                </a:lnTo>
                <a:lnTo>
                  <a:pt x="480809" y="81342"/>
                </a:lnTo>
                <a:lnTo>
                  <a:pt x="479367" y="75183"/>
                </a:lnTo>
                <a:lnTo>
                  <a:pt x="479367" y="61498"/>
                </a:lnTo>
                <a:lnTo>
                  <a:pt x="506445" y="32272"/>
                </a:lnTo>
                <a:lnTo>
                  <a:pt x="519024" y="32272"/>
                </a:lnTo>
                <a:lnTo>
                  <a:pt x="524566" y="33780"/>
                </a:lnTo>
                <a:lnTo>
                  <a:pt x="534500" y="39787"/>
                </a:lnTo>
                <a:lnTo>
                  <a:pt x="538381" y="43876"/>
                </a:lnTo>
                <a:lnTo>
                  <a:pt x="539551" y="46034"/>
                </a:lnTo>
                <a:lnTo>
                  <a:pt x="507898" y="46034"/>
                </a:lnTo>
                <a:lnTo>
                  <a:pt x="503788" y="47639"/>
                </a:lnTo>
                <a:lnTo>
                  <a:pt x="497368" y="54058"/>
                </a:lnTo>
                <a:lnTo>
                  <a:pt x="495514" y="57106"/>
                </a:lnTo>
                <a:lnTo>
                  <a:pt x="495015" y="59990"/>
                </a:lnTo>
                <a:lnTo>
                  <a:pt x="545406" y="59990"/>
                </a:lnTo>
                <a:lnTo>
                  <a:pt x="545409" y="68113"/>
                </a:lnTo>
                <a:lnTo>
                  <a:pt x="545278" y="70325"/>
                </a:lnTo>
                <a:lnTo>
                  <a:pt x="545018" y="72971"/>
                </a:lnTo>
                <a:lnTo>
                  <a:pt x="494137" y="72971"/>
                </a:lnTo>
                <a:lnTo>
                  <a:pt x="494332" y="76809"/>
                </a:lnTo>
                <a:lnTo>
                  <a:pt x="496100" y="80714"/>
                </a:lnTo>
                <a:lnTo>
                  <a:pt x="502801" y="88652"/>
                </a:lnTo>
                <a:lnTo>
                  <a:pt x="507345" y="90636"/>
                </a:lnTo>
                <a:lnTo>
                  <a:pt x="542833" y="90636"/>
                </a:lnTo>
                <a:lnTo>
                  <a:pt x="541591" y="92599"/>
                </a:lnTo>
                <a:lnTo>
                  <a:pt x="536917" y="97305"/>
                </a:lnTo>
                <a:lnTo>
                  <a:pt x="526507" y="103010"/>
                </a:lnTo>
                <a:lnTo>
                  <a:pt x="520380" y="104430"/>
                </a:lnTo>
                <a:close/>
              </a:path>
              <a:path w="546100" h="104775">
                <a:moveTo>
                  <a:pt x="394749" y="102283"/>
                </a:moveTo>
                <a:lnTo>
                  <a:pt x="380141" y="102283"/>
                </a:lnTo>
                <a:lnTo>
                  <a:pt x="380141" y="34387"/>
                </a:lnTo>
                <a:lnTo>
                  <a:pt x="394749" y="34387"/>
                </a:lnTo>
                <a:lnTo>
                  <a:pt x="393996" y="40798"/>
                </a:lnTo>
                <a:lnTo>
                  <a:pt x="393567" y="41197"/>
                </a:lnTo>
                <a:lnTo>
                  <a:pt x="393870" y="41869"/>
                </a:lnTo>
                <a:lnTo>
                  <a:pt x="421230" y="41869"/>
                </a:lnTo>
                <a:lnTo>
                  <a:pt x="422467" y="45298"/>
                </a:lnTo>
                <a:lnTo>
                  <a:pt x="422467" y="45643"/>
                </a:lnTo>
                <a:lnTo>
                  <a:pt x="410277" y="45643"/>
                </a:lnTo>
                <a:lnTo>
                  <a:pt x="407219" y="46576"/>
                </a:lnTo>
                <a:lnTo>
                  <a:pt x="401537" y="50284"/>
                </a:lnTo>
                <a:lnTo>
                  <a:pt x="399216" y="53018"/>
                </a:lnTo>
                <a:lnTo>
                  <a:pt x="395638" y="60262"/>
                </a:lnTo>
                <a:lnTo>
                  <a:pt x="394749" y="64599"/>
                </a:lnTo>
                <a:lnTo>
                  <a:pt x="394749" y="102283"/>
                </a:lnTo>
                <a:close/>
              </a:path>
              <a:path w="546100" h="104775">
                <a:moveTo>
                  <a:pt x="422467" y="45298"/>
                </a:moveTo>
                <a:lnTo>
                  <a:pt x="418530" y="34387"/>
                </a:lnTo>
                <a:lnTo>
                  <a:pt x="422467" y="34387"/>
                </a:lnTo>
                <a:lnTo>
                  <a:pt x="422467" y="45298"/>
                </a:lnTo>
                <a:close/>
              </a:path>
              <a:path w="546100" h="104775">
                <a:moveTo>
                  <a:pt x="456919" y="102283"/>
                </a:moveTo>
                <a:lnTo>
                  <a:pt x="443027" y="102283"/>
                </a:lnTo>
                <a:lnTo>
                  <a:pt x="422591" y="45643"/>
                </a:lnTo>
                <a:lnTo>
                  <a:pt x="422467" y="34387"/>
                </a:lnTo>
                <a:lnTo>
                  <a:pt x="433885" y="34387"/>
                </a:lnTo>
                <a:lnTo>
                  <a:pt x="450282" y="81364"/>
                </a:lnTo>
                <a:lnTo>
                  <a:pt x="464516" y="81364"/>
                </a:lnTo>
                <a:lnTo>
                  <a:pt x="456919" y="102283"/>
                </a:lnTo>
                <a:close/>
              </a:path>
              <a:path w="546100" h="104775">
                <a:moveTo>
                  <a:pt x="464516" y="81364"/>
                </a:moveTo>
                <a:lnTo>
                  <a:pt x="450282" y="81364"/>
                </a:lnTo>
                <a:lnTo>
                  <a:pt x="466451" y="34387"/>
                </a:lnTo>
                <a:lnTo>
                  <a:pt x="481579" y="34387"/>
                </a:lnTo>
                <a:lnTo>
                  <a:pt x="464516" y="81364"/>
                </a:lnTo>
                <a:close/>
              </a:path>
              <a:path w="546100" h="104775">
                <a:moveTo>
                  <a:pt x="393870" y="41869"/>
                </a:moveTo>
                <a:lnTo>
                  <a:pt x="393567" y="41197"/>
                </a:lnTo>
                <a:lnTo>
                  <a:pt x="393996" y="40798"/>
                </a:lnTo>
                <a:lnTo>
                  <a:pt x="393870" y="41869"/>
                </a:lnTo>
                <a:close/>
              </a:path>
              <a:path w="546100" h="104775">
                <a:moveTo>
                  <a:pt x="422467" y="48604"/>
                </a:moveTo>
                <a:lnTo>
                  <a:pt x="418346" y="46630"/>
                </a:lnTo>
                <a:lnTo>
                  <a:pt x="415374" y="45643"/>
                </a:lnTo>
                <a:lnTo>
                  <a:pt x="422467" y="45643"/>
                </a:lnTo>
                <a:lnTo>
                  <a:pt x="422467" y="48604"/>
                </a:lnTo>
                <a:close/>
              </a:path>
              <a:path w="546100" h="104775">
                <a:moveTo>
                  <a:pt x="545406" y="59990"/>
                </a:moveTo>
                <a:lnTo>
                  <a:pt x="530411" y="59990"/>
                </a:lnTo>
                <a:lnTo>
                  <a:pt x="529891" y="56216"/>
                </a:lnTo>
                <a:lnTo>
                  <a:pt x="528145" y="52952"/>
                </a:lnTo>
                <a:lnTo>
                  <a:pt x="525173" y="50197"/>
                </a:lnTo>
                <a:lnTo>
                  <a:pt x="522224" y="47422"/>
                </a:lnTo>
                <a:lnTo>
                  <a:pt x="518135" y="46034"/>
                </a:lnTo>
                <a:lnTo>
                  <a:pt x="539551" y="46034"/>
                </a:lnTo>
                <a:lnTo>
                  <a:pt x="543999" y="54243"/>
                </a:lnTo>
                <a:lnTo>
                  <a:pt x="545406" y="59990"/>
                </a:lnTo>
                <a:close/>
              </a:path>
              <a:path w="546100" h="104775">
                <a:moveTo>
                  <a:pt x="542833" y="90636"/>
                </a:moveTo>
                <a:lnTo>
                  <a:pt x="517886" y="90636"/>
                </a:lnTo>
                <a:lnTo>
                  <a:pt x="521833" y="89758"/>
                </a:lnTo>
                <a:lnTo>
                  <a:pt x="528014" y="86223"/>
                </a:lnTo>
                <a:lnTo>
                  <a:pt x="531008" y="82937"/>
                </a:lnTo>
                <a:lnTo>
                  <a:pt x="533892" y="78144"/>
                </a:lnTo>
                <a:lnTo>
                  <a:pt x="545734" y="86049"/>
                </a:lnTo>
                <a:lnTo>
                  <a:pt x="542833" y="90636"/>
                </a:lnTo>
                <a:close/>
              </a:path>
            </a:pathLst>
          </a:custGeom>
          <a:solidFill>
            <a:srgbClr val="B653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46032" y="1287001"/>
            <a:ext cx="2543810" cy="13093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25400" marR="17780" indent="-635">
              <a:lnSpc>
                <a:spcPct val="101200"/>
              </a:lnSpc>
              <a:spcBef>
                <a:spcPts val="85"/>
              </a:spcBef>
            </a:pPr>
            <a:r>
              <a:rPr dirty="0" sz="1050" spc="-50">
                <a:solidFill>
                  <a:srgbClr val="B65341"/>
                </a:solidFill>
                <a:latin typeface="Arial"/>
                <a:cs typeface="Arial"/>
              </a:rPr>
              <a:t>The </a:t>
            </a:r>
            <a:r>
              <a:rPr dirty="0" sz="1050" spc="-50">
                <a:latin typeface="Arial"/>
                <a:cs typeface="Arial"/>
              </a:rPr>
              <a:t>Bell </a:t>
            </a:r>
            <a:r>
              <a:rPr dirty="0" sz="1050" spc="-55">
                <a:latin typeface="Arial"/>
                <a:cs typeface="Arial"/>
              </a:rPr>
              <a:t>Curve </a:t>
            </a:r>
            <a:r>
              <a:rPr dirty="0" sz="105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dirty="0" sz="1050" spc="5">
                <a:solidFill>
                  <a:srgbClr val="B65341"/>
                </a:solidFill>
                <a:latin typeface="Arial"/>
                <a:cs typeface="Arial"/>
              </a:rPr>
              <a:t>a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fundamental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concept </a:t>
            </a:r>
            <a:r>
              <a:rPr dirty="0" sz="1050" spc="10">
                <a:solidFill>
                  <a:srgbClr val="B65341"/>
                </a:solidFill>
                <a:latin typeface="Arial"/>
                <a:cs typeface="Arial"/>
              </a:rPr>
              <a:t>in 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statistics, representing </a:t>
            </a:r>
            <a:r>
              <a:rPr dirty="0" sz="1050" spc="5">
                <a:solidFill>
                  <a:srgbClr val="B65341"/>
                </a:solidFill>
                <a:latin typeface="Arial"/>
                <a:cs typeface="Arial"/>
              </a:rPr>
              <a:t>a </a:t>
            </a:r>
            <a:r>
              <a:rPr dirty="0" sz="1050" spc="-25" i="1">
                <a:solidFill>
                  <a:srgbClr val="B65341"/>
                </a:solidFill>
                <a:latin typeface="Arial"/>
                <a:cs typeface="Arial"/>
              </a:rPr>
              <a:t>normal</a:t>
            </a:r>
            <a:r>
              <a:rPr dirty="0" sz="1050" spc="-155" i="1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5" i="1">
                <a:solidFill>
                  <a:srgbClr val="B65341"/>
                </a:solidFill>
                <a:latin typeface="Arial"/>
                <a:cs typeface="Arial"/>
              </a:rPr>
              <a:t>distribution 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of data. </a:t>
            </a:r>
            <a:r>
              <a:rPr dirty="0" sz="1050" spc="15">
                <a:solidFill>
                  <a:srgbClr val="B65341"/>
                </a:solidFill>
                <a:latin typeface="Arial"/>
                <a:cs typeface="Arial"/>
              </a:rPr>
              <a:t>It </a:t>
            </a:r>
            <a:r>
              <a:rPr dirty="0" sz="105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characterized 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by </a:t>
            </a:r>
            <a:r>
              <a:rPr dirty="0" sz="1050" spc="-5">
                <a:solidFill>
                  <a:srgbClr val="B65341"/>
                </a:solidFill>
                <a:latin typeface="Arial"/>
                <a:cs typeface="Arial"/>
              </a:rPr>
              <a:t>its  </a:t>
            </a:r>
            <a:r>
              <a:rPr dirty="0" sz="1050" spc="-35">
                <a:solidFill>
                  <a:srgbClr val="B65341"/>
                </a:solidFill>
                <a:latin typeface="Arial"/>
                <a:cs typeface="Arial"/>
              </a:rPr>
              <a:t>symmetrical,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bell-shaped </a:t>
            </a:r>
            <a:r>
              <a:rPr dirty="0" sz="1050" spc="-45">
                <a:solidFill>
                  <a:srgbClr val="B65341"/>
                </a:solidFill>
                <a:latin typeface="Arial"/>
                <a:cs typeface="Arial"/>
              </a:rPr>
              <a:t>curve, </a:t>
            </a:r>
            <a:r>
              <a:rPr dirty="0" sz="1050">
                <a:solidFill>
                  <a:srgbClr val="B65341"/>
                </a:solidFill>
                <a:latin typeface="Arial"/>
                <a:cs typeface="Arial"/>
              </a:rPr>
              <a:t>with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the  </a:t>
            </a:r>
            <a:r>
              <a:rPr dirty="0" sz="1050" spc="-45">
                <a:solidFill>
                  <a:srgbClr val="B65341"/>
                </a:solidFill>
                <a:latin typeface="Arial"/>
                <a:cs typeface="Arial"/>
              </a:rPr>
              <a:t>mean,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median,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and</a:t>
            </a:r>
            <a:r>
              <a:rPr dirty="0" sz="1050" spc="-6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Arial"/>
                <a:cs typeface="Arial"/>
              </a:rPr>
              <a:t>mode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all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Arial"/>
                <a:cs typeface="Arial"/>
              </a:rPr>
              <a:t>at</a:t>
            </a:r>
            <a:r>
              <a:rPr dirty="0" sz="1050" spc="-6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the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Arial"/>
                <a:cs typeface="Arial"/>
              </a:rPr>
              <a:t>center.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00"/>
              </a:lnSpc>
            </a:pP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Understanding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the </a:t>
            </a:r>
            <a:r>
              <a:rPr dirty="0" sz="1050" spc="-50">
                <a:solidFill>
                  <a:srgbClr val="B65341"/>
                </a:solidFill>
                <a:latin typeface="Arial"/>
                <a:cs typeface="Arial"/>
              </a:rPr>
              <a:t>Bell </a:t>
            </a:r>
            <a:r>
              <a:rPr dirty="0" sz="1050" spc="-55">
                <a:solidFill>
                  <a:srgbClr val="B65341"/>
                </a:solidFill>
                <a:latin typeface="Arial"/>
                <a:cs typeface="Arial"/>
              </a:rPr>
              <a:t>Curve </a:t>
            </a:r>
            <a:r>
              <a:rPr dirty="0" sz="105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essential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for</a:t>
            </a:r>
            <a:endParaRPr sz="1050">
              <a:latin typeface="Arial"/>
              <a:cs typeface="Arial"/>
            </a:endParaRPr>
          </a:p>
          <a:p>
            <a:pPr algn="ctr" marL="88265" marR="80010">
              <a:lnSpc>
                <a:spcPct val="101200"/>
              </a:lnSpc>
            </a:pP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analyzing</a:t>
            </a:r>
            <a:r>
              <a:rPr dirty="0" sz="105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and</a:t>
            </a:r>
            <a:r>
              <a:rPr dirty="0" sz="105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Arial"/>
                <a:cs typeface="Arial"/>
              </a:rPr>
              <a:t>interpreting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B65341"/>
                </a:solidFill>
                <a:latin typeface="Arial"/>
                <a:cs typeface="Arial"/>
              </a:rPr>
              <a:t>data</a:t>
            </a:r>
            <a:r>
              <a:rPr dirty="0" sz="105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Arial"/>
                <a:cs typeface="Arial"/>
              </a:rPr>
              <a:t>in</a:t>
            </a:r>
            <a:r>
              <a:rPr dirty="0" sz="105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various  </a:t>
            </a:r>
            <a:r>
              <a:rPr dirty="0" sz="1050" spc="-35">
                <a:solidFill>
                  <a:srgbClr val="B65341"/>
                </a:solidFill>
                <a:latin typeface="Arial"/>
                <a:cs typeface="Arial"/>
              </a:rPr>
              <a:t>ﬁelds.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39815" y="778696"/>
            <a:ext cx="1960880" cy="3111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80"/>
              <a:t>INTRODUCTION</a:t>
            </a:r>
            <a:endParaRPr sz="1850"/>
          </a:p>
        </p:txBody>
      </p:sp>
      <p:sp>
        <p:nvSpPr>
          <p:cNvPr id="5" name="object 5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726" y="1097747"/>
            <a:ext cx="3039813" cy="1942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71"/>
            <a:ext cx="6967855" cy="3911600"/>
            <a:chOff x="0" y="3571"/>
            <a:chExt cx="6967855" cy="3911600"/>
          </a:xfrm>
        </p:grpSpPr>
        <p:sp>
          <p:nvSpPr>
            <p:cNvPr id="3" name="object 3"/>
            <p:cNvSpPr/>
            <p:nvPr/>
          </p:nvSpPr>
          <p:spPr>
            <a:xfrm>
              <a:off x="288458" y="3571"/>
              <a:ext cx="6276457" cy="391119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gdLst/>
              <a:ahLst/>
              <a:cxn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86" y="0"/>
                  </a:lnTo>
                  <a:lnTo>
                    <a:pt x="6837286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  <a:path w="6967855" h="3911600">
                  <a:moveTo>
                    <a:pt x="6967690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90" y="3911193"/>
                  </a:lnTo>
                  <a:lnTo>
                    <a:pt x="6967690" y="3779151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64880" y="264619"/>
            <a:ext cx="3465195" cy="561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L="257175">
              <a:lnSpc>
                <a:spcPct val="100000"/>
              </a:lnSpc>
            </a:pPr>
            <a:r>
              <a:rPr dirty="0" sz="950" spc="-10" b="1">
                <a:solidFill>
                  <a:srgbClr val="424242"/>
                </a:solidFill>
                <a:latin typeface="Arial"/>
                <a:cs typeface="Arial"/>
              </a:rPr>
              <a:t>CHARACTERISTICS </a:t>
            </a:r>
            <a:r>
              <a:rPr dirty="0" sz="950" spc="45" b="1">
                <a:solidFill>
                  <a:srgbClr val="424242"/>
                </a:solidFill>
                <a:latin typeface="Arial"/>
                <a:cs typeface="Arial"/>
              </a:rPr>
              <a:t>OF </a:t>
            </a:r>
            <a:r>
              <a:rPr dirty="0" sz="950" spc="60" b="1">
                <a:solidFill>
                  <a:srgbClr val="424242"/>
                </a:solidFill>
                <a:latin typeface="Arial"/>
                <a:cs typeface="Arial"/>
              </a:rPr>
              <a:t>NORMAL</a:t>
            </a:r>
            <a:r>
              <a:rPr dirty="0" sz="950" spc="110" b="1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950" spc="25" b="1">
                <a:solidFill>
                  <a:srgbClr val="424242"/>
                </a:solidFill>
                <a:latin typeface="Arial"/>
                <a:cs typeface="Arial"/>
              </a:rPr>
              <a:t>DISTRIBUTION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7476" y="930927"/>
            <a:ext cx="3465195" cy="1941830"/>
            <a:chOff x="267476" y="930927"/>
            <a:chExt cx="3465195" cy="1941830"/>
          </a:xfrm>
        </p:grpSpPr>
        <p:sp>
          <p:nvSpPr>
            <p:cNvPr id="7" name="object 7"/>
            <p:cNvSpPr/>
            <p:nvPr/>
          </p:nvSpPr>
          <p:spPr>
            <a:xfrm>
              <a:off x="267476" y="930927"/>
              <a:ext cx="3465195" cy="1941830"/>
            </a:xfrm>
            <a:custGeom>
              <a:avLst/>
              <a:gdLst/>
              <a:ahLst/>
              <a:cxnLst/>
              <a:rect l="l" t="t" r="r" b="b"/>
              <a:pathLst>
                <a:path w="3465195" h="1941830">
                  <a:moveTo>
                    <a:pt x="3464722" y="1941759"/>
                  </a:moveTo>
                  <a:lnTo>
                    <a:pt x="0" y="1941759"/>
                  </a:lnTo>
                  <a:lnTo>
                    <a:pt x="0" y="0"/>
                  </a:lnTo>
                  <a:lnTo>
                    <a:pt x="3464722" y="0"/>
                  </a:lnTo>
                  <a:lnTo>
                    <a:pt x="3464722" y="1941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7834" y="1093357"/>
              <a:ext cx="1210266" cy="1192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67476" y="930927"/>
            <a:ext cx="3465195" cy="194183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algn="ctr" marL="224154" marR="290830">
              <a:lnSpc>
                <a:spcPct val="100000"/>
              </a:lnSpc>
              <a:spcBef>
                <a:spcPts val="994"/>
              </a:spcBef>
            </a:pPr>
            <a:r>
              <a:rPr dirty="0" sz="1200" spc="-60">
                <a:solidFill>
                  <a:srgbClr val="B65341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normal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distribution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65341"/>
                </a:solidFill>
                <a:latin typeface="Arial"/>
                <a:cs typeface="Arial"/>
              </a:rPr>
              <a:t>is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Arial"/>
                <a:cs typeface="Arial"/>
              </a:rPr>
              <a:t>deﬁned</a:t>
            </a:r>
            <a:r>
              <a:rPr dirty="0" sz="120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B65341"/>
                </a:solidFill>
                <a:latin typeface="Arial"/>
                <a:cs typeface="Arial"/>
              </a:rPr>
              <a:t>by</a:t>
            </a:r>
            <a:r>
              <a:rPr dirty="0" sz="120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Arial"/>
                <a:cs typeface="Arial"/>
              </a:rPr>
              <a:t>its</a:t>
            </a:r>
            <a:r>
              <a:rPr dirty="0" sz="120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B65341"/>
                </a:solidFill>
                <a:latin typeface="Arial"/>
                <a:cs typeface="Arial"/>
              </a:rPr>
              <a:t>mean  </a:t>
            </a:r>
            <a:r>
              <a:rPr dirty="0" sz="1200" spc="-1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dirty="0" sz="1200" spc="-15">
                <a:solidFill>
                  <a:srgbClr val="B65341"/>
                </a:solidFill>
                <a:latin typeface="Arial"/>
                <a:cs typeface="Arial"/>
              </a:rPr>
              <a:t>standard </a:t>
            </a:r>
            <a:r>
              <a:rPr dirty="0" sz="1200" spc="-20">
                <a:solidFill>
                  <a:srgbClr val="B65341"/>
                </a:solidFill>
                <a:latin typeface="Arial"/>
                <a:cs typeface="Arial"/>
              </a:rPr>
              <a:t>deviation, </a:t>
            </a:r>
            <a:r>
              <a:rPr dirty="0" sz="1200">
                <a:solidFill>
                  <a:srgbClr val="B65341"/>
                </a:solidFill>
                <a:latin typeface="Arial"/>
                <a:cs typeface="Arial"/>
              </a:rPr>
              <a:t>with </a:t>
            </a:r>
            <a:r>
              <a:rPr dirty="0" sz="1200" spc="-25">
                <a:solidFill>
                  <a:srgbClr val="B65341"/>
                </a:solidFill>
                <a:latin typeface="Arial"/>
                <a:cs typeface="Arial"/>
              </a:rPr>
              <a:t>approximately  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68% </a:t>
            </a:r>
            <a:r>
              <a:rPr dirty="0" sz="1200" spc="-20">
                <a:solidFill>
                  <a:srgbClr val="B65341"/>
                </a:solidFill>
                <a:latin typeface="Arial"/>
                <a:cs typeface="Arial"/>
              </a:rPr>
              <a:t>of </a:t>
            </a:r>
            <a:r>
              <a:rPr dirty="0" sz="1200" spc="-30">
                <a:solidFill>
                  <a:srgbClr val="B65341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B65341"/>
                </a:solidFill>
                <a:latin typeface="Arial"/>
                <a:cs typeface="Arial"/>
              </a:rPr>
              <a:t>data </a:t>
            </a:r>
            <a:r>
              <a:rPr dirty="0" sz="1200" spc="-10">
                <a:solidFill>
                  <a:srgbClr val="B65341"/>
                </a:solidFill>
                <a:latin typeface="Arial"/>
                <a:cs typeface="Arial"/>
              </a:rPr>
              <a:t>falling </a:t>
            </a:r>
            <a:r>
              <a:rPr dirty="0" sz="1200">
                <a:solidFill>
                  <a:srgbClr val="B65341"/>
                </a:solidFill>
                <a:latin typeface="Arial"/>
                <a:cs typeface="Arial"/>
              </a:rPr>
              <a:t>within </a:t>
            </a:r>
            <a:r>
              <a:rPr dirty="0" sz="1200" spc="-35">
                <a:solidFill>
                  <a:srgbClr val="B65341"/>
                </a:solidFill>
                <a:latin typeface="Arial"/>
                <a:cs typeface="Arial"/>
              </a:rPr>
              <a:t>one </a:t>
            </a:r>
            <a:r>
              <a:rPr dirty="0" sz="1200" spc="-15">
                <a:solidFill>
                  <a:srgbClr val="B65341"/>
                </a:solidFill>
                <a:latin typeface="Arial"/>
                <a:cs typeface="Arial"/>
              </a:rPr>
              <a:t>standard  deviation </a:t>
            </a:r>
            <a:r>
              <a:rPr dirty="0" sz="1200" spc="-35">
                <a:solidFill>
                  <a:srgbClr val="B65341"/>
                </a:solidFill>
                <a:latin typeface="Arial"/>
                <a:cs typeface="Arial"/>
              </a:rPr>
              <a:t>from </a:t>
            </a:r>
            <a:r>
              <a:rPr dirty="0" sz="1200" spc="-30">
                <a:solidFill>
                  <a:srgbClr val="B65341"/>
                </a:solidFill>
                <a:latin typeface="Arial"/>
                <a:cs typeface="Arial"/>
              </a:rPr>
              <a:t>the </a:t>
            </a:r>
            <a:r>
              <a:rPr dirty="0" sz="1200" spc="-50">
                <a:solidFill>
                  <a:srgbClr val="B65341"/>
                </a:solidFill>
                <a:latin typeface="Arial"/>
                <a:cs typeface="Arial"/>
              </a:rPr>
              <a:t>mean, </a:t>
            </a:r>
            <a:r>
              <a:rPr dirty="0" sz="1200" spc="-1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dirty="0" sz="1200" spc="-65">
                <a:solidFill>
                  <a:srgbClr val="B65341"/>
                </a:solidFill>
                <a:latin typeface="Arial"/>
                <a:cs typeface="Arial"/>
              </a:rPr>
              <a:t>95% </a:t>
            </a:r>
            <a:r>
              <a:rPr dirty="0" sz="1200">
                <a:solidFill>
                  <a:srgbClr val="B65341"/>
                </a:solidFill>
                <a:latin typeface="Arial"/>
                <a:cs typeface="Arial"/>
              </a:rPr>
              <a:t>within </a:t>
            </a:r>
            <a:r>
              <a:rPr dirty="0" sz="1200" spc="-25">
                <a:solidFill>
                  <a:srgbClr val="B65341"/>
                </a:solidFill>
                <a:latin typeface="Arial"/>
                <a:cs typeface="Arial"/>
              </a:rPr>
              <a:t>two  </a:t>
            </a:r>
            <a:r>
              <a:rPr dirty="0" sz="1200" spc="-15">
                <a:solidFill>
                  <a:srgbClr val="B65341"/>
                </a:solidFill>
                <a:latin typeface="Arial"/>
                <a:cs typeface="Arial"/>
              </a:rPr>
              <a:t>standard </a:t>
            </a:r>
            <a:r>
              <a:rPr dirty="0" sz="1200" spc="-25">
                <a:solidFill>
                  <a:srgbClr val="B65341"/>
                </a:solidFill>
                <a:latin typeface="Arial"/>
                <a:cs typeface="Arial"/>
              </a:rPr>
              <a:t>deviations. </a:t>
            </a:r>
            <a:r>
              <a:rPr dirty="0" sz="1200" spc="15">
                <a:solidFill>
                  <a:srgbClr val="B65341"/>
                </a:solidFill>
                <a:latin typeface="Arial"/>
                <a:cs typeface="Arial"/>
              </a:rPr>
              <a:t>It </a:t>
            </a:r>
            <a:r>
              <a:rPr dirty="0" sz="120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dirty="0" sz="1200" spc="-35">
                <a:solidFill>
                  <a:srgbClr val="B65341"/>
                </a:solidFill>
                <a:latin typeface="Arial"/>
                <a:cs typeface="Arial"/>
              </a:rPr>
              <a:t>symmetric </a:t>
            </a:r>
            <a:r>
              <a:rPr dirty="0" sz="1200" spc="-10">
                <a:solidFill>
                  <a:srgbClr val="B65341"/>
                </a:solidFill>
                <a:latin typeface="Arial"/>
                <a:cs typeface="Arial"/>
              </a:rPr>
              <a:t>and  </a:t>
            </a:r>
            <a:r>
              <a:rPr dirty="0" sz="1200" spc="-30">
                <a:solidFill>
                  <a:srgbClr val="B65341"/>
                </a:solidFill>
                <a:latin typeface="Arial"/>
                <a:cs typeface="Arial"/>
              </a:rPr>
              <a:t>unimodal, </a:t>
            </a:r>
            <a:r>
              <a:rPr dirty="0" sz="1200">
                <a:solidFill>
                  <a:srgbClr val="B65341"/>
                </a:solidFill>
                <a:latin typeface="Arial"/>
                <a:cs typeface="Arial"/>
              </a:rPr>
              <a:t>with </a:t>
            </a:r>
            <a:r>
              <a:rPr dirty="0" sz="1200" spc="5">
                <a:solidFill>
                  <a:srgbClr val="B65341"/>
                </a:solidFill>
                <a:latin typeface="Arial"/>
                <a:cs typeface="Arial"/>
              </a:rPr>
              <a:t>a</a:t>
            </a:r>
            <a:r>
              <a:rPr dirty="0" sz="1200" spc="-24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Arial"/>
                <a:cs typeface="Arial"/>
              </a:rPr>
              <a:t>bell-shaped </a:t>
            </a:r>
            <a:r>
              <a:rPr dirty="0" sz="1200" spc="-50">
                <a:solidFill>
                  <a:srgbClr val="B65341"/>
                </a:solidFill>
                <a:latin typeface="Arial"/>
                <a:cs typeface="Arial"/>
              </a:rPr>
              <a:t>curve.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165" y="597755"/>
            <a:ext cx="3483772" cy="1543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78593" y="2697002"/>
            <a:ext cx="3322722" cy="8913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3852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3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3" y="0"/>
                </a:lnTo>
                <a:lnTo>
                  <a:pt x="1739053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23875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31" y="0"/>
                </a:lnTo>
                <a:lnTo>
                  <a:pt x="1739031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84" y="524719"/>
            <a:ext cx="3084027" cy="2815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02958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APPLICATIONS </a:t>
            </a:r>
            <a:r>
              <a:rPr dirty="0" spc="105"/>
              <a:t>IN </a:t>
            </a:r>
            <a:r>
              <a:rPr dirty="0" spc="-65"/>
              <a:t>DATA</a:t>
            </a:r>
            <a:r>
              <a:rPr dirty="0" spc="30"/>
              <a:t> </a:t>
            </a:r>
            <a:r>
              <a:rPr dirty="0" spc="-20"/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16186" y="1223097"/>
            <a:ext cx="2522220" cy="13093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61594" marR="54610">
              <a:lnSpc>
                <a:spcPct val="101200"/>
              </a:lnSpc>
              <a:spcBef>
                <a:spcPts val="85"/>
              </a:spcBef>
            </a:pPr>
            <a:r>
              <a:rPr dirty="0" sz="1050" spc="-50">
                <a:solidFill>
                  <a:srgbClr val="B65341"/>
                </a:solidFill>
                <a:latin typeface="Arial"/>
                <a:cs typeface="Arial"/>
              </a:rPr>
              <a:t>The Bell </a:t>
            </a:r>
            <a:r>
              <a:rPr dirty="0" sz="1050" spc="-55">
                <a:solidFill>
                  <a:srgbClr val="B65341"/>
                </a:solidFill>
                <a:latin typeface="Arial"/>
                <a:cs typeface="Arial"/>
              </a:rPr>
              <a:t>Curve </a:t>
            </a:r>
            <a:r>
              <a:rPr dirty="0" sz="105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widely 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used </a:t>
            </a:r>
            <a:r>
              <a:rPr dirty="0" sz="1050" spc="10">
                <a:solidFill>
                  <a:srgbClr val="B65341"/>
                </a:solidFill>
                <a:latin typeface="Arial"/>
                <a:cs typeface="Arial"/>
              </a:rPr>
              <a:t>in </a:t>
            </a:r>
            <a:r>
              <a:rPr dirty="0" sz="1050" spc="-5">
                <a:solidFill>
                  <a:srgbClr val="B65341"/>
                </a:solidFill>
                <a:latin typeface="Arial"/>
                <a:cs typeface="Arial"/>
              </a:rPr>
              <a:t>data  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analysis, from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quality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control </a:t>
            </a:r>
            <a:r>
              <a:rPr dirty="0" sz="1050" spc="10">
                <a:solidFill>
                  <a:srgbClr val="B65341"/>
                </a:solidFill>
                <a:latin typeface="Arial"/>
                <a:cs typeface="Arial"/>
              </a:rPr>
              <a:t>in 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manufacturing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to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educational</a:t>
            </a:r>
            <a:r>
              <a:rPr dirty="0" sz="1050" spc="-1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40">
                <a:solidFill>
                  <a:srgbClr val="B65341"/>
                </a:solidFill>
                <a:latin typeface="Arial"/>
                <a:cs typeface="Arial"/>
              </a:rPr>
              <a:t>assessment.</a:t>
            </a:r>
            <a:endParaRPr sz="1050">
              <a:latin typeface="Arial"/>
              <a:cs typeface="Arial"/>
            </a:endParaRPr>
          </a:p>
          <a:p>
            <a:pPr algn="ctr" marL="12700" marR="5080" indent="-635">
              <a:lnSpc>
                <a:spcPct val="99700"/>
              </a:lnSpc>
              <a:spcBef>
                <a:spcPts val="15"/>
              </a:spcBef>
            </a:pPr>
            <a:r>
              <a:rPr dirty="0" sz="1050" spc="15">
                <a:solidFill>
                  <a:srgbClr val="B65341"/>
                </a:solidFill>
                <a:latin typeface="Arial"/>
                <a:cs typeface="Arial"/>
              </a:rPr>
              <a:t>It 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helps </a:t>
            </a:r>
            <a:r>
              <a:rPr dirty="0" sz="1050" spc="10">
                <a:solidFill>
                  <a:srgbClr val="B65341"/>
                </a:solidFill>
                <a:latin typeface="Arial"/>
                <a:cs typeface="Arial"/>
              </a:rPr>
              <a:t>in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understanding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the </a:t>
            </a:r>
            <a:r>
              <a:rPr dirty="0" sz="1050" spc="-5">
                <a:solidFill>
                  <a:srgbClr val="B65341"/>
                </a:solidFill>
                <a:latin typeface="Arial"/>
                <a:cs typeface="Arial"/>
              </a:rPr>
              <a:t>probability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of  </a:t>
            </a:r>
            <a:r>
              <a:rPr dirty="0" sz="1050" spc="-40">
                <a:solidFill>
                  <a:srgbClr val="B65341"/>
                </a:solidFill>
                <a:latin typeface="Arial"/>
                <a:cs typeface="Arial"/>
              </a:rPr>
              <a:t>events</a:t>
            </a:r>
            <a:r>
              <a:rPr dirty="0" sz="105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and</a:t>
            </a:r>
            <a:r>
              <a:rPr dirty="0" sz="105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making</a:t>
            </a:r>
            <a:r>
              <a:rPr dirty="0" sz="105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predictions</a:t>
            </a:r>
            <a:r>
              <a:rPr dirty="0" sz="105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based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on</a:t>
            </a:r>
            <a:r>
              <a:rPr dirty="0" sz="105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the  </a:t>
            </a:r>
            <a:r>
              <a:rPr dirty="0" sz="1050" spc="-5">
                <a:solidFill>
                  <a:srgbClr val="B65341"/>
                </a:solidFill>
                <a:latin typeface="Arial"/>
                <a:cs typeface="Arial"/>
              </a:rPr>
              <a:t>distribution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of data. </a:t>
            </a:r>
            <a:r>
              <a:rPr dirty="0" sz="1050" spc="-45">
                <a:solidFill>
                  <a:srgbClr val="B65341"/>
                </a:solidFill>
                <a:latin typeface="Arial"/>
                <a:cs typeface="Arial"/>
              </a:rPr>
              <a:t>Moreover, </a:t>
            </a:r>
            <a:r>
              <a:rPr dirty="0" sz="1050" spc="20">
                <a:solidFill>
                  <a:srgbClr val="B65341"/>
                </a:solidFill>
                <a:latin typeface="Arial"/>
                <a:cs typeface="Arial"/>
              </a:rPr>
              <a:t>it </a:t>
            </a:r>
            <a:r>
              <a:rPr dirty="0" sz="105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essential  </a:t>
            </a:r>
            <a:r>
              <a:rPr dirty="0" sz="1050" spc="10">
                <a:solidFill>
                  <a:srgbClr val="B65341"/>
                </a:solidFill>
                <a:latin typeface="Arial"/>
                <a:cs typeface="Arial"/>
              </a:rPr>
              <a:t>in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hypothesis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testing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setting 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performance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standards.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71"/>
            <a:ext cx="6967855" cy="3911600"/>
            <a:chOff x="0" y="3571"/>
            <a:chExt cx="6967855" cy="3911600"/>
          </a:xfrm>
        </p:grpSpPr>
        <p:sp>
          <p:nvSpPr>
            <p:cNvPr id="3" name="object 3"/>
            <p:cNvSpPr/>
            <p:nvPr/>
          </p:nvSpPr>
          <p:spPr>
            <a:xfrm>
              <a:off x="0" y="3571"/>
              <a:ext cx="6962790" cy="39110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81"/>
              <a:ext cx="6967855" cy="3911600"/>
            </a:xfrm>
            <a:custGeom>
              <a:avLst/>
              <a:gdLst/>
              <a:ahLst/>
              <a:cxnLst/>
              <a:rect l="l" t="t" r="r" b="b"/>
              <a:pathLst>
                <a:path w="6967855" h="3911600">
                  <a:moveTo>
                    <a:pt x="133350" y="0"/>
                  </a:moveTo>
                  <a:lnTo>
                    <a:pt x="0" y="0"/>
                  </a:lnTo>
                  <a:lnTo>
                    <a:pt x="0" y="1084364"/>
                  </a:lnTo>
                  <a:lnTo>
                    <a:pt x="133350" y="1084364"/>
                  </a:lnTo>
                  <a:lnTo>
                    <a:pt x="133350" y="0"/>
                  </a:lnTo>
                  <a:close/>
                </a:path>
                <a:path w="6967855" h="3911600">
                  <a:moveTo>
                    <a:pt x="6967677" y="0"/>
                  </a:moveTo>
                  <a:lnTo>
                    <a:pt x="6837286" y="0"/>
                  </a:lnTo>
                  <a:lnTo>
                    <a:pt x="6837286" y="538010"/>
                  </a:lnTo>
                  <a:lnTo>
                    <a:pt x="6967677" y="538010"/>
                  </a:lnTo>
                  <a:lnTo>
                    <a:pt x="6967677" y="0"/>
                  </a:lnTo>
                  <a:close/>
                </a:path>
                <a:path w="6967855" h="3911600">
                  <a:moveTo>
                    <a:pt x="6967690" y="3779151"/>
                  </a:moveTo>
                  <a:lnTo>
                    <a:pt x="0" y="3779151"/>
                  </a:lnTo>
                  <a:lnTo>
                    <a:pt x="0" y="3911193"/>
                  </a:lnTo>
                  <a:lnTo>
                    <a:pt x="6967690" y="3911193"/>
                  </a:lnTo>
                  <a:lnTo>
                    <a:pt x="6967690" y="3779151"/>
                  </a:lnTo>
                  <a:close/>
                </a:path>
              </a:pathLst>
            </a:custGeom>
            <a:solidFill>
              <a:srgbClr val="DA74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880" y="264619"/>
            <a:ext cx="3465195" cy="561975"/>
          </a:xfrm>
          <a:prstGeom prst="rect"/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695"/>
              </a:spcBef>
            </a:pPr>
            <a:r>
              <a:rPr dirty="0" sz="1400" spc="10"/>
              <a:t>Z-SCORE </a:t>
            </a:r>
            <a:r>
              <a:rPr dirty="0" sz="1400" spc="85"/>
              <a:t>AND</a:t>
            </a:r>
            <a:r>
              <a:rPr dirty="0" sz="1400" spc="120"/>
              <a:t> </a:t>
            </a:r>
            <a:r>
              <a:rPr dirty="0" sz="1400" spc="30"/>
              <a:t>STANDARDIZATION</a:t>
            </a:r>
            <a:endParaRPr sz="1400"/>
          </a:p>
        </p:txBody>
      </p:sp>
      <p:grpSp>
        <p:nvGrpSpPr>
          <p:cNvPr id="6" name="object 6"/>
          <p:cNvGrpSpPr/>
          <p:nvPr/>
        </p:nvGrpSpPr>
        <p:grpSpPr>
          <a:xfrm>
            <a:off x="267476" y="930927"/>
            <a:ext cx="3465195" cy="1941830"/>
            <a:chOff x="267476" y="930927"/>
            <a:chExt cx="3465195" cy="1941830"/>
          </a:xfrm>
        </p:grpSpPr>
        <p:sp>
          <p:nvSpPr>
            <p:cNvPr id="7" name="object 7"/>
            <p:cNvSpPr/>
            <p:nvPr/>
          </p:nvSpPr>
          <p:spPr>
            <a:xfrm>
              <a:off x="267476" y="930927"/>
              <a:ext cx="3465195" cy="1941830"/>
            </a:xfrm>
            <a:custGeom>
              <a:avLst/>
              <a:gdLst/>
              <a:ahLst/>
              <a:cxnLst/>
              <a:rect l="l" t="t" r="r" b="b"/>
              <a:pathLst>
                <a:path w="3465195" h="1941830">
                  <a:moveTo>
                    <a:pt x="3464722" y="1941759"/>
                  </a:moveTo>
                  <a:lnTo>
                    <a:pt x="0" y="1941759"/>
                  </a:lnTo>
                  <a:lnTo>
                    <a:pt x="0" y="0"/>
                  </a:lnTo>
                  <a:lnTo>
                    <a:pt x="3464722" y="0"/>
                  </a:lnTo>
                  <a:lnTo>
                    <a:pt x="3464722" y="19417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1863" y="1100083"/>
              <a:ext cx="477520" cy="113030"/>
            </a:xfrm>
            <a:custGeom>
              <a:avLst/>
              <a:gdLst/>
              <a:ahLst/>
              <a:cxnLst/>
              <a:rect l="l" t="t" r="r" b="b"/>
              <a:pathLst>
                <a:path w="477519" h="113030">
                  <a:moveTo>
                    <a:pt x="71162" y="110106"/>
                  </a:moveTo>
                  <a:lnTo>
                    <a:pt x="0" y="110106"/>
                  </a:lnTo>
                  <a:lnTo>
                    <a:pt x="0" y="96431"/>
                  </a:lnTo>
                  <a:lnTo>
                    <a:pt x="52396" y="15718"/>
                  </a:lnTo>
                  <a:lnTo>
                    <a:pt x="1523" y="15718"/>
                  </a:lnTo>
                  <a:lnTo>
                    <a:pt x="1523" y="0"/>
                  </a:lnTo>
                  <a:lnTo>
                    <a:pt x="72685" y="0"/>
                  </a:lnTo>
                  <a:lnTo>
                    <a:pt x="72685" y="15495"/>
                  </a:lnTo>
                  <a:lnTo>
                    <a:pt x="21143" y="94350"/>
                  </a:lnTo>
                  <a:lnTo>
                    <a:pt x="71162" y="94350"/>
                  </a:lnTo>
                  <a:lnTo>
                    <a:pt x="71162" y="110106"/>
                  </a:lnTo>
                  <a:close/>
                </a:path>
                <a:path w="477519" h="113030">
                  <a:moveTo>
                    <a:pt x="120245" y="76922"/>
                  </a:moveTo>
                  <a:lnTo>
                    <a:pt x="79368" y="76922"/>
                  </a:lnTo>
                  <a:lnTo>
                    <a:pt x="79368" y="62094"/>
                  </a:lnTo>
                  <a:lnTo>
                    <a:pt x="120245" y="62094"/>
                  </a:lnTo>
                  <a:lnTo>
                    <a:pt x="120245" y="76922"/>
                  </a:lnTo>
                  <a:close/>
                </a:path>
                <a:path w="477519" h="113030">
                  <a:moveTo>
                    <a:pt x="191812" y="96803"/>
                  </a:moveTo>
                  <a:lnTo>
                    <a:pt x="166250" y="96803"/>
                  </a:lnTo>
                  <a:lnTo>
                    <a:pt x="169941" y="96060"/>
                  </a:lnTo>
                  <a:lnTo>
                    <a:pt x="175267" y="93062"/>
                  </a:lnTo>
                  <a:lnTo>
                    <a:pt x="176490" y="91080"/>
                  </a:lnTo>
                  <a:lnTo>
                    <a:pt x="176604" y="84973"/>
                  </a:lnTo>
                  <a:lnTo>
                    <a:pt x="175540" y="82657"/>
                  </a:lnTo>
                  <a:lnTo>
                    <a:pt x="171304" y="79585"/>
                  </a:lnTo>
                  <a:lnTo>
                    <a:pt x="167042" y="78544"/>
                  </a:lnTo>
                  <a:lnTo>
                    <a:pt x="150221" y="77108"/>
                  </a:lnTo>
                  <a:lnTo>
                    <a:pt x="142591" y="74618"/>
                  </a:lnTo>
                  <a:lnTo>
                    <a:pt x="132904" y="66443"/>
                  </a:lnTo>
                  <a:lnTo>
                    <a:pt x="130598" y="61228"/>
                  </a:lnTo>
                  <a:lnTo>
                    <a:pt x="130488" y="46488"/>
                  </a:lnTo>
                  <a:lnTo>
                    <a:pt x="133213" y="40578"/>
                  </a:lnTo>
                  <a:lnTo>
                    <a:pt x="144139" y="32230"/>
                  </a:lnTo>
                  <a:lnTo>
                    <a:pt x="151397" y="30137"/>
                  </a:lnTo>
                  <a:lnTo>
                    <a:pt x="160440" y="30137"/>
                  </a:lnTo>
                  <a:lnTo>
                    <a:pt x="171193" y="31472"/>
                  </a:lnTo>
                  <a:lnTo>
                    <a:pt x="180265" y="35479"/>
                  </a:lnTo>
                  <a:lnTo>
                    <a:pt x="187656" y="42156"/>
                  </a:lnTo>
                  <a:lnTo>
                    <a:pt x="189915" y="45855"/>
                  </a:lnTo>
                  <a:lnTo>
                    <a:pt x="155065" y="45855"/>
                  </a:lnTo>
                  <a:lnTo>
                    <a:pt x="151707" y="46574"/>
                  </a:lnTo>
                  <a:lnTo>
                    <a:pt x="147570" y="49448"/>
                  </a:lnTo>
                  <a:lnTo>
                    <a:pt x="146542" y="51380"/>
                  </a:lnTo>
                  <a:lnTo>
                    <a:pt x="146542" y="56087"/>
                  </a:lnTo>
                  <a:lnTo>
                    <a:pt x="163599" y="62838"/>
                  </a:lnTo>
                  <a:lnTo>
                    <a:pt x="173285" y="63730"/>
                  </a:lnTo>
                  <a:lnTo>
                    <a:pt x="180655" y="66244"/>
                  </a:lnTo>
                  <a:lnTo>
                    <a:pt x="190763" y="74494"/>
                  </a:lnTo>
                  <a:lnTo>
                    <a:pt x="193290" y="79981"/>
                  </a:lnTo>
                  <a:lnTo>
                    <a:pt x="193274" y="92417"/>
                  </a:lnTo>
                  <a:lnTo>
                    <a:pt x="191812" y="96803"/>
                  </a:lnTo>
                  <a:close/>
                </a:path>
                <a:path w="477519" h="113030">
                  <a:moveTo>
                    <a:pt x="178314" y="58899"/>
                  </a:moveTo>
                  <a:lnTo>
                    <a:pt x="176010" y="53424"/>
                  </a:lnTo>
                  <a:lnTo>
                    <a:pt x="173471" y="49881"/>
                  </a:lnTo>
                  <a:lnTo>
                    <a:pt x="167946" y="46661"/>
                  </a:lnTo>
                  <a:lnTo>
                    <a:pt x="164280" y="45855"/>
                  </a:lnTo>
                  <a:lnTo>
                    <a:pt x="189915" y="45855"/>
                  </a:lnTo>
                  <a:lnTo>
                    <a:pt x="193365" y="51504"/>
                  </a:lnTo>
                  <a:lnTo>
                    <a:pt x="178314" y="58899"/>
                  </a:lnTo>
                  <a:close/>
                </a:path>
                <a:path w="477519" h="113030">
                  <a:moveTo>
                    <a:pt x="165965" y="112559"/>
                  </a:moveTo>
                  <a:lnTo>
                    <a:pt x="152835" y="112559"/>
                  </a:lnTo>
                  <a:lnTo>
                    <a:pt x="146232" y="110936"/>
                  </a:lnTo>
                  <a:lnTo>
                    <a:pt x="134737" y="104445"/>
                  </a:lnTo>
                  <a:lnTo>
                    <a:pt x="129869" y="98909"/>
                  </a:lnTo>
                  <a:lnTo>
                    <a:pt x="125881" y="91080"/>
                  </a:lnTo>
                  <a:lnTo>
                    <a:pt x="140930" y="83648"/>
                  </a:lnTo>
                  <a:lnTo>
                    <a:pt x="145019" y="92417"/>
                  </a:lnTo>
                  <a:lnTo>
                    <a:pt x="151880" y="96803"/>
                  </a:lnTo>
                  <a:lnTo>
                    <a:pt x="191812" y="96803"/>
                  </a:lnTo>
                  <a:lnTo>
                    <a:pt x="191717" y="97087"/>
                  </a:lnTo>
                  <a:lnTo>
                    <a:pt x="185425" y="104891"/>
                  </a:lnTo>
                  <a:lnTo>
                    <a:pt x="181336" y="107790"/>
                  </a:lnTo>
                  <a:lnTo>
                    <a:pt x="171303" y="111605"/>
                  </a:lnTo>
                  <a:lnTo>
                    <a:pt x="165965" y="112559"/>
                  </a:lnTo>
                  <a:close/>
                </a:path>
                <a:path w="477519" h="113030">
                  <a:moveTo>
                    <a:pt x="242833" y="112559"/>
                  </a:moveTo>
                  <a:lnTo>
                    <a:pt x="229158" y="112559"/>
                  </a:lnTo>
                  <a:lnTo>
                    <a:pt x="222469" y="110775"/>
                  </a:lnTo>
                  <a:lnTo>
                    <a:pt x="210726" y="103641"/>
                  </a:lnTo>
                  <a:lnTo>
                    <a:pt x="206131" y="98723"/>
                  </a:lnTo>
                  <a:lnTo>
                    <a:pt x="199516" y="86187"/>
                  </a:lnTo>
                  <a:lnTo>
                    <a:pt x="197869" y="79152"/>
                  </a:lnTo>
                  <a:lnTo>
                    <a:pt x="197869" y="63519"/>
                  </a:lnTo>
                  <a:lnTo>
                    <a:pt x="222321" y="31920"/>
                  </a:lnTo>
                  <a:lnTo>
                    <a:pt x="228947" y="30137"/>
                  </a:lnTo>
                  <a:lnTo>
                    <a:pt x="242697" y="30137"/>
                  </a:lnTo>
                  <a:lnTo>
                    <a:pt x="248246" y="31499"/>
                  </a:lnTo>
                  <a:lnTo>
                    <a:pt x="257710" y="36949"/>
                  </a:lnTo>
                  <a:lnTo>
                    <a:pt x="262614" y="41595"/>
                  </a:lnTo>
                  <a:lnTo>
                    <a:pt x="265910" y="45855"/>
                  </a:lnTo>
                  <a:lnTo>
                    <a:pt x="232192" y="45855"/>
                  </a:lnTo>
                  <a:lnTo>
                    <a:pt x="228477" y="46921"/>
                  </a:lnTo>
                  <a:lnTo>
                    <a:pt x="221886" y="51157"/>
                  </a:lnTo>
                  <a:lnTo>
                    <a:pt x="219285" y="54154"/>
                  </a:lnTo>
                  <a:lnTo>
                    <a:pt x="215495" y="61909"/>
                  </a:lnTo>
                  <a:lnTo>
                    <a:pt x="214554" y="66344"/>
                  </a:lnTo>
                  <a:lnTo>
                    <a:pt x="214554" y="76328"/>
                  </a:lnTo>
                  <a:lnTo>
                    <a:pt x="232192" y="96803"/>
                  </a:lnTo>
                  <a:lnTo>
                    <a:pt x="268088" y="96803"/>
                  </a:lnTo>
                  <a:lnTo>
                    <a:pt x="264485" y="101312"/>
                  </a:lnTo>
                  <a:lnTo>
                    <a:pt x="259295" y="105807"/>
                  </a:lnTo>
                  <a:lnTo>
                    <a:pt x="248592" y="111208"/>
                  </a:lnTo>
                  <a:lnTo>
                    <a:pt x="242833" y="112559"/>
                  </a:lnTo>
                  <a:close/>
                </a:path>
                <a:path w="477519" h="113030">
                  <a:moveTo>
                    <a:pt x="254985" y="58044"/>
                  </a:moveTo>
                  <a:lnTo>
                    <a:pt x="249361" y="49919"/>
                  </a:lnTo>
                  <a:lnTo>
                    <a:pt x="243142" y="45855"/>
                  </a:lnTo>
                  <a:lnTo>
                    <a:pt x="265910" y="45855"/>
                  </a:lnTo>
                  <a:lnTo>
                    <a:pt x="267693" y="48159"/>
                  </a:lnTo>
                  <a:lnTo>
                    <a:pt x="254985" y="58044"/>
                  </a:lnTo>
                  <a:close/>
                </a:path>
                <a:path w="477519" h="113030">
                  <a:moveTo>
                    <a:pt x="268088" y="96803"/>
                  </a:moveTo>
                  <a:lnTo>
                    <a:pt x="240690" y="96803"/>
                  </a:lnTo>
                  <a:lnTo>
                    <a:pt x="244221" y="96084"/>
                  </a:lnTo>
                  <a:lnTo>
                    <a:pt x="249646" y="93186"/>
                  </a:lnTo>
                  <a:lnTo>
                    <a:pt x="252755" y="90213"/>
                  </a:lnTo>
                  <a:lnTo>
                    <a:pt x="256248" y="85729"/>
                  </a:lnTo>
                  <a:lnTo>
                    <a:pt x="269514" y="95019"/>
                  </a:lnTo>
                  <a:lnTo>
                    <a:pt x="268088" y="96803"/>
                  </a:lnTo>
                  <a:close/>
                </a:path>
                <a:path w="477519" h="113030">
                  <a:moveTo>
                    <a:pt x="316749" y="112559"/>
                  </a:moveTo>
                  <a:lnTo>
                    <a:pt x="301958" y="112559"/>
                  </a:lnTo>
                  <a:lnTo>
                    <a:pt x="295319" y="110775"/>
                  </a:lnTo>
                  <a:lnTo>
                    <a:pt x="270757" y="79152"/>
                  </a:lnTo>
                  <a:lnTo>
                    <a:pt x="270719" y="63358"/>
                  </a:lnTo>
                  <a:lnTo>
                    <a:pt x="272341" y="56347"/>
                  </a:lnTo>
                  <a:lnTo>
                    <a:pt x="278857" y="43911"/>
                  </a:lnTo>
                  <a:lnTo>
                    <a:pt x="283403" y="39031"/>
                  </a:lnTo>
                  <a:lnTo>
                    <a:pt x="295047" y="31920"/>
                  </a:lnTo>
                  <a:lnTo>
                    <a:pt x="301649" y="30137"/>
                  </a:lnTo>
                  <a:lnTo>
                    <a:pt x="316439" y="30137"/>
                  </a:lnTo>
                  <a:lnTo>
                    <a:pt x="323099" y="31920"/>
                  </a:lnTo>
                  <a:lnTo>
                    <a:pt x="334820" y="38993"/>
                  </a:lnTo>
                  <a:lnTo>
                    <a:pt x="339404" y="43911"/>
                  </a:lnTo>
                  <a:lnTo>
                    <a:pt x="340422" y="45855"/>
                  </a:lnTo>
                  <a:lnTo>
                    <a:pt x="304894" y="45855"/>
                  </a:lnTo>
                  <a:lnTo>
                    <a:pt x="301203" y="46921"/>
                  </a:lnTo>
                  <a:lnTo>
                    <a:pt x="294713" y="51157"/>
                  </a:lnTo>
                  <a:lnTo>
                    <a:pt x="292124" y="54154"/>
                  </a:lnTo>
                  <a:lnTo>
                    <a:pt x="288345" y="61785"/>
                  </a:lnTo>
                  <a:lnTo>
                    <a:pt x="287404" y="66183"/>
                  </a:lnTo>
                  <a:lnTo>
                    <a:pt x="287417" y="76328"/>
                  </a:lnTo>
                  <a:lnTo>
                    <a:pt x="304894" y="96803"/>
                  </a:lnTo>
                  <a:lnTo>
                    <a:pt x="340559" y="96803"/>
                  </a:lnTo>
                  <a:lnTo>
                    <a:pt x="339565" y="98723"/>
                  </a:lnTo>
                  <a:lnTo>
                    <a:pt x="335019" y="103641"/>
                  </a:lnTo>
                  <a:lnTo>
                    <a:pt x="323350" y="110775"/>
                  </a:lnTo>
                  <a:lnTo>
                    <a:pt x="316749" y="112559"/>
                  </a:lnTo>
                  <a:close/>
                </a:path>
                <a:path w="477519" h="113030">
                  <a:moveTo>
                    <a:pt x="340559" y="96803"/>
                  </a:moveTo>
                  <a:lnTo>
                    <a:pt x="313292" y="96803"/>
                  </a:lnTo>
                  <a:lnTo>
                    <a:pt x="317071" y="95750"/>
                  </a:lnTo>
                  <a:lnTo>
                    <a:pt x="323660" y="91513"/>
                  </a:lnTo>
                  <a:lnTo>
                    <a:pt x="326249" y="88516"/>
                  </a:lnTo>
                  <a:lnTo>
                    <a:pt x="330040" y="80762"/>
                  </a:lnTo>
                  <a:lnTo>
                    <a:pt x="330993" y="76328"/>
                  </a:lnTo>
                  <a:lnTo>
                    <a:pt x="330959" y="66183"/>
                  </a:lnTo>
                  <a:lnTo>
                    <a:pt x="313292" y="45855"/>
                  </a:lnTo>
                  <a:lnTo>
                    <a:pt x="340422" y="45855"/>
                  </a:lnTo>
                  <a:lnTo>
                    <a:pt x="346019" y="56471"/>
                  </a:lnTo>
                  <a:lnTo>
                    <a:pt x="347640" y="63358"/>
                  </a:lnTo>
                  <a:lnTo>
                    <a:pt x="347678" y="79152"/>
                  </a:lnTo>
                  <a:lnTo>
                    <a:pt x="346056" y="86187"/>
                  </a:lnTo>
                  <a:lnTo>
                    <a:pt x="340559" y="96803"/>
                  </a:lnTo>
                  <a:close/>
                </a:path>
                <a:path w="477519" h="113030">
                  <a:moveTo>
                    <a:pt x="404254" y="41099"/>
                  </a:moveTo>
                  <a:lnTo>
                    <a:pt x="371590" y="41099"/>
                  </a:lnTo>
                  <a:lnTo>
                    <a:pt x="371734" y="39873"/>
                  </a:lnTo>
                  <a:lnTo>
                    <a:pt x="373410" y="38312"/>
                  </a:lnTo>
                  <a:lnTo>
                    <a:pt x="382800" y="31772"/>
                  </a:lnTo>
                  <a:lnTo>
                    <a:pt x="388126" y="30137"/>
                  </a:lnTo>
                  <a:lnTo>
                    <a:pt x="396821" y="30137"/>
                  </a:lnTo>
                  <a:lnTo>
                    <a:pt x="400215" y="30756"/>
                  </a:lnTo>
                  <a:lnTo>
                    <a:pt x="404254" y="31994"/>
                  </a:lnTo>
                  <a:lnTo>
                    <a:pt x="404254" y="41099"/>
                  </a:lnTo>
                  <a:close/>
                </a:path>
                <a:path w="477519" h="113030">
                  <a:moveTo>
                    <a:pt x="448374" y="112559"/>
                  </a:moveTo>
                  <a:lnTo>
                    <a:pt x="432816" y="112559"/>
                  </a:lnTo>
                  <a:lnTo>
                    <a:pt x="426126" y="110775"/>
                  </a:lnTo>
                  <a:lnTo>
                    <a:pt x="414384" y="103641"/>
                  </a:lnTo>
                  <a:lnTo>
                    <a:pt x="409788" y="98723"/>
                  </a:lnTo>
                  <a:lnTo>
                    <a:pt x="403174" y="86187"/>
                  </a:lnTo>
                  <a:lnTo>
                    <a:pt x="401526" y="79152"/>
                  </a:lnTo>
                  <a:lnTo>
                    <a:pt x="401526" y="63519"/>
                  </a:lnTo>
                  <a:lnTo>
                    <a:pt x="425841" y="31920"/>
                  </a:lnTo>
                  <a:lnTo>
                    <a:pt x="432456" y="30137"/>
                  </a:lnTo>
                  <a:lnTo>
                    <a:pt x="446825" y="30137"/>
                  </a:lnTo>
                  <a:lnTo>
                    <a:pt x="453154" y="31858"/>
                  </a:lnTo>
                  <a:lnTo>
                    <a:pt x="464500" y="38721"/>
                  </a:lnTo>
                  <a:lnTo>
                    <a:pt x="468935" y="43390"/>
                  </a:lnTo>
                  <a:lnTo>
                    <a:pt x="470271" y="45855"/>
                  </a:lnTo>
                  <a:lnTo>
                    <a:pt x="434116" y="45855"/>
                  </a:lnTo>
                  <a:lnTo>
                    <a:pt x="429422" y="47689"/>
                  </a:lnTo>
                  <a:lnTo>
                    <a:pt x="422088" y="55022"/>
                  </a:lnTo>
                  <a:lnTo>
                    <a:pt x="419970" y="58503"/>
                  </a:lnTo>
                  <a:lnTo>
                    <a:pt x="419401" y="61797"/>
                  </a:lnTo>
                  <a:lnTo>
                    <a:pt x="476959" y="61797"/>
                  </a:lnTo>
                  <a:lnTo>
                    <a:pt x="476962" y="71076"/>
                  </a:lnTo>
                  <a:lnTo>
                    <a:pt x="476813" y="73603"/>
                  </a:lnTo>
                  <a:lnTo>
                    <a:pt x="476516" y="76625"/>
                  </a:lnTo>
                  <a:lnTo>
                    <a:pt x="418397" y="76625"/>
                  </a:lnTo>
                  <a:lnTo>
                    <a:pt x="418620" y="81009"/>
                  </a:lnTo>
                  <a:lnTo>
                    <a:pt x="420639" y="85469"/>
                  </a:lnTo>
                  <a:lnTo>
                    <a:pt x="428294" y="94536"/>
                  </a:lnTo>
                  <a:lnTo>
                    <a:pt x="433484" y="96803"/>
                  </a:lnTo>
                  <a:lnTo>
                    <a:pt x="474020" y="96803"/>
                  </a:lnTo>
                  <a:lnTo>
                    <a:pt x="472601" y="99045"/>
                  </a:lnTo>
                  <a:lnTo>
                    <a:pt x="467263" y="104421"/>
                  </a:lnTo>
                  <a:lnTo>
                    <a:pt x="455372" y="110936"/>
                  </a:lnTo>
                  <a:lnTo>
                    <a:pt x="448374" y="112559"/>
                  </a:lnTo>
                  <a:close/>
                </a:path>
                <a:path w="477519" h="113030">
                  <a:moveTo>
                    <a:pt x="372593" y="110106"/>
                  </a:moveTo>
                  <a:lnTo>
                    <a:pt x="355908" y="110106"/>
                  </a:lnTo>
                  <a:lnTo>
                    <a:pt x="355908" y="32552"/>
                  </a:lnTo>
                  <a:lnTo>
                    <a:pt x="372593" y="32552"/>
                  </a:lnTo>
                  <a:lnTo>
                    <a:pt x="371734" y="39873"/>
                  </a:lnTo>
                  <a:lnTo>
                    <a:pt x="371242" y="40331"/>
                  </a:lnTo>
                  <a:lnTo>
                    <a:pt x="371590" y="41099"/>
                  </a:lnTo>
                  <a:lnTo>
                    <a:pt x="404254" y="41099"/>
                  </a:lnTo>
                  <a:lnTo>
                    <a:pt x="404254" y="45409"/>
                  </a:lnTo>
                  <a:lnTo>
                    <a:pt x="390330" y="45409"/>
                  </a:lnTo>
                  <a:lnTo>
                    <a:pt x="386837" y="46475"/>
                  </a:lnTo>
                  <a:lnTo>
                    <a:pt x="380347" y="50711"/>
                  </a:lnTo>
                  <a:lnTo>
                    <a:pt x="377696" y="53832"/>
                  </a:lnTo>
                  <a:lnTo>
                    <a:pt x="373608" y="62107"/>
                  </a:lnTo>
                  <a:lnTo>
                    <a:pt x="372593" y="67062"/>
                  </a:lnTo>
                  <a:lnTo>
                    <a:pt x="372593" y="110106"/>
                  </a:lnTo>
                  <a:close/>
                </a:path>
                <a:path w="477519" h="113030">
                  <a:moveTo>
                    <a:pt x="371590" y="41099"/>
                  </a:moveTo>
                  <a:lnTo>
                    <a:pt x="371242" y="40331"/>
                  </a:lnTo>
                  <a:lnTo>
                    <a:pt x="371734" y="39873"/>
                  </a:lnTo>
                  <a:lnTo>
                    <a:pt x="371590" y="41099"/>
                  </a:lnTo>
                  <a:close/>
                </a:path>
                <a:path w="477519" h="113030">
                  <a:moveTo>
                    <a:pt x="404254" y="48791"/>
                  </a:moveTo>
                  <a:lnTo>
                    <a:pt x="399547" y="46537"/>
                  </a:lnTo>
                  <a:lnTo>
                    <a:pt x="396153" y="45409"/>
                  </a:lnTo>
                  <a:lnTo>
                    <a:pt x="404254" y="45409"/>
                  </a:lnTo>
                  <a:lnTo>
                    <a:pt x="404254" y="48791"/>
                  </a:lnTo>
                  <a:close/>
                </a:path>
                <a:path w="477519" h="113030">
                  <a:moveTo>
                    <a:pt x="476959" y="61797"/>
                  </a:moveTo>
                  <a:lnTo>
                    <a:pt x="459831" y="61797"/>
                  </a:lnTo>
                  <a:lnTo>
                    <a:pt x="459237" y="57487"/>
                  </a:lnTo>
                  <a:lnTo>
                    <a:pt x="457242" y="53758"/>
                  </a:lnTo>
                  <a:lnTo>
                    <a:pt x="453849" y="50612"/>
                  </a:lnTo>
                  <a:lnTo>
                    <a:pt x="450479" y="47441"/>
                  </a:lnTo>
                  <a:lnTo>
                    <a:pt x="445810" y="45855"/>
                  </a:lnTo>
                  <a:lnTo>
                    <a:pt x="470271" y="45855"/>
                  </a:lnTo>
                  <a:lnTo>
                    <a:pt x="475351" y="55233"/>
                  </a:lnTo>
                  <a:lnTo>
                    <a:pt x="476959" y="61797"/>
                  </a:lnTo>
                  <a:close/>
                </a:path>
                <a:path w="477519" h="113030">
                  <a:moveTo>
                    <a:pt x="474020" y="96803"/>
                  </a:moveTo>
                  <a:lnTo>
                    <a:pt x="445524" y="96803"/>
                  </a:lnTo>
                  <a:lnTo>
                    <a:pt x="450033" y="95800"/>
                  </a:lnTo>
                  <a:lnTo>
                    <a:pt x="457094" y="91761"/>
                  </a:lnTo>
                  <a:lnTo>
                    <a:pt x="460512" y="88008"/>
                  </a:lnTo>
                  <a:lnTo>
                    <a:pt x="463807" y="82533"/>
                  </a:lnTo>
                  <a:lnTo>
                    <a:pt x="477333" y="91563"/>
                  </a:lnTo>
                  <a:lnTo>
                    <a:pt x="474020" y="96803"/>
                  </a:lnTo>
                  <a:close/>
                </a:path>
              </a:pathLst>
            </a:custGeom>
            <a:solidFill>
              <a:srgbClr val="B653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67476" y="930927"/>
            <a:ext cx="3465195" cy="194183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algn="ctr" marL="151765" marR="219075">
              <a:lnSpc>
                <a:spcPct val="100000"/>
              </a:lnSpc>
              <a:spcBef>
                <a:spcPts val="994"/>
              </a:spcBef>
            </a:pPr>
            <a:r>
              <a:rPr dirty="0" sz="1200" spc="-60">
                <a:solidFill>
                  <a:srgbClr val="B65341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Z-score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65341"/>
                </a:solidFill>
                <a:latin typeface="Arial"/>
                <a:cs typeface="Arial"/>
              </a:rPr>
              <a:t>is</a:t>
            </a:r>
            <a:r>
              <a:rPr dirty="0" sz="120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B65341"/>
                </a:solidFill>
                <a:latin typeface="Arial"/>
                <a:cs typeface="Arial"/>
              </a:rPr>
              <a:t>a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B65341"/>
                </a:solidFill>
                <a:latin typeface="Arial"/>
                <a:cs typeface="Arial"/>
              </a:rPr>
              <a:t>measure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Arial"/>
                <a:cs typeface="Arial"/>
              </a:rPr>
              <a:t>of</a:t>
            </a:r>
            <a:r>
              <a:rPr dirty="0" sz="120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B65341"/>
                </a:solidFill>
                <a:latin typeface="Arial"/>
                <a:cs typeface="Arial"/>
              </a:rPr>
              <a:t>how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45">
                <a:solidFill>
                  <a:srgbClr val="B65341"/>
                </a:solidFill>
                <a:latin typeface="Arial"/>
                <a:cs typeface="Arial"/>
              </a:rPr>
              <a:t>many</a:t>
            </a:r>
            <a:r>
              <a:rPr dirty="0" sz="120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B65341"/>
                </a:solidFill>
                <a:latin typeface="Arial"/>
                <a:cs typeface="Arial"/>
              </a:rPr>
              <a:t>standard  deviations </a:t>
            </a:r>
            <a:r>
              <a:rPr dirty="0" sz="1200" spc="5">
                <a:solidFill>
                  <a:srgbClr val="B65341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B65341"/>
                </a:solidFill>
                <a:latin typeface="Arial"/>
                <a:cs typeface="Arial"/>
              </a:rPr>
              <a:t>data point </a:t>
            </a:r>
            <a:r>
              <a:rPr dirty="0" sz="120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dirty="0" sz="1200" spc="-35">
                <a:solidFill>
                  <a:srgbClr val="B65341"/>
                </a:solidFill>
                <a:latin typeface="Arial"/>
                <a:cs typeface="Arial"/>
              </a:rPr>
              <a:t>from </a:t>
            </a:r>
            <a:r>
              <a:rPr dirty="0" sz="1200" spc="-30">
                <a:solidFill>
                  <a:srgbClr val="B65341"/>
                </a:solidFill>
                <a:latin typeface="Arial"/>
                <a:cs typeface="Arial"/>
              </a:rPr>
              <a:t>the </a:t>
            </a:r>
            <a:r>
              <a:rPr dirty="0" sz="1200" spc="-50">
                <a:solidFill>
                  <a:srgbClr val="B65341"/>
                </a:solidFill>
                <a:latin typeface="Arial"/>
                <a:cs typeface="Arial"/>
              </a:rPr>
              <a:t>mean. </a:t>
            </a:r>
            <a:r>
              <a:rPr dirty="0" sz="1200" spc="15">
                <a:solidFill>
                  <a:srgbClr val="B65341"/>
                </a:solidFill>
                <a:latin typeface="Arial"/>
                <a:cs typeface="Arial"/>
              </a:rPr>
              <a:t>It  </a:t>
            </a:r>
            <a:r>
              <a:rPr dirty="0" sz="1200" spc="-30">
                <a:solidFill>
                  <a:srgbClr val="B65341"/>
                </a:solidFill>
                <a:latin typeface="Arial"/>
                <a:cs typeface="Arial"/>
              </a:rPr>
              <a:t>allows</a:t>
            </a:r>
            <a:r>
              <a:rPr dirty="0" sz="1200" spc="-7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B65341"/>
                </a:solidFill>
                <a:latin typeface="Arial"/>
                <a:cs typeface="Arial"/>
              </a:rPr>
              <a:t>for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B65341"/>
                </a:solidFill>
                <a:latin typeface="Arial"/>
                <a:cs typeface="Arial"/>
              </a:rPr>
              <a:t>comparison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Arial"/>
                <a:cs typeface="Arial"/>
              </a:rPr>
              <a:t>of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B65341"/>
                </a:solidFill>
                <a:latin typeface="Arial"/>
                <a:cs typeface="Arial"/>
              </a:rPr>
              <a:t>different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B65341"/>
                </a:solidFill>
                <a:latin typeface="Arial"/>
                <a:cs typeface="Arial"/>
              </a:rPr>
              <a:t>data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40">
                <a:solidFill>
                  <a:srgbClr val="B65341"/>
                </a:solidFill>
                <a:latin typeface="Arial"/>
                <a:cs typeface="Arial"/>
              </a:rPr>
              <a:t>sets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B65341"/>
                </a:solidFill>
                <a:latin typeface="Arial"/>
                <a:cs typeface="Arial"/>
              </a:rPr>
              <a:t>and  </a:t>
            </a:r>
            <a:r>
              <a:rPr dirty="0" sz="1200" spc="-15">
                <a:solidFill>
                  <a:srgbClr val="B65341"/>
                </a:solidFill>
                <a:latin typeface="Arial"/>
                <a:cs typeface="Arial"/>
              </a:rPr>
              <a:t>standardization </a:t>
            </a:r>
            <a:r>
              <a:rPr dirty="0" sz="1200" spc="-20">
                <a:solidFill>
                  <a:srgbClr val="B65341"/>
                </a:solidFill>
                <a:latin typeface="Arial"/>
                <a:cs typeface="Arial"/>
              </a:rPr>
              <a:t>of </a:t>
            </a:r>
            <a:r>
              <a:rPr dirty="0" sz="1200" spc="-45">
                <a:solidFill>
                  <a:srgbClr val="B65341"/>
                </a:solidFill>
                <a:latin typeface="Arial"/>
                <a:cs typeface="Arial"/>
              </a:rPr>
              <a:t>scores. </a:t>
            </a:r>
            <a:r>
              <a:rPr dirty="0" sz="1200" spc="-20">
                <a:solidFill>
                  <a:srgbClr val="B65341"/>
                </a:solidFill>
                <a:latin typeface="Arial"/>
                <a:cs typeface="Arial"/>
              </a:rPr>
              <a:t>Understanding </a:t>
            </a:r>
            <a:r>
              <a:rPr dirty="0" sz="1200" spc="-30">
                <a:solidFill>
                  <a:srgbClr val="B65341"/>
                </a:solidFill>
                <a:latin typeface="Arial"/>
                <a:cs typeface="Arial"/>
              </a:rPr>
              <a:t>the</a:t>
            </a:r>
            <a:r>
              <a:rPr dirty="0" sz="1200" spc="-229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65">
                <a:solidFill>
                  <a:srgbClr val="B65341"/>
                </a:solidFill>
                <a:latin typeface="Arial"/>
                <a:cs typeface="Arial"/>
              </a:rPr>
              <a:t>Z-  </a:t>
            </a:r>
            <a:r>
              <a:rPr dirty="0" sz="1200" spc="-35">
                <a:solidFill>
                  <a:srgbClr val="B65341"/>
                </a:solidFill>
                <a:latin typeface="Arial"/>
                <a:cs typeface="Arial"/>
              </a:rPr>
              <a:t>score </a:t>
            </a:r>
            <a:r>
              <a:rPr dirty="0" sz="120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dirty="0" sz="1200" spc="-10">
                <a:solidFill>
                  <a:srgbClr val="B65341"/>
                </a:solidFill>
                <a:latin typeface="Arial"/>
                <a:cs typeface="Arial"/>
              </a:rPr>
              <a:t>crucial </a:t>
            </a:r>
            <a:r>
              <a:rPr dirty="0" sz="1200" spc="10">
                <a:solidFill>
                  <a:srgbClr val="B65341"/>
                </a:solidFill>
                <a:latin typeface="Arial"/>
                <a:cs typeface="Arial"/>
              </a:rPr>
              <a:t>in </a:t>
            </a:r>
            <a:r>
              <a:rPr dirty="0" sz="1200" spc="-10">
                <a:solidFill>
                  <a:srgbClr val="B65341"/>
                </a:solidFill>
                <a:latin typeface="Arial"/>
                <a:cs typeface="Arial"/>
              </a:rPr>
              <a:t>interpreting </a:t>
            </a:r>
            <a:r>
              <a:rPr dirty="0" sz="1200" spc="-5">
                <a:solidFill>
                  <a:srgbClr val="B65341"/>
                </a:solidFill>
                <a:latin typeface="Arial"/>
                <a:cs typeface="Arial"/>
              </a:rPr>
              <a:t>data </a:t>
            </a:r>
            <a:r>
              <a:rPr dirty="0" sz="1200" spc="-10">
                <a:solidFill>
                  <a:srgbClr val="B65341"/>
                </a:solidFill>
                <a:latin typeface="Arial"/>
                <a:cs typeface="Arial"/>
              </a:rPr>
              <a:t>and  </a:t>
            </a:r>
            <a:r>
              <a:rPr dirty="0" sz="1200" spc="-5">
                <a:solidFill>
                  <a:srgbClr val="B65341"/>
                </a:solidFill>
                <a:latin typeface="Arial"/>
                <a:cs typeface="Arial"/>
              </a:rPr>
              <a:t>identifying</a:t>
            </a:r>
            <a:r>
              <a:rPr dirty="0" sz="1200" spc="-7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B65341"/>
                </a:solidFill>
                <a:latin typeface="Arial"/>
                <a:cs typeface="Arial"/>
              </a:rPr>
              <a:t>outliers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10">
                <a:solidFill>
                  <a:srgbClr val="B65341"/>
                </a:solidFill>
                <a:latin typeface="Arial"/>
                <a:cs typeface="Arial"/>
              </a:rPr>
              <a:t>in</a:t>
            </a:r>
            <a:r>
              <a:rPr dirty="0" sz="1200" spc="-7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B65341"/>
                </a:solidFill>
                <a:latin typeface="Arial"/>
                <a:cs typeface="Arial"/>
              </a:rPr>
              <a:t>a</a:t>
            </a:r>
            <a:r>
              <a:rPr dirty="0" sz="1200" spc="-7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B65341"/>
                </a:solidFill>
                <a:latin typeface="Arial"/>
                <a:cs typeface="Arial"/>
              </a:rPr>
              <a:t>dataset.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51" y="3782614"/>
            <a:ext cx="3484879" cy="134620"/>
          </a:xfrm>
          <a:custGeom>
            <a:avLst/>
            <a:gdLst/>
            <a:ahLst/>
            <a:cxnLst/>
            <a:rect l="l" t="t" r="r" b="b"/>
            <a:pathLst>
              <a:path w="3484879" h="134620">
                <a:moveTo>
                  <a:pt x="3484658" y="134094"/>
                </a:moveTo>
                <a:lnTo>
                  <a:pt x="0" y="134094"/>
                </a:lnTo>
                <a:lnTo>
                  <a:pt x="0" y="0"/>
                </a:lnTo>
                <a:lnTo>
                  <a:pt x="3484658" y="0"/>
                </a:lnTo>
                <a:lnTo>
                  <a:pt x="3484658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3137" y="1240949"/>
            <a:ext cx="2496185" cy="11474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>
              <a:lnSpc>
                <a:spcPct val="101200"/>
              </a:lnSpc>
              <a:spcBef>
                <a:spcPts val="85"/>
              </a:spcBef>
            </a:pPr>
            <a:r>
              <a:rPr dirty="0" sz="1050" spc="-50">
                <a:solidFill>
                  <a:srgbClr val="B65341"/>
                </a:solidFill>
                <a:latin typeface="Arial"/>
                <a:cs typeface="Arial"/>
              </a:rPr>
              <a:t>The Bell </a:t>
            </a:r>
            <a:r>
              <a:rPr dirty="0" sz="1050" spc="-55">
                <a:solidFill>
                  <a:srgbClr val="B65341"/>
                </a:solidFill>
                <a:latin typeface="Arial"/>
                <a:cs typeface="Arial"/>
              </a:rPr>
              <a:t>Curve </a:t>
            </a:r>
            <a:r>
              <a:rPr dirty="0" sz="1050">
                <a:solidFill>
                  <a:srgbClr val="B65341"/>
                </a:solidFill>
                <a:latin typeface="Arial"/>
                <a:cs typeface="Arial"/>
              </a:rPr>
              <a:t>is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evident </a:t>
            </a:r>
            <a:r>
              <a:rPr dirty="0" sz="1050" spc="10">
                <a:solidFill>
                  <a:srgbClr val="B65341"/>
                </a:solidFill>
                <a:latin typeface="Arial"/>
                <a:cs typeface="Arial"/>
              </a:rPr>
              <a:t>in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various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real- 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world </a:t>
            </a:r>
            <a:r>
              <a:rPr dirty="0" sz="1050" spc="-35">
                <a:solidFill>
                  <a:srgbClr val="B65341"/>
                </a:solidFill>
                <a:latin typeface="Arial"/>
                <a:cs typeface="Arial"/>
              </a:rPr>
              <a:t>phenomena, such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as 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human </a:t>
            </a:r>
            <a:r>
              <a:rPr dirty="0" sz="1050" spc="-5">
                <a:solidFill>
                  <a:srgbClr val="B65341"/>
                </a:solidFill>
                <a:latin typeface="Arial"/>
                <a:cs typeface="Arial"/>
              </a:rPr>
              <a:t>traits</a:t>
            </a:r>
            <a:r>
              <a:rPr dirty="0" sz="1050" spc="-22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like 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height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and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intelligence,</a:t>
            </a:r>
            <a:r>
              <a:rPr dirty="0" sz="1050" spc="-6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as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well</a:t>
            </a:r>
            <a:r>
              <a:rPr dirty="0" sz="1050" spc="-60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as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Arial"/>
                <a:cs typeface="Arial"/>
              </a:rPr>
              <a:t>in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natural  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processes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like </a:t>
            </a:r>
            <a:r>
              <a:rPr dirty="0" sz="1050" spc="-5">
                <a:solidFill>
                  <a:srgbClr val="B65341"/>
                </a:solidFill>
                <a:latin typeface="Arial"/>
                <a:cs typeface="Arial"/>
              </a:rPr>
              <a:t>rainfall</a:t>
            </a:r>
            <a:r>
              <a:rPr dirty="0" sz="1050" spc="-13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distribution.</a:t>
            </a:r>
            <a:endParaRPr sz="1050">
              <a:latin typeface="Arial"/>
              <a:cs typeface="Arial"/>
            </a:endParaRPr>
          </a:p>
          <a:p>
            <a:pPr algn="ctr" marL="35560" marR="27940">
              <a:lnSpc>
                <a:spcPct val="98200"/>
              </a:lnSpc>
              <a:spcBef>
                <a:spcPts val="35"/>
              </a:spcBef>
            </a:pP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Understanding </a:t>
            </a:r>
            <a:r>
              <a:rPr dirty="0" sz="1050" spc="-25">
                <a:solidFill>
                  <a:srgbClr val="B65341"/>
                </a:solidFill>
                <a:latin typeface="Arial"/>
                <a:cs typeface="Arial"/>
              </a:rPr>
              <a:t>normal </a:t>
            </a:r>
            <a:r>
              <a:rPr dirty="0" sz="1050" spc="-5">
                <a:solidFill>
                  <a:srgbClr val="B65341"/>
                </a:solidFill>
                <a:latin typeface="Arial"/>
                <a:cs typeface="Arial"/>
              </a:rPr>
              <a:t>distribution 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helps</a:t>
            </a:r>
            <a:r>
              <a:rPr dirty="0" sz="1050" spc="-204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B65341"/>
                </a:solidFill>
                <a:latin typeface="Arial"/>
                <a:cs typeface="Arial"/>
              </a:rPr>
              <a:t>in 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analyzing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and </a:t>
            </a:r>
            <a:r>
              <a:rPr dirty="0" sz="1050" spc="-20">
                <a:solidFill>
                  <a:srgbClr val="B65341"/>
                </a:solidFill>
                <a:latin typeface="Arial"/>
                <a:cs typeface="Arial"/>
              </a:rPr>
              <a:t>making </a:t>
            </a:r>
            <a:r>
              <a:rPr dirty="0" sz="1050" spc="-10">
                <a:solidFill>
                  <a:srgbClr val="B65341"/>
                </a:solidFill>
                <a:latin typeface="Arial"/>
                <a:cs typeface="Arial"/>
              </a:rPr>
              <a:t>predictions </a:t>
            </a:r>
            <a:r>
              <a:rPr dirty="0" sz="1050" spc="-15">
                <a:solidFill>
                  <a:srgbClr val="B65341"/>
                </a:solidFill>
                <a:latin typeface="Arial"/>
                <a:cs typeface="Arial"/>
              </a:rPr>
              <a:t>about  </a:t>
            </a:r>
            <a:r>
              <a:rPr dirty="0" sz="1050" spc="-30">
                <a:solidFill>
                  <a:srgbClr val="B65341"/>
                </a:solidFill>
                <a:latin typeface="Arial"/>
                <a:cs typeface="Arial"/>
              </a:rPr>
              <a:t>these</a:t>
            </a:r>
            <a:r>
              <a:rPr dirty="0" sz="1050" spc="-65">
                <a:solidFill>
                  <a:srgbClr val="B65341"/>
                </a:solidFill>
                <a:latin typeface="Arial"/>
                <a:cs typeface="Arial"/>
              </a:rPr>
              <a:t> </a:t>
            </a:r>
            <a:r>
              <a:rPr dirty="0" sz="1050" spc="-35">
                <a:solidFill>
                  <a:srgbClr val="B65341"/>
                </a:solidFill>
                <a:latin typeface="Arial"/>
                <a:cs typeface="Arial"/>
              </a:rPr>
              <a:t>phenomena.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7649" y="814620"/>
            <a:ext cx="2215515" cy="2311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/>
              <a:t>REAL-WORLD</a:t>
            </a:r>
            <a:r>
              <a:rPr dirty="0" sz="1350" spc="45"/>
              <a:t> </a:t>
            </a:r>
            <a:r>
              <a:rPr dirty="0" sz="1350"/>
              <a:t>EXAMPLES</a:t>
            </a:r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443130" y="546893"/>
            <a:ext cx="2514599" cy="2825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1" y="3571"/>
            <a:ext cx="6951980" cy="130175"/>
          </a:xfrm>
          <a:custGeom>
            <a:avLst/>
            <a:gdLst/>
            <a:ahLst/>
            <a:cxnLst/>
            <a:rect l="l" t="t" r="r" b="b"/>
            <a:pathLst>
              <a:path w="6951980" h="130175">
                <a:moveTo>
                  <a:pt x="0" y="0"/>
                </a:moveTo>
                <a:lnTo>
                  <a:pt x="6951455" y="0"/>
                </a:lnTo>
                <a:lnTo>
                  <a:pt x="6951455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3370572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30624" y="3370572"/>
            <a:ext cx="134620" cy="546735"/>
          </a:xfrm>
          <a:custGeom>
            <a:avLst/>
            <a:gdLst/>
            <a:ahLst/>
            <a:cxnLst/>
            <a:rect l="l" t="t" r="r" b="b"/>
            <a:pathLst>
              <a:path w="134620" h="546735">
                <a:moveTo>
                  <a:pt x="134094" y="546348"/>
                </a:moveTo>
                <a:lnTo>
                  <a:pt x="0" y="546348"/>
                </a:lnTo>
                <a:lnTo>
                  <a:pt x="0" y="0"/>
                </a:lnTo>
                <a:lnTo>
                  <a:pt x="134094" y="0"/>
                </a:lnTo>
                <a:lnTo>
                  <a:pt x="134094" y="546348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6076" y="1041187"/>
            <a:ext cx="1447800" cy="2654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50" spc="70">
                <a:solidFill>
                  <a:srgbClr val="B65341"/>
                </a:solidFill>
              </a:rPr>
              <a:t>CONCLUSION</a:t>
            </a:r>
            <a:endParaRPr sz="1550"/>
          </a:p>
        </p:txBody>
      </p:sp>
      <p:sp>
        <p:nvSpPr>
          <p:cNvPr id="6" name="object 6"/>
          <p:cNvSpPr txBox="1"/>
          <p:nvPr/>
        </p:nvSpPr>
        <p:spPr>
          <a:xfrm>
            <a:off x="1423859" y="1510718"/>
            <a:ext cx="4115435" cy="67119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>
              <a:lnSpc>
                <a:spcPct val="101200"/>
              </a:lnSpc>
              <a:spcBef>
                <a:spcPts val="85"/>
              </a:spcBef>
            </a:pPr>
            <a:r>
              <a:rPr dirty="0" sz="1050" spc="-15">
                <a:solidFill>
                  <a:srgbClr val="424242"/>
                </a:solidFill>
                <a:latin typeface="Arial"/>
                <a:cs typeface="Arial"/>
              </a:rPr>
              <a:t>Understanding </a:t>
            </a:r>
            <a:r>
              <a:rPr dirty="0" sz="1050" spc="-25">
                <a:solidFill>
                  <a:srgbClr val="424242"/>
                </a:solidFill>
                <a:latin typeface="Arial"/>
                <a:cs typeface="Arial"/>
              </a:rPr>
              <a:t>the </a:t>
            </a:r>
            <a:r>
              <a:rPr dirty="0" sz="1050" spc="-50">
                <a:solidFill>
                  <a:srgbClr val="424242"/>
                </a:solidFill>
                <a:latin typeface="Arial"/>
                <a:cs typeface="Arial"/>
              </a:rPr>
              <a:t>Bell </a:t>
            </a:r>
            <a:r>
              <a:rPr dirty="0" sz="1050" spc="-55">
                <a:solidFill>
                  <a:srgbClr val="424242"/>
                </a:solidFill>
                <a:latin typeface="Arial"/>
                <a:cs typeface="Arial"/>
              </a:rPr>
              <a:t>Curve </a:t>
            </a:r>
            <a:r>
              <a:rPr dirty="0" sz="1050" spc="-1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050" spc="-25">
                <a:solidFill>
                  <a:srgbClr val="424242"/>
                </a:solidFill>
                <a:latin typeface="Arial"/>
                <a:cs typeface="Arial"/>
              </a:rPr>
              <a:t>normal </a:t>
            </a:r>
            <a:r>
              <a:rPr dirty="0" sz="1050" spc="-5">
                <a:solidFill>
                  <a:srgbClr val="424242"/>
                </a:solidFill>
                <a:latin typeface="Arial"/>
                <a:cs typeface="Arial"/>
              </a:rPr>
              <a:t>distribution </a:t>
            </a:r>
            <a:r>
              <a:rPr dirty="0" sz="1050">
                <a:solidFill>
                  <a:srgbClr val="424242"/>
                </a:solidFill>
                <a:latin typeface="Arial"/>
                <a:cs typeface="Arial"/>
              </a:rPr>
              <a:t>is </a:t>
            </a:r>
            <a:r>
              <a:rPr dirty="0" sz="1050" spc="-20">
                <a:solidFill>
                  <a:srgbClr val="424242"/>
                </a:solidFill>
                <a:latin typeface="Arial"/>
                <a:cs typeface="Arial"/>
              </a:rPr>
              <a:t>essential </a:t>
            </a:r>
            <a:r>
              <a:rPr dirty="0" sz="1050" spc="-15">
                <a:solidFill>
                  <a:srgbClr val="424242"/>
                </a:solidFill>
                <a:latin typeface="Arial"/>
                <a:cs typeface="Arial"/>
              </a:rPr>
              <a:t>for  </a:t>
            </a:r>
            <a:r>
              <a:rPr dirty="0" sz="1050" spc="-5">
                <a:solidFill>
                  <a:srgbClr val="424242"/>
                </a:solidFill>
                <a:latin typeface="Arial"/>
                <a:cs typeface="Arial"/>
              </a:rPr>
              <a:t>interpreting </a:t>
            </a:r>
            <a:r>
              <a:rPr dirty="0" sz="1050" spc="-10">
                <a:solidFill>
                  <a:srgbClr val="424242"/>
                </a:solidFill>
                <a:latin typeface="Arial"/>
                <a:cs typeface="Arial"/>
              </a:rPr>
              <a:t>and </a:t>
            </a:r>
            <a:r>
              <a:rPr dirty="0" sz="1050" spc="-20">
                <a:solidFill>
                  <a:srgbClr val="424242"/>
                </a:solidFill>
                <a:latin typeface="Arial"/>
                <a:cs typeface="Arial"/>
              </a:rPr>
              <a:t>analyzing </a:t>
            </a:r>
            <a:r>
              <a:rPr dirty="0" sz="1050" spc="-5">
                <a:solidFill>
                  <a:srgbClr val="424242"/>
                </a:solidFill>
                <a:latin typeface="Arial"/>
                <a:cs typeface="Arial"/>
              </a:rPr>
              <a:t>data </a:t>
            </a:r>
            <a:r>
              <a:rPr dirty="0" sz="1050" spc="10">
                <a:solidFill>
                  <a:srgbClr val="424242"/>
                </a:solidFill>
                <a:latin typeface="Arial"/>
                <a:cs typeface="Arial"/>
              </a:rPr>
              <a:t>in </a:t>
            </a:r>
            <a:r>
              <a:rPr dirty="0" sz="1050" spc="-25">
                <a:solidFill>
                  <a:srgbClr val="424242"/>
                </a:solidFill>
                <a:latin typeface="Arial"/>
                <a:cs typeface="Arial"/>
              </a:rPr>
              <a:t>diverse </a:t>
            </a:r>
            <a:r>
              <a:rPr dirty="0" sz="1050" spc="-35">
                <a:solidFill>
                  <a:srgbClr val="424242"/>
                </a:solidFill>
                <a:latin typeface="Arial"/>
                <a:cs typeface="Arial"/>
              </a:rPr>
              <a:t>ﬁelds. </a:t>
            </a:r>
            <a:r>
              <a:rPr dirty="0" sz="1050" spc="15">
                <a:solidFill>
                  <a:srgbClr val="424242"/>
                </a:solidFill>
                <a:latin typeface="Arial"/>
                <a:cs typeface="Arial"/>
              </a:rPr>
              <a:t>It </a:t>
            </a:r>
            <a:r>
              <a:rPr dirty="0" sz="1050" spc="-20">
                <a:solidFill>
                  <a:srgbClr val="424242"/>
                </a:solidFill>
                <a:latin typeface="Arial"/>
                <a:cs typeface="Arial"/>
              </a:rPr>
              <a:t>provides </a:t>
            </a:r>
            <a:r>
              <a:rPr dirty="0" sz="1050" spc="-25">
                <a:solidFill>
                  <a:srgbClr val="424242"/>
                </a:solidFill>
                <a:latin typeface="Arial"/>
                <a:cs typeface="Arial"/>
              </a:rPr>
              <a:t>valuable  </a:t>
            </a:r>
            <a:r>
              <a:rPr dirty="0" sz="1050" spc="-10">
                <a:solidFill>
                  <a:srgbClr val="424242"/>
                </a:solidFill>
                <a:latin typeface="Arial"/>
                <a:cs typeface="Arial"/>
              </a:rPr>
              <a:t>insights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424242"/>
                </a:solidFill>
                <a:latin typeface="Arial"/>
                <a:cs typeface="Arial"/>
              </a:rPr>
              <a:t>into</a:t>
            </a:r>
            <a:r>
              <a:rPr dirty="0" sz="1050" spc="-5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424242"/>
                </a:solidFill>
                <a:latin typeface="Arial"/>
                <a:cs typeface="Arial"/>
              </a:rPr>
              <a:t>the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5">
                <a:solidFill>
                  <a:srgbClr val="424242"/>
                </a:solidFill>
                <a:latin typeface="Arial"/>
                <a:cs typeface="Arial"/>
              </a:rPr>
              <a:t>probability</a:t>
            </a:r>
            <a:r>
              <a:rPr dirty="0" sz="1050" spc="-5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Arial"/>
                <a:cs typeface="Arial"/>
              </a:rPr>
              <a:t>of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50">
                <a:solidFill>
                  <a:srgbClr val="424242"/>
                </a:solidFill>
                <a:latin typeface="Arial"/>
                <a:cs typeface="Arial"/>
              </a:rPr>
              <a:t>events,</a:t>
            </a:r>
            <a:r>
              <a:rPr dirty="0" sz="1050" spc="-5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30">
                <a:solidFill>
                  <a:srgbClr val="424242"/>
                </a:solidFill>
                <a:latin typeface="Arial"/>
                <a:cs typeface="Arial"/>
              </a:rPr>
              <a:t>helps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050" spc="-5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Arial"/>
                <a:cs typeface="Arial"/>
              </a:rPr>
              <a:t>making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15">
                <a:solidFill>
                  <a:srgbClr val="424242"/>
                </a:solidFill>
                <a:latin typeface="Arial"/>
                <a:cs typeface="Arial"/>
              </a:rPr>
              <a:t>predictions,</a:t>
            </a:r>
            <a:r>
              <a:rPr dirty="0" sz="1050" spc="-55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424242"/>
                </a:solidFill>
                <a:latin typeface="Arial"/>
                <a:cs typeface="Arial"/>
              </a:rPr>
              <a:t>is  </a:t>
            </a:r>
            <a:r>
              <a:rPr dirty="0" sz="1050" spc="-20">
                <a:solidFill>
                  <a:srgbClr val="424242"/>
                </a:solidFill>
                <a:latin typeface="Arial"/>
                <a:cs typeface="Arial"/>
              </a:rPr>
              <a:t>fundamental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424242"/>
                </a:solidFill>
                <a:latin typeface="Arial"/>
                <a:cs typeface="Arial"/>
              </a:rPr>
              <a:t>in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Arial"/>
                <a:cs typeface="Arial"/>
              </a:rPr>
              <a:t>statistical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Arial"/>
                <a:cs typeface="Arial"/>
              </a:rPr>
              <a:t>inference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424242"/>
                </a:solidFill>
                <a:latin typeface="Arial"/>
                <a:cs typeface="Arial"/>
              </a:rPr>
              <a:t>and</a:t>
            </a:r>
            <a:r>
              <a:rPr dirty="0" sz="1050" spc="-6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424242"/>
                </a:solidFill>
                <a:latin typeface="Arial"/>
                <a:cs typeface="Arial"/>
              </a:rPr>
              <a:t>decision-making.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2023-11-10T01:52:50Z</dcterms:created>
  <dcterms:modified xsi:type="dcterms:W3CDTF">2023-11-10T01:52:50Z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2023-11-10T00:00:00Z</vt:filetime>
  </property>
</Properties>
</file>