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Wingdings 2" pitchFamily="18" charset="2"/>
      <p:regular r:id="rId24"/>
    </p:embeddedFont>
    <p:embeddedFont>
      <p:font typeface="Roboto" charset="0"/>
      <p:regular r:id="rId25"/>
      <p:bold r:id="rId26"/>
      <p:italic r:id="rId27"/>
      <p:boldItalic r:id="rId28"/>
    </p:embeddedFont>
    <p:embeddedFont>
      <p:font typeface="Georgia"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DE14FF-FE9D-4490-98D3-EA0C4471C070}">
  <a:tblStyle styleId="{8EDE14FF-FE9D-4490-98D3-EA0C4471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7" d="100"/>
          <a:sy n="157" d="100"/>
        </p:scale>
        <p:origin x="-294"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981979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Fake news is a problem that is heavily affecting society and our perception of not only the media but also facts and opinions themselves.</a:t>
            </a:r>
            <a:endParaRPr/>
          </a:p>
          <a:p>
            <a:pPr marL="0" lvl="0" indent="0">
              <a:spcBef>
                <a:spcPts val="0"/>
              </a:spcBef>
              <a:spcAft>
                <a:spcPts val="0"/>
              </a:spcAft>
              <a:buNone/>
            </a:pPr>
            <a:endParaRPr/>
          </a:p>
          <a:p>
            <a:pPr marL="0" lvl="0" indent="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marL="0" lvl="0" indent="0">
              <a:spcBef>
                <a:spcPts val="0"/>
              </a:spcBef>
              <a:spcAft>
                <a:spcPts val="0"/>
              </a:spcAft>
              <a:buNone/>
            </a:pPr>
            <a:endParaRPr/>
          </a:p>
          <a:p>
            <a:pPr marL="0" lvl="0" indent="0">
              <a:spcBef>
                <a:spcPts val="0"/>
              </a:spcBef>
              <a:spcAft>
                <a:spcPts val="0"/>
              </a:spcAft>
              <a:buNone/>
            </a:pPr>
            <a:r>
              <a:rPr lang="en"/>
              <a:t>The reasons behind fake news include media manipulation and propaganda, political and social influence, provocation and social unrest and financial profit. </a:t>
            </a:r>
            <a:endParaRPr/>
          </a:p>
          <a:p>
            <a:pPr marL="0" lvl="0" indent="0">
              <a:spcBef>
                <a:spcPts val="0"/>
              </a:spcBef>
              <a:spcAft>
                <a:spcPts val="0"/>
              </a:spcAft>
              <a:buNone/>
            </a:pPr>
            <a:endParaRPr/>
          </a:p>
          <a:p>
            <a:pPr marL="0" lvl="0" indent="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a pragmatic engineering and research point of view, Fake news is a too general and too vague problem to address directly. </a:t>
            </a:r>
            <a:endParaRPr/>
          </a:p>
          <a:p>
            <a:pPr marL="0" lvl="0" indent="0">
              <a:spcBef>
                <a:spcPts val="0"/>
              </a:spcBef>
              <a:spcAft>
                <a:spcPts val="0"/>
              </a:spcAft>
              <a:buNone/>
            </a:pPr>
            <a:endParaRPr/>
          </a:p>
          <a:p>
            <a:pPr marL="0" lvl="0" indent="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pPr marL="0" lvl="0" indent="0">
              <a:spcBef>
                <a:spcPts val="0"/>
              </a:spcBef>
              <a:spcAft>
                <a:spcPts val="0"/>
              </a:spcAft>
              <a:buNone/>
            </a:pPr>
            <a:fld id="{00000000-1234-1234-1234-123412341234}" type="slidenum">
              <a:rPr lang="en" smtClean="0"/>
              <a:t>‹#›</a:t>
            </a:fld>
            <a:endParaRPr lang="en"/>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pPr marL="0" lvl="0" indent="0">
              <a:spcBef>
                <a:spcPts val="0"/>
              </a:spcBef>
              <a:spcAft>
                <a:spcPts val="0"/>
              </a:spcAft>
              <a:buNone/>
            </a:pPr>
            <a:fld id="{00000000-1234-1234-1234-123412341234}" type="slidenum">
              <a:rPr lang="en" smtClean="0"/>
              <a:t>‹#›</a:t>
            </a:fld>
            <a:endParaRPr lang="en"/>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769779"/>
            <a:ext cx="457200" cy="330994"/>
          </a:xfrm>
        </p:spPr>
        <p:txBody>
          <a:bodyPr/>
          <a:lstStyle/>
          <a:p>
            <a:pPr marL="0" lvl="0" indent="0">
              <a:spcBef>
                <a:spcPts val="0"/>
              </a:spcBef>
              <a:spcAft>
                <a:spcPts val="0"/>
              </a:spcAft>
              <a:buNone/>
            </a:pPr>
            <a:fld id="{00000000-1234-1234-1234-123412341234}" type="slidenum">
              <a:rPr lang="en" smtClean="0"/>
              <a:t>‹#›</a:t>
            </a:fld>
            <a:endParaRPr lang="en"/>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pPr marL="0" lvl="0" indent="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pPr eaLnBrk="1" latinLnBrk="0" hangingPunct="1"/>
            <a:fld id="{9D21D778-B565-4D7E-94D7-64010A445B68}" type="datetimeFigureOut">
              <a:rPr lang="en-US" smtClean="0"/>
              <a:pPr eaLnBrk="1" latinLnBrk="0" hangingPunct="1"/>
              <a:t>3/21/2023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kumimoji="0"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pPr marL="0" lvl="0" indent="0">
              <a:spcBef>
                <a:spcPts val="0"/>
              </a:spcBef>
              <a:spcAft>
                <a:spcPts val="0"/>
              </a:spcAft>
              <a:buNone/>
            </a:pPr>
            <a:fld id="{00000000-1234-1234-1234-123412341234}" type="slidenum">
              <a:rPr lang="en" smtClean="0"/>
              <a:t>‹#›</a:t>
            </a:fld>
            <a:endParaRPr lang="e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777015"/>
            <a:ext cx="457200" cy="330994"/>
          </a:xfrm>
        </p:spPr>
        <p:txBody>
          <a:bodyPr/>
          <a:lstStyle/>
          <a:p>
            <a:pPr marL="0" lvl="0" indent="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pPr marL="0" lvl="0" indent="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pPr marL="0" lvl="0" indent="0">
              <a:spcBef>
                <a:spcPts val="0"/>
              </a:spcBef>
              <a:spcAft>
                <a:spcPts val="0"/>
              </a:spcAft>
              <a:buNone/>
            </a:pPr>
            <a:fld id="{00000000-1234-1234-1234-123412341234}" type="slidenum">
              <a:rPr lang="en" smtClean="0"/>
              <a:t>‹#›</a:t>
            </a:fld>
            <a:endParaRPr lang="en"/>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3/21/2023</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pPr marL="0" lvl="0" indent="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pPr eaLnBrk="1" latinLnBrk="0" hangingPunct="1"/>
            <a:fld id="{9D21D778-B565-4D7E-94D7-64010A445B68}" type="datetimeFigureOut">
              <a:rPr lang="en-US" smtClean="0"/>
              <a:pPr eaLnBrk="1" latinLnBrk="0" hangingPunct="1"/>
              <a:t>3/21/2023</a:t>
            </a:fld>
            <a:endParaRPr lang="en-US" dirty="0"/>
          </a:p>
        </p:txBody>
      </p:sp>
      <p:sp>
        <p:nvSpPr>
          <p:cNvPr id="6" name="Footer Placeholder 5"/>
          <p:cNvSpPr>
            <a:spLocks noGrp="1"/>
          </p:cNvSpPr>
          <p:nvPr>
            <p:ph type="ftr" sz="quarter" idx="11"/>
          </p:nvPr>
        </p:nvSpPr>
        <p:spPr>
          <a:xfrm>
            <a:off x="301752" y="4808136"/>
            <a:ext cx="3584448" cy="274320"/>
          </a:xfrm>
        </p:spPr>
        <p:txBody>
          <a:bodyPr/>
          <a:lstStyle/>
          <a:p>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3/21/2023</a:t>
            </a:fld>
            <a:endParaRPr lang="en-US" sz="1400" dirty="0">
              <a:solidFill>
                <a:srgbClr val="FFFFFF"/>
              </a:solidFill>
            </a:endParaRPr>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marL="0" lvl="0" indent="0">
              <a:spcBef>
                <a:spcPts val="0"/>
              </a:spcBef>
              <a:spcAft>
                <a:spcPts val="0"/>
              </a:spcAft>
              <a:buNone/>
            </a:pPr>
            <a:fld id="{00000000-1234-1234-1234-123412341234}" type="slidenum">
              <a:rPr lang="en" smtClean="0"/>
              <a:t>‹#›</a:t>
            </a:fld>
            <a:endParaRPr lang="en"/>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akeNewsDetection/FakeBust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1708.01967.pdf"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kaggle.com/c/fake-news/data" TargetMode="External"/><Relationship Id="rId5" Type="http://schemas.openxmlformats.org/officeDocument/2006/relationships/hyperlink" Target="https://github.com/bs-detector/bs-detector" TargetMode="External"/><Relationship Id="rId4" Type="http://schemas.openxmlformats.org/officeDocument/2006/relationships/hyperlink" Target="http://cs229.stanford.edu/proj2017/final-reports/524434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Shape 64"/>
          <p:cNvSpPr txBox="1">
            <a:spLocks noGrp="1"/>
          </p:cNvSpPr>
          <p:nvPr>
            <p:ph type="subTitle" idx="1"/>
          </p:nvPr>
        </p:nvSpPr>
        <p:spPr>
          <a:xfrm>
            <a:off x="1680302" y="2833675"/>
            <a:ext cx="5783400" cy="90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Kishore</a:t>
            </a:r>
            <a:endParaRPr dirty="0"/>
          </a:p>
        </p:txBody>
      </p:sp>
      <p:sp>
        <p:nvSpPr>
          <p:cNvPr id="63" name="Shape 63"/>
          <p:cNvSpPr txBox="1">
            <a:spLocks noGrp="1"/>
          </p:cNvSpPr>
          <p:nvPr>
            <p:ph type="ctrTitle"/>
          </p:nvPr>
        </p:nvSpPr>
        <p:spPr>
          <a:xfrm>
            <a:off x="1680302" y="589825"/>
            <a:ext cx="5783400" cy="14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Fake News Detection</a:t>
            </a:r>
            <a:endParaRPr/>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200" u="sng">
                <a:solidFill>
                  <a:srgbClr val="FF9900"/>
                </a:solidFill>
                <a:hlinkClick r:id="rId3"/>
              </a:rPr>
              <a:t>GitHub</a:t>
            </a:r>
            <a:endParaRPr sz="22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Support Vector Machine (SVM)</a:t>
            </a:r>
            <a:endParaRPr/>
          </a:p>
        </p:txBody>
      </p:sp>
      <p:sp>
        <p:nvSpPr>
          <p:cNvPr id="127" name="Shape 127"/>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SVM with </a:t>
            </a:r>
            <a:endParaRPr sz="1800"/>
          </a:p>
          <a:p>
            <a:pPr marL="0" lvl="0" indent="0" algn="ctr">
              <a:spcBef>
                <a:spcPts val="0"/>
              </a:spcBef>
              <a:spcAft>
                <a:spcPts val="0"/>
              </a:spcAft>
              <a:buNone/>
            </a:pPr>
            <a:r>
              <a:rPr lang="en"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911425"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905650"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7072325" y="2537025"/>
            <a:ext cx="11817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2682675"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Neural Network</a:t>
            </a:r>
            <a:endParaRPr/>
          </a:p>
        </p:txBody>
      </p:sp>
      <p:sp>
        <p:nvSpPr>
          <p:cNvPr id="140" name="Shape 140"/>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2832375"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2832375"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2832375"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2832375"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2832375"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4181775"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4331475"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4331475"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4331475"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4331475"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4331475"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5724300"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874000"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5874000"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5874000"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5874000"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5874000"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7145175" y="2609300"/>
            <a:ext cx="568800" cy="1042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7294875" y="27740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7294875" y="3195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1" name="Shape 161"/>
          <p:cNvCxnSpPr/>
          <p:nvPr/>
        </p:nvCxnSpPr>
        <p:spPr>
          <a:xfrm rot="10800000" flipH="1">
            <a:off x="1908250" y="1849775"/>
            <a:ext cx="932700" cy="31200"/>
          </a:xfrm>
          <a:prstGeom prst="straightConnector1">
            <a:avLst/>
          </a:prstGeom>
          <a:noFill/>
          <a:ln w="9525" cap="flat" cmpd="sng">
            <a:solidFill>
              <a:srgbClr val="C9DAF8"/>
            </a:solidFill>
            <a:prstDash val="solid"/>
            <a:round/>
            <a:headEnd type="none" w="med" len="med"/>
            <a:tailEnd type="triangle" w="med" len="med"/>
          </a:ln>
        </p:spPr>
      </p:cxnSp>
      <p:cxnSp>
        <p:nvCxnSpPr>
          <p:cNvPr id="162" name="Shape 162"/>
          <p:cNvCxnSpPr>
            <a:endCxn id="142" idx="1"/>
          </p:cNvCxnSpPr>
          <p:nvPr/>
        </p:nvCxnSpPr>
        <p:spPr>
          <a:xfrm>
            <a:off x="1907928" y="1905353"/>
            <a:ext cx="963900" cy="286500"/>
          </a:xfrm>
          <a:prstGeom prst="straightConnector1">
            <a:avLst/>
          </a:prstGeom>
          <a:noFill/>
          <a:ln w="9525" cap="flat" cmpd="sng">
            <a:solidFill>
              <a:srgbClr val="C9DAF8"/>
            </a:solidFill>
            <a:prstDash val="solid"/>
            <a:round/>
            <a:headEnd type="none" w="med" len="med"/>
            <a:tailEnd type="triangle" w="med" len="med"/>
          </a:ln>
        </p:spPr>
      </p:cxnSp>
      <p:cxnSp>
        <p:nvCxnSpPr>
          <p:cNvPr id="163" name="Shape 163"/>
          <p:cNvCxnSpPr>
            <a:endCxn id="143" idx="1"/>
          </p:cNvCxnSpPr>
          <p:nvPr/>
        </p:nvCxnSpPr>
        <p:spPr>
          <a:xfrm>
            <a:off x="1916628" y="1931378"/>
            <a:ext cx="955200" cy="682200"/>
          </a:xfrm>
          <a:prstGeom prst="straightConnector1">
            <a:avLst/>
          </a:prstGeom>
          <a:noFill/>
          <a:ln w="9525" cap="flat" cmpd="sng">
            <a:solidFill>
              <a:srgbClr val="C9DAF8"/>
            </a:solidFill>
            <a:prstDash val="solid"/>
            <a:round/>
            <a:headEnd type="none" w="med" len="med"/>
            <a:tailEnd type="triangle" w="med" len="med"/>
          </a:ln>
        </p:spPr>
      </p:cxnSp>
      <p:cxnSp>
        <p:nvCxnSpPr>
          <p:cNvPr id="164" name="Shape 164"/>
          <p:cNvCxnSpPr>
            <a:endCxn id="144" idx="1"/>
          </p:cNvCxnSpPr>
          <p:nvPr/>
        </p:nvCxnSpPr>
        <p:spPr>
          <a:xfrm>
            <a:off x="1881828" y="1896503"/>
            <a:ext cx="990000" cy="1138800"/>
          </a:xfrm>
          <a:prstGeom prst="straightConnector1">
            <a:avLst/>
          </a:prstGeom>
          <a:noFill/>
          <a:ln w="9525" cap="flat" cmpd="sng">
            <a:solidFill>
              <a:srgbClr val="C9DAF8"/>
            </a:solidFill>
            <a:prstDash val="solid"/>
            <a:round/>
            <a:headEnd type="none" w="med" len="med"/>
            <a:tailEnd type="triangle" w="med" len="med"/>
          </a:ln>
        </p:spPr>
      </p:cxnSp>
      <p:cxnSp>
        <p:nvCxnSpPr>
          <p:cNvPr id="165" name="Shape 165"/>
          <p:cNvCxnSpPr>
            <a:endCxn id="145" idx="1"/>
          </p:cNvCxnSpPr>
          <p:nvPr/>
        </p:nvCxnSpPr>
        <p:spPr>
          <a:xfrm>
            <a:off x="1890828" y="1905428"/>
            <a:ext cx="981000" cy="2340900"/>
          </a:xfrm>
          <a:prstGeom prst="straightConnector1">
            <a:avLst/>
          </a:prstGeom>
          <a:noFill/>
          <a:ln w="9525" cap="flat" cmpd="sng">
            <a:solidFill>
              <a:srgbClr val="C9DAF8"/>
            </a:solidFill>
            <a:prstDash val="solid"/>
            <a:round/>
            <a:headEnd type="none" w="med" len="med"/>
            <a:tailEnd type="triangle" w="med" len="med"/>
          </a:ln>
        </p:spPr>
      </p:cxnSp>
      <p:cxnSp>
        <p:nvCxnSpPr>
          <p:cNvPr id="166" name="Shape 166"/>
          <p:cNvCxnSpPr>
            <a:endCxn id="141" idx="3"/>
          </p:cNvCxnSpPr>
          <p:nvPr/>
        </p:nvCxnSpPr>
        <p:spPr>
          <a:xfrm rot="10800000" flipH="1">
            <a:off x="1916928" y="1960622"/>
            <a:ext cx="954900" cy="379200"/>
          </a:xfrm>
          <a:prstGeom prst="straightConnector1">
            <a:avLst/>
          </a:prstGeom>
          <a:noFill/>
          <a:ln w="9525" cap="flat" cmpd="sng">
            <a:solidFill>
              <a:srgbClr val="C9DAF8"/>
            </a:solidFill>
            <a:prstDash val="solid"/>
            <a:round/>
            <a:headEnd type="none" w="med" len="med"/>
            <a:tailEnd type="triangle" w="med" len="med"/>
          </a:ln>
        </p:spPr>
      </p:cxnSp>
      <p:cxnSp>
        <p:nvCxnSpPr>
          <p:cNvPr id="167" name="Shape 167"/>
          <p:cNvCxnSpPr>
            <a:endCxn id="142" idx="2"/>
          </p:cNvCxnSpPr>
          <p:nvPr/>
        </p:nvCxnSpPr>
        <p:spPr>
          <a:xfrm rot="10800000" flipH="1">
            <a:off x="1916775" y="2287100"/>
            <a:ext cx="915600" cy="52800"/>
          </a:xfrm>
          <a:prstGeom prst="straightConnector1">
            <a:avLst/>
          </a:prstGeom>
          <a:noFill/>
          <a:ln w="9525" cap="flat" cmpd="sng">
            <a:solidFill>
              <a:srgbClr val="C9DAF8"/>
            </a:solidFill>
            <a:prstDash val="solid"/>
            <a:round/>
            <a:headEnd type="none" w="med" len="med"/>
            <a:tailEnd type="triangle" w="med" len="med"/>
          </a:ln>
        </p:spPr>
      </p:cxnSp>
      <p:cxnSp>
        <p:nvCxnSpPr>
          <p:cNvPr id="168" name="Shape 168"/>
          <p:cNvCxnSpPr>
            <a:endCxn id="143" idx="2"/>
          </p:cNvCxnSpPr>
          <p:nvPr/>
        </p:nvCxnSpPr>
        <p:spPr>
          <a:xfrm>
            <a:off x="1916775" y="2357225"/>
            <a:ext cx="915600" cy="351600"/>
          </a:xfrm>
          <a:prstGeom prst="straightConnector1">
            <a:avLst/>
          </a:prstGeom>
          <a:noFill/>
          <a:ln w="9525" cap="flat" cmpd="sng">
            <a:solidFill>
              <a:srgbClr val="C9DAF8"/>
            </a:solidFill>
            <a:prstDash val="solid"/>
            <a:round/>
            <a:headEnd type="none" w="med" len="med"/>
            <a:tailEnd type="triangle" w="med" len="med"/>
          </a:ln>
        </p:spPr>
      </p:cxnSp>
      <p:cxnSp>
        <p:nvCxnSpPr>
          <p:cNvPr id="169" name="Shape 169"/>
          <p:cNvCxnSpPr>
            <a:endCxn id="144" idx="1"/>
          </p:cNvCxnSpPr>
          <p:nvPr/>
        </p:nvCxnSpPr>
        <p:spPr>
          <a:xfrm>
            <a:off x="1916928" y="2374703"/>
            <a:ext cx="954900" cy="660600"/>
          </a:xfrm>
          <a:prstGeom prst="straightConnector1">
            <a:avLst/>
          </a:prstGeom>
          <a:noFill/>
          <a:ln w="9525" cap="flat" cmpd="sng">
            <a:solidFill>
              <a:srgbClr val="C9DAF8"/>
            </a:solidFill>
            <a:prstDash val="solid"/>
            <a:round/>
            <a:headEnd type="none" w="med" len="med"/>
            <a:tailEnd type="triangle" w="med" len="med"/>
          </a:ln>
        </p:spPr>
      </p:cxnSp>
      <p:cxnSp>
        <p:nvCxnSpPr>
          <p:cNvPr id="170" name="Shape 170"/>
          <p:cNvCxnSpPr>
            <a:endCxn id="145" idx="1"/>
          </p:cNvCxnSpPr>
          <p:nvPr/>
        </p:nvCxnSpPr>
        <p:spPr>
          <a:xfrm>
            <a:off x="1882128" y="2365928"/>
            <a:ext cx="989700" cy="1880400"/>
          </a:xfrm>
          <a:prstGeom prst="straightConnector1">
            <a:avLst/>
          </a:prstGeom>
          <a:noFill/>
          <a:ln w="9525" cap="flat" cmpd="sng">
            <a:solidFill>
              <a:srgbClr val="C9DAF8"/>
            </a:solidFill>
            <a:prstDash val="solid"/>
            <a:round/>
            <a:headEnd type="none" w="med" len="med"/>
            <a:tailEnd type="triangle" w="med" len="med"/>
          </a:ln>
        </p:spPr>
      </p:cxnSp>
      <p:cxnSp>
        <p:nvCxnSpPr>
          <p:cNvPr id="171" name="Shape 171"/>
          <p:cNvCxnSpPr>
            <a:endCxn id="141" idx="3"/>
          </p:cNvCxnSpPr>
          <p:nvPr/>
        </p:nvCxnSpPr>
        <p:spPr>
          <a:xfrm rot="10800000" flipH="1">
            <a:off x="1908228" y="1960622"/>
            <a:ext cx="963600" cy="2290800"/>
          </a:xfrm>
          <a:prstGeom prst="straightConnector1">
            <a:avLst/>
          </a:prstGeom>
          <a:noFill/>
          <a:ln w="9525" cap="flat" cmpd="sng">
            <a:solidFill>
              <a:srgbClr val="C9DAF8"/>
            </a:solidFill>
            <a:prstDash val="solid"/>
            <a:round/>
            <a:headEnd type="none" w="med" len="med"/>
            <a:tailEnd type="triangle" w="med" len="med"/>
          </a:ln>
        </p:spPr>
      </p:cxnSp>
      <p:cxnSp>
        <p:nvCxnSpPr>
          <p:cNvPr id="172" name="Shape 172"/>
          <p:cNvCxnSpPr>
            <a:endCxn id="142" idx="3"/>
          </p:cNvCxnSpPr>
          <p:nvPr/>
        </p:nvCxnSpPr>
        <p:spPr>
          <a:xfrm rot="10800000" flipH="1">
            <a:off x="1899528" y="2382347"/>
            <a:ext cx="972300" cy="1886400"/>
          </a:xfrm>
          <a:prstGeom prst="straightConnector1">
            <a:avLst/>
          </a:prstGeom>
          <a:noFill/>
          <a:ln w="9525" cap="flat" cmpd="sng">
            <a:solidFill>
              <a:srgbClr val="C9DAF8"/>
            </a:solidFill>
            <a:prstDash val="solid"/>
            <a:round/>
            <a:headEnd type="none" w="med" len="med"/>
            <a:tailEnd type="triangle" w="med" len="med"/>
          </a:ln>
        </p:spPr>
      </p:cxnSp>
      <p:cxnSp>
        <p:nvCxnSpPr>
          <p:cNvPr id="173" name="Shape 173"/>
          <p:cNvCxnSpPr>
            <a:endCxn id="143" idx="3"/>
          </p:cNvCxnSpPr>
          <p:nvPr/>
        </p:nvCxnSpPr>
        <p:spPr>
          <a:xfrm rot="10800000" flipH="1">
            <a:off x="1908228" y="2804072"/>
            <a:ext cx="963600" cy="1473300"/>
          </a:xfrm>
          <a:prstGeom prst="straightConnector1">
            <a:avLst/>
          </a:prstGeom>
          <a:noFill/>
          <a:ln w="9525" cap="flat" cmpd="sng">
            <a:solidFill>
              <a:srgbClr val="C9DAF8"/>
            </a:solidFill>
            <a:prstDash val="solid"/>
            <a:round/>
            <a:headEnd type="none" w="med" len="med"/>
            <a:tailEnd type="triangle" w="med" len="med"/>
          </a:ln>
        </p:spPr>
      </p:cxnSp>
      <p:cxnSp>
        <p:nvCxnSpPr>
          <p:cNvPr id="174" name="Shape 174"/>
          <p:cNvCxnSpPr>
            <a:endCxn id="144" idx="3"/>
          </p:cNvCxnSpPr>
          <p:nvPr/>
        </p:nvCxnSpPr>
        <p:spPr>
          <a:xfrm rot="10800000" flipH="1">
            <a:off x="1899528" y="3225797"/>
            <a:ext cx="972300" cy="1068900"/>
          </a:xfrm>
          <a:prstGeom prst="straightConnector1">
            <a:avLst/>
          </a:prstGeom>
          <a:noFill/>
          <a:ln w="9525" cap="flat" cmpd="sng">
            <a:solidFill>
              <a:srgbClr val="C9DAF8"/>
            </a:solidFill>
            <a:prstDash val="solid"/>
            <a:round/>
            <a:headEnd type="none" w="med" len="med"/>
            <a:tailEnd type="triangle" w="med" len="med"/>
          </a:ln>
        </p:spPr>
      </p:cxnSp>
      <p:cxnSp>
        <p:nvCxnSpPr>
          <p:cNvPr id="175" name="Shape 175"/>
          <p:cNvCxnSpPr>
            <a:endCxn id="145" idx="2"/>
          </p:cNvCxnSpPr>
          <p:nvPr/>
        </p:nvCxnSpPr>
        <p:spPr>
          <a:xfrm>
            <a:off x="1908075" y="4312175"/>
            <a:ext cx="924300" cy="29400"/>
          </a:xfrm>
          <a:prstGeom prst="straightConnector1">
            <a:avLst/>
          </a:prstGeom>
          <a:noFill/>
          <a:ln w="9525" cap="flat" cmpd="sng">
            <a:solidFill>
              <a:srgbClr val="C9DAF8"/>
            </a:solidFill>
            <a:prstDash val="solid"/>
            <a:round/>
            <a:headEnd type="none" w="med" len="med"/>
            <a:tailEnd type="triangle" w="med" len="med"/>
          </a:ln>
        </p:spPr>
      </p:cxnSp>
      <p:sp>
        <p:nvSpPr>
          <p:cNvPr id="176" name="Shape 176"/>
          <p:cNvSpPr/>
          <p:nvPr/>
        </p:nvSpPr>
        <p:spPr>
          <a:xfrm>
            <a:off x="2914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2914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2914875" y="39302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4438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438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438875" y="40064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5962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5962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5962875" y="40064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5" name="Shape 185"/>
          <p:cNvCxnSpPr>
            <a:stCxn id="141" idx="6"/>
            <a:endCxn id="147" idx="2"/>
          </p:cNvCxnSpPr>
          <p:nvPr/>
        </p:nvCxnSpPr>
        <p:spPr>
          <a:xfrm>
            <a:off x="3101775" y="1865375"/>
            <a:ext cx="1229700" cy="0"/>
          </a:xfrm>
          <a:prstGeom prst="straightConnector1">
            <a:avLst/>
          </a:prstGeom>
          <a:noFill/>
          <a:ln w="9525" cap="flat" cmpd="sng">
            <a:solidFill>
              <a:srgbClr val="C9DAF8"/>
            </a:solidFill>
            <a:prstDash val="solid"/>
            <a:round/>
            <a:headEnd type="none" w="med" len="med"/>
            <a:tailEnd type="triangle" w="med" len="med"/>
          </a:ln>
        </p:spPr>
      </p:cxnSp>
      <p:cxnSp>
        <p:nvCxnSpPr>
          <p:cNvPr id="186" name="Shape 186"/>
          <p:cNvCxnSpPr>
            <a:stCxn id="141" idx="6"/>
            <a:endCxn id="148" idx="2"/>
          </p:cNvCxnSpPr>
          <p:nvPr/>
        </p:nvCxnSpPr>
        <p:spPr>
          <a:xfrm>
            <a:off x="3101775" y="1865375"/>
            <a:ext cx="1229700" cy="421800"/>
          </a:xfrm>
          <a:prstGeom prst="straightConnector1">
            <a:avLst/>
          </a:prstGeom>
          <a:noFill/>
          <a:ln w="9525" cap="flat" cmpd="sng">
            <a:solidFill>
              <a:srgbClr val="C9DAF8"/>
            </a:solidFill>
            <a:prstDash val="solid"/>
            <a:round/>
            <a:headEnd type="none" w="med" len="med"/>
            <a:tailEnd type="triangle" w="med" len="med"/>
          </a:ln>
        </p:spPr>
      </p:cxnSp>
      <p:cxnSp>
        <p:nvCxnSpPr>
          <p:cNvPr id="187" name="Shape 187"/>
          <p:cNvCxnSpPr>
            <a:stCxn id="141" idx="6"/>
            <a:endCxn id="149" idx="2"/>
          </p:cNvCxnSpPr>
          <p:nvPr/>
        </p:nvCxnSpPr>
        <p:spPr>
          <a:xfrm>
            <a:off x="3101775" y="1865375"/>
            <a:ext cx="1229700" cy="843600"/>
          </a:xfrm>
          <a:prstGeom prst="straightConnector1">
            <a:avLst/>
          </a:prstGeom>
          <a:noFill/>
          <a:ln w="9525" cap="flat" cmpd="sng">
            <a:solidFill>
              <a:srgbClr val="C9DAF8"/>
            </a:solidFill>
            <a:prstDash val="solid"/>
            <a:round/>
            <a:headEnd type="none" w="med" len="med"/>
            <a:tailEnd type="triangle" w="med" len="med"/>
          </a:ln>
        </p:spPr>
      </p:cxnSp>
      <p:cxnSp>
        <p:nvCxnSpPr>
          <p:cNvPr id="188" name="Shape 188"/>
          <p:cNvCxnSpPr>
            <a:stCxn id="141" idx="6"/>
            <a:endCxn id="150" idx="2"/>
          </p:cNvCxnSpPr>
          <p:nvPr/>
        </p:nvCxnSpPr>
        <p:spPr>
          <a:xfrm>
            <a:off x="3101775" y="1865375"/>
            <a:ext cx="1229700" cy="1265100"/>
          </a:xfrm>
          <a:prstGeom prst="straightConnector1">
            <a:avLst/>
          </a:prstGeom>
          <a:noFill/>
          <a:ln w="9525" cap="flat" cmpd="sng">
            <a:solidFill>
              <a:srgbClr val="C9DAF8"/>
            </a:solidFill>
            <a:prstDash val="solid"/>
            <a:round/>
            <a:headEnd type="none" w="med" len="med"/>
            <a:tailEnd type="triangle" w="med" len="med"/>
          </a:ln>
        </p:spPr>
      </p:cxnSp>
      <p:cxnSp>
        <p:nvCxnSpPr>
          <p:cNvPr id="189" name="Shape 189"/>
          <p:cNvCxnSpPr>
            <a:stCxn id="141" idx="6"/>
            <a:endCxn id="151" idx="1"/>
          </p:cNvCxnSpPr>
          <p:nvPr/>
        </p:nvCxnSpPr>
        <p:spPr>
          <a:xfrm>
            <a:off x="3101775" y="1865375"/>
            <a:ext cx="1269300" cy="2381100"/>
          </a:xfrm>
          <a:prstGeom prst="straightConnector1">
            <a:avLst/>
          </a:prstGeom>
          <a:noFill/>
          <a:ln w="9525" cap="flat" cmpd="sng">
            <a:solidFill>
              <a:srgbClr val="D0E0E3"/>
            </a:solidFill>
            <a:prstDash val="solid"/>
            <a:round/>
            <a:headEnd type="none" w="med" len="med"/>
            <a:tailEnd type="triangle" w="med" len="med"/>
          </a:ln>
        </p:spPr>
      </p:cxnSp>
      <p:cxnSp>
        <p:nvCxnSpPr>
          <p:cNvPr id="190" name="Shape 190"/>
          <p:cNvCxnSpPr>
            <a:stCxn id="142" idx="6"/>
            <a:endCxn id="147" idx="2"/>
          </p:cNvCxnSpPr>
          <p:nvPr/>
        </p:nvCxnSpPr>
        <p:spPr>
          <a:xfrm rot="10800000" flipH="1">
            <a:off x="3101775" y="1865300"/>
            <a:ext cx="1229700" cy="421800"/>
          </a:xfrm>
          <a:prstGeom prst="straightConnector1">
            <a:avLst/>
          </a:prstGeom>
          <a:noFill/>
          <a:ln w="9525" cap="flat" cmpd="sng">
            <a:solidFill>
              <a:srgbClr val="D0E0E3"/>
            </a:solidFill>
            <a:prstDash val="solid"/>
            <a:round/>
            <a:headEnd type="none" w="med" len="med"/>
            <a:tailEnd type="triangle" w="med" len="med"/>
          </a:ln>
        </p:spPr>
      </p:cxnSp>
      <p:cxnSp>
        <p:nvCxnSpPr>
          <p:cNvPr id="191" name="Shape 191"/>
          <p:cNvCxnSpPr>
            <a:stCxn id="142" idx="6"/>
            <a:endCxn id="148" idx="2"/>
          </p:cNvCxnSpPr>
          <p:nvPr/>
        </p:nvCxnSpPr>
        <p:spPr>
          <a:xfrm>
            <a:off x="3101775" y="2287100"/>
            <a:ext cx="1229700" cy="0"/>
          </a:xfrm>
          <a:prstGeom prst="straightConnector1">
            <a:avLst/>
          </a:prstGeom>
          <a:noFill/>
          <a:ln w="9525" cap="flat" cmpd="sng">
            <a:solidFill>
              <a:srgbClr val="D0E0E3"/>
            </a:solidFill>
            <a:prstDash val="solid"/>
            <a:round/>
            <a:headEnd type="none" w="med" len="med"/>
            <a:tailEnd type="triangle" w="med" len="med"/>
          </a:ln>
        </p:spPr>
      </p:cxnSp>
      <p:cxnSp>
        <p:nvCxnSpPr>
          <p:cNvPr id="192" name="Shape 192"/>
          <p:cNvCxnSpPr>
            <a:stCxn id="142" idx="6"/>
            <a:endCxn id="149" idx="2"/>
          </p:cNvCxnSpPr>
          <p:nvPr/>
        </p:nvCxnSpPr>
        <p:spPr>
          <a:xfrm>
            <a:off x="3101775" y="2287100"/>
            <a:ext cx="1229700" cy="421800"/>
          </a:xfrm>
          <a:prstGeom prst="straightConnector1">
            <a:avLst/>
          </a:prstGeom>
          <a:noFill/>
          <a:ln w="9525" cap="flat" cmpd="sng">
            <a:solidFill>
              <a:srgbClr val="D0E0E3"/>
            </a:solidFill>
            <a:prstDash val="solid"/>
            <a:round/>
            <a:headEnd type="none" w="med" len="med"/>
            <a:tailEnd type="triangle" w="med" len="med"/>
          </a:ln>
        </p:spPr>
      </p:cxnSp>
      <p:cxnSp>
        <p:nvCxnSpPr>
          <p:cNvPr id="193" name="Shape 193"/>
          <p:cNvCxnSpPr>
            <a:stCxn id="142" idx="6"/>
            <a:endCxn id="150" idx="2"/>
          </p:cNvCxnSpPr>
          <p:nvPr/>
        </p:nvCxnSpPr>
        <p:spPr>
          <a:xfrm>
            <a:off x="3101775" y="2287100"/>
            <a:ext cx="1229700" cy="843600"/>
          </a:xfrm>
          <a:prstGeom prst="straightConnector1">
            <a:avLst/>
          </a:prstGeom>
          <a:noFill/>
          <a:ln w="9525" cap="flat" cmpd="sng">
            <a:solidFill>
              <a:srgbClr val="D0E0E3"/>
            </a:solidFill>
            <a:prstDash val="solid"/>
            <a:round/>
            <a:headEnd type="none" w="med" len="med"/>
            <a:tailEnd type="triangle" w="med" len="med"/>
          </a:ln>
        </p:spPr>
      </p:cxnSp>
      <p:cxnSp>
        <p:nvCxnSpPr>
          <p:cNvPr id="194" name="Shape 194"/>
          <p:cNvCxnSpPr>
            <a:stCxn id="142" idx="6"/>
            <a:endCxn id="151" idx="1"/>
          </p:cNvCxnSpPr>
          <p:nvPr/>
        </p:nvCxnSpPr>
        <p:spPr>
          <a:xfrm>
            <a:off x="3101775" y="2287100"/>
            <a:ext cx="1269300" cy="1959300"/>
          </a:xfrm>
          <a:prstGeom prst="straightConnector1">
            <a:avLst/>
          </a:prstGeom>
          <a:noFill/>
          <a:ln w="9525" cap="flat" cmpd="sng">
            <a:solidFill>
              <a:srgbClr val="D0E0E3"/>
            </a:solidFill>
            <a:prstDash val="solid"/>
            <a:round/>
            <a:headEnd type="none" w="med" len="med"/>
            <a:tailEnd type="triangle" w="med" len="med"/>
          </a:ln>
        </p:spPr>
      </p:cxnSp>
      <p:cxnSp>
        <p:nvCxnSpPr>
          <p:cNvPr id="195" name="Shape 195"/>
          <p:cNvCxnSpPr>
            <a:stCxn id="145" idx="6"/>
            <a:endCxn id="151" idx="2"/>
          </p:cNvCxnSpPr>
          <p:nvPr/>
        </p:nvCxnSpPr>
        <p:spPr>
          <a:xfrm>
            <a:off x="3101775" y="4341575"/>
            <a:ext cx="1229700" cy="0"/>
          </a:xfrm>
          <a:prstGeom prst="straightConnector1">
            <a:avLst/>
          </a:prstGeom>
          <a:noFill/>
          <a:ln w="9525" cap="flat" cmpd="sng">
            <a:solidFill>
              <a:srgbClr val="C9DAF8"/>
            </a:solidFill>
            <a:prstDash val="solid"/>
            <a:round/>
            <a:headEnd type="none" w="med" len="med"/>
            <a:tailEnd type="triangle" w="med" len="med"/>
          </a:ln>
        </p:spPr>
      </p:cxnSp>
      <p:cxnSp>
        <p:nvCxnSpPr>
          <p:cNvPr id="196" name="Shape 196"/>
          <p:cNvCxnSpPr>
            <a:stCxn id="145" idx="6"/>
            <a:endCxn id="150" idx="2"/>
          </p:cNvCxnSpPr>
          <p:nvPr/>
        </p:nvCxnSpPr>
        <p:spPr>
          <a:xfrm rot="10800000" flipH="1">
            <a:off x="3101775" y="3130475"/>
            <a:ext cx="1229700" cy="1211100"/>
          </a:xfrm>
          <a:prstGeom prst="straightConnector1">
            <a:avLst/>
          </a:prstGeom>
          <a:noFill/>
          <a:ln w="9525" cap="flat" cmpd="sng">
            <a:solidFill>
              <a:srgbClr val="C9DAF8"/>
            </a:solidFill>
            <a:prstDash val="solid"/>
            <a:round/>
            <a:headEnd type="none" w="med" len="med"/>
            <a:tailEnd type="triangle" w="med" len="med"/>
          </a:ln>
        </p:spPr>
      </p:cxnSp>
      <p:cxnSp>
        <p:nvCxnSpPr>
          <p:cNvPr id="197" name="Shape 197"/>
          <p:cNvCxnSpPr>
            <a:stCxn id="145" idx="6"/>
            <a:endCxn id="149" idx="2"/>
          </p:cNvCxnSpPr>
          <p:nvPr/>
        </p:nvCxnSpPr>
        <p:spPr>
          <a:xfrm rot="10800000" flipH="1">
            <a:off x="3101775" y="2708975"/>
            <a:ext cx="1229700" cy="1632600"/>
          </a:xfrm>
          <a:prstGeom prst="straightConnector1">
            <a:avLst/>
          </a:prstGeom>
          <a:noFill/>
          <a:ln w="9525" cap="flat" cmpd="sng">
            <a:solidFill>
              <a:srgbClr val="C9DAF8"/>
            </a:solidFill>
            <a:prstDash val="solid"/>
            <a:round/>
            <a:headEnd type="none" w="med" len="med"/>
            <a:tailEnd type="triangle" w="med" len="med"/>
          </a:ln>
        </p:spPr>
      </p:cxnSp>
      <p:cxnSp>
        <p:nvCxnSpPr>
          <p:cNvPr id="198" name="Shape 198"/>
          <p:cNvCxnSpPr>
            <a:stCxn id="145" idx="7"/>
            <a:endCxn id="148" idx="3"/>
          </p:cNvCxnSpPr>
          <p:nvPr/>
        </p:nvCxnSpPr>
        <p:spPr>
          <a:xfrm rot="10800000" flipH="1">
            <a:off x="3062322" y="2382428"/>
            <a:ext cx="1308600" cy="1863900"/>
          </a:xfrm>
          <a:prstGeom prst="straightConnector1">
            <a:avLst/>
          </a:prstGeom>
          <a:noFill/>
          <a:ln w="9525" cap="flat" cmpd="sng">
            <a:solidFill>
              <a:srgbClr val="C9DAF8"/>
            </a:solidFill>
            <a:prstDash val="solid"/>
            <a:round/>
            <a:headEnd type="none" w="med" len="med"/>
            <a:tailEnd type="triangle" w="med" len="med"/>
          </a:ln>
        </p:spPr>
      </p:cxnSp>
      <p:cxnSp>
        <p:nvCxnSpPr>
          <p:cNvPr id="199" name="Shape 199"/>
          <p:cNvCxnSpPr>
            <a:stCxn id="145" idx="7"/>
            <a:endCxn id="147" idx="3"/>
          </p:cNvCxnSpPr>
          <p:nvPr/>
        </p:nvCxnSpPr>
        <p:spPr>
          <a:xfrm rot="10800000" flipH="1">
            <a:off x="3062322" y="1960628"/>
            <a:ext cx="1308600" cy="2285700"/>
          </a:xfrm>
          <a:prstGeom prst="straightConnector1">
            <a:avLst/>
          </a:prstGeom>
          <a:noFill/>
          <a:ln w="9525" cap="flat" cmpd="sng">
            <a:solidFill>
              <a:srgbClr val="C9DAF8"/>
            </a:solidFill>
            <a:prstDash val="solid"/>
            <a:round/>
            <a:headEnd type="none" w="med" len="med"/>
            <a:tailEnd type="triangle" w="med" len="med"/>
          </a:ln>
        </p:spPr>
      </p:cxnSp>
      <p:cxnSp>
        <p:nvCxnSpPr>
          <p:cNvPr id="200" name="Shape 200"/>
          <p:cNvCxnSpPr>
            <a:stCxn id="147" idx="6"/>
            <a:endCxn id="153" idx="2"/>
          </p:cNvCxnSpPr>
          <p:nvPr/>
        </p:nvCxnSpPr>
        <p:spPr>
          <a:xfrm>
            <a:off x="4600875" y="1865375"/>
            <a:ext cx="1273200" cy="0"/>
          </a:xfrm>
          <a:prstGeom prst="straightConnector1">
            <a:avLst/>
          </a:prstGeom>
          <a:noFill/>
          <a:ln w="9525" cap="flat" cmpd="sng">
            <a:solidFill>
              <a:srgbClr val="C9DAF8"/>
            </a:solidFill>
            <a:prstDash val="solid"/>
            <a:round/>
            <a:headEnd type="none" w="med" len="med"/>
            <a:tailEnd type="triangle" w="med" len="med"/>
          </a:ln>
        </p:spPr>
      </p:cxnSp>
      <p:cxnSp>
        <p:nvCxnSpPr>
          <p:cNvPr id="201" name="Shape 201"/>
          <p:cNvCxnSpPr>
            <a:stCxn id="147" idx="6"/>
            <a:endCxn id="154" idx="2"/>
          </p:cNvCxnSpPr>
          <p:nvPr/>
        </p:nvCxnSpPr>
        <p:spPr>
          <a:xfrm>
            <a:off x="4600875" y="1865375"/>
            <a:ext cx="1273200" cy="421800"/>
          </a:xfrm>
          <a:prstGeom prst="straightConnector1">
            <a:avLst/>
          </a:prstGeom>
          <a:noFill/>
          <a:ln w="9525" cap="flat" cmpd="sng">
            <a:solidFill>
              <a:srgbClr val="C9DAF8"/>
            </a:solidFill>
            <a:prstDash val="solid"/>
            <a:round/>
            <a:headEnd type="none" w="med" len="med"/>
            <a:tailEnd type="triangle" w="med" len="med"/>
          </a:ln>
        </p:spPr>
      </p:cxnSp>
      <p:cxnSp>
        <p:nvCxnSpPr>
          <p:cNvPr id="202" name="Shape 202"/>
          <p:cNvCxnSpPr>
            <a:stCxn id="147" idx="6"/>
            <a:endCxn id="155" idx="2"/>
          </p:cNvCxnSpPr>
          <p:nvPr/>
        </p:nvCxnSpPr>
        <p:spPr>
          <a:xfrm>
            <a:off x="4600875" y="1865375"/>
            <a:ext cx="1273200" cy="843600"/>
          </a:xfrm>
          <a:prstGeom prst="straightConnector1">
            <a:avLst/>
          </a:prstGeom>
          <a:noFill/>
          <a:ln w="9525" cap="flat" cmpd="sng">
            <a:solidFill>
              <a:srgbClr val="C9DAF8"/>
            </a:solidFill>
            <a:prstDash val="solid"/>
            <a:round/>
            <a:headEnd type="none" w="med" len="med"/>
            <a:tailEnd type="triangle" w="med" len="med"/>
          </a:ln>
        </p:spPr>
      </p:cxnSp>
      <p:cxnSp>
        <p:nvCxnSpPr>
          <p:cNvPr id="203" name="Shape 203"/>
          <p:cNvCxnSpPr>
            <a:stCxn id="147" idx="6"/>
            <a:endCxn id="156" idx="2"/>
          </p:cNvCxnSpPr>
          <p:nvPr/>
        </p:nvCxnSpPr>
        <p:spPr>
          <a:xfrm>
            <a:off x="4600875" y="1865375"/>
            <a:ext cx="1273200" cy="1265100"/>
          </a:xfrm>
          <a:prstGeom prst="straightConnector1">
            <a:avLst/>
          </a:prstGeom>
          <a:noFill/>
          <a:ln w="9525" cap="flat" cmpd="sng">
            <a:solidFill>
              <a:srgbClr val="C9DAF8"/>
            </a:solidFill>
            <a:prstDash val="solid"/>
            <a:round/>
            <a:headEnd type="none" w="med" len="med"/>
            <a:tailEnd type="triangle" w="med" len="med"/>
          </a:ln>
        </p:spPr>
      </p:cxnSp>
      <p:cxnSp>
        <p:nvCxnSpPr>
          <p:cNvPr id="204" name="Shape 204"/>
          <p:cNvCxnSpPr>
            <a:stCxn id="147" idx="6"/>
            <a:endCxn id="157" idx="1"/>
          </p:cNvCxnSpPr>
          <p:nvPr/>
        </p:nvCxnSpPr>
        <p:spPr>
          <a:xfrm>
            <a:off x="4600875" y="1865375"/>
            <a:ext cx="1312500" cy="2381100"/>
          </a:xfrm>
          <a:prstGeom prst="straightConnector1">
            <a:avLst/>
          </a:prstGeom>
          <a:noFill/>
          <a:ln w="9525" cap="flat" cmpd="sng">
            <a:solidFill>
              <a:srgbClr val="C9DAF8"/>
            </a:solidFill>
            <a:prstDash val="solid"/>
            <a:round/>
            <a:headEnd type="none" w="med" len="med"/>
            <a:tailEnd type="triangle" w="med" len="med"/>
          </a:ln>
        </p:spPr>
      </p:cxnSp>
      <p:cxnSp>
        <p:nvCxnSpPr>
          <p:cNvPr id="205" name="Shape 205"/>
          <p:cNvCxnSpPr>
            <a:stCxn id="151" idx="6"/>
            <a:endCxn id="153" idx="3"/>
          </p:cNvCxnSpPr>
          <p:nvPr/>
        </p:nvCxnSpPr>
        <p:spPr>
          <a:xfrm rot="10800000" flipH="1">
            <a:off x="4600875" y="1960475"/>
            <a:ext cx="1312500" cy="2381100"/>
          </a:xfrm>
          <a:prstGeom prst="straightConnector1">
            <a:avLst/>
          </a:prstGeom>
          <a:noFill/>
          <a:ln w="9525" cap="flat" cmpd="sng">
            <a:solidFill>
              <a:srgbClr val="C9DAF8"/>
            </a:solidFill>
            <a:prstDash val="solid"/>
            <a:round/>
            <a:headEnd type="none" w="med" len="med"/>
            <a:tailEnd type="triangle" w="med" len="med"/>
          </a:ln>
        </p:spPr>
      </p:cxnSp>
      <p:cxnSp>
        <p:nvCxnSpPr>
          <p:cNvPr id="206" name="Shape 206"/>
          <p:cNvCxnSpPr>
            <a:stCxn id="151" idx="6"/>
            <a:endCxn id="154" idx="3"/>
          </p:cNvCxnSpPr>
          <p:nvPr/>
        </p:nvCxnSpPr>
        <p:spPr>
          <a:xfrm rot="10800000" flipH="1">
            <a:off x="4600875" y="2382275"/>
            <a:ext cx="1312500" cy="1959300"/>
          </a:xfrm>
          <a:prstGeom prst="straightConnector1">
            <a:avLst/>
          </a:prstGeom>
          <a:noFill/>
          <a:ln w="9525" cap="flat" cmpd="sng">
            <a:solidFill>
              <a:srgbClr val="C9DAF8"/>
            </a:solidFill>
            <a:prstDash val="solid"/>
            <a:round/>
            <a:headEnd type="none" w="med" len="med"/>
            <a:tailEnd type="triangle" w="med" len="med"/>
          </a:ln>
        </p:spPr>
      </p:cxnSp>
      <p:cxnSp>
        <p:nvCxnSpPr>
          <p:cNvPr id="207" name="Shape 207"/>
          <p:cNvCxnSpPr>
            <a:stCxn id="151" idx="6"/>
            <a:endCxn id="155" idx="3"/>
          </p:cNvCxnSpPr>
          <p:nvPr/>
        </p:nvCxnSpPr>
        <p:spPr>
          <a:xfrm rot="10800000" flipH="1">
            <a:off x="4600875" y="2804075"/>
            <a:ext cx="1312500" cy="1537500"/>
          </a:xfrm>
          <a:prstGeom prst="straightConnector1">
            <a:avLst/>
          </a:prstGeom>
          <a:noFill/>
          <a:ln w="9525" cap="flat" cmpd="sng">
            <a:solidFill>
              <a:srgbClr val="C9DAF8"/>
            </a:solidFill>
            <a:prstDash val="solid"/>
            <a:round/>
            <a:headEnd type="none" w="med" len="med"/>
            <a:tailEnd type="triangle" w="med" len="med"/>
          </a:ln>
        </p:spPr>
      </p:cxnSp>
      <p:cxnSp>
        <p:nvCxnSpPr>
          <p:cNvPr id="208" name="Shape 208"/>
          <p:cNvCxnSpPr>
            <a:stCxn id="151" idx="6"/>
            <a:endCxn id="156" idx="3"/>
          </p:cNvCxnSpPr>
          <p:nvPr/>
        </p:nvCxnSpPr>
        <p:spPr>
          <a:xfrm rot="10800000" flipH="1">
            <a:off x="4600875" y="3225875"/>
            <a:ext cx="1312500" cy="1115700"/>
          </a:xfrm>
          <a:prstGeom prst="straightConnector1">
            <a:avLst/>
          </a:prstGeom>
          <a:noFill/>
          <a:ln w="9525" cap="flat" cmpd="sng">
            <a:solidFill>
              <a:srgbClr val="C9DAF8"/>
            </a:solidFill>
            <a:prstDash val="solid"/>
            <a:round/>
            <a:headEnd type="none" w="med" len="med"/>
            <a:tailEnd type="triangle" w="med" len="med"/>
          </a:ln>
        </p:spPr>
      </p:cxnSp>
      <p:cxnSp>
        <p:nvCxnSpPr>
          <p:cNvPr id="209" name="Shape 209"/>
          <p:cNvCxnSpPr>
            <a:stCxn id="151" idx="6"/>
            <a:endCxn id="157" idx="2"/>
          </p:cNvCxnSpPr>
          <p:nvPr/>
        </p:nvCxnSpPr>
        <p:spPr>
          <a:xfrm>
            <a:off x="4600875" y="4341575"/>
            <a:ext cx="1273200" cy="0"/>
          </a:xfrm>
          <a:prstGeom prst="straightConnector1">
            <a:avLst/>
          </a:prstGeom>
          <a:noFill/>
          <a:ln w="9525" cap="flat" cmpd="sng">
            <a:solidFill>
              <a:srgbClr val="C9DAF8"/>
            </a:solidFill>
            <a:prstDash val="solid"/>
            <a:round/>
            <a:headEnd type="none" w="med" len="med"/>
            <a:tailEnd type="triangle" w="med" len="med"/>
          </a:ln>
        </p:spPr>
      </p:cxnSp>
      <p:cxnSp>
        <p:nvCxnSpPr>
          <p:cNvPr id="210" name="Shape 210"/>
          <p:cNvCxnSpPr>
            <a:stCxn id="153" idx="6"/>
            <a:endCxn id="159" idx="1"/>
          </p:cNvCxnSpPr>
          <p:nvPr/>
        </p:nvCxnSpPr>
        <p:spPr>
          <a:xfrm>
            <a:off x="6143400" y="1865375"/>
            <a:ext cx="1191000" cy="948000"/>
          </a:xfrm>
          <a:prstGeom prst="straightConnector1">
            <a:avLst/>
          </a:prstGeom>
          <a:noFill/>
          <a:ln w="9525" cap="flat" cmpd="sng">
            <a:solidFill>
              <a:srgbClr val="C9DAF8"/>
            </a:solidFill>
            <a:prstDash val="solid"/>
            <a:round/>
            <a:headEnd type="none" w="med" len="med"/>
            <a:tailEnd type="triangle" w="med" len="med"/>
          </a:ln>
        </p:spPr>
      </p:cxnSp>
      <p:cxnSp>
        <p:nvCxnSpPr>
          <p:cNvPr id="211" name="Shape 211"/>
          <p:cNvCxnSpPr>
            <a:stCxn id="154" idx="6"/>
            <a:endCxn id="159" idx="2"/>
          </p:cNvCxnSpPr>
          <p:nvPr/>
        </p:nvCxnSpPr>
        <p:spPr>
          <a:xfrm>
            <a:off x="6143400" y="2287100"/>
            <a:ext cx="1151400" cy="621600"/>
          </a:xfrm>
          <a:prstGeom prst="straightConnector1">
            <a:avLst/>
          </a:prstGeom>
          <a:noFill/>
          <a:ln w="9525" cap="flat" cmpd="sng">
            <a:solidFill>
              <a:srgbClr val="C9DAF8"/>
            </a:solidFill>
            <a:prstDash val="solid"/>
            <a:round/>
            <a:headEnd type="none" w="med" len="med"/>
            <a:tailEnd type="triangle" w="med" len="med"/>
          </a:ln>
        </p:spPr>
      </p:cxnSp>
      <p:cxnSp>
        <p:nvCxnSpPr>
          <p:cNvPr id="212" name="Shape 212"/>
          <p:cNvCxnSpPr>
            <a:stCxn id="155" idx="6"/>
            <a:endCxn id="159" idx="2"/>
          </p:cNvCxnSpPr>
          <p:nvPr/>
        </p:nvCxnSpPr>
        <p:spPr>
          <a:xfrm>
            <a:off x="6143400" y="2708825"/>
            <a:ext cx="1151400" cy="199800"/>
          </a:xfrm>
          <a:prstGeom prst="straightConnector1">
            <a:avLst/>
          </a:prstGeom>
          <a:noFill/>
          <a:ln w="9525" cap="flat" cmpd="sng">
            <a:solidFill>
              <a:srgbClr val="C9DAF8"/>
            </a:solidFill>
            <a:prstDash val="solid"/>
            <a:round/>
            <a:headEnd type="none" w="med" len="med"/>
            <a:tailEnd type="triangle" w="med" len="med"/>
          </a:ln>
        </p:spPr>
      </p:cxnSp>
      <p:cxnSp>
        <p:nvCxnSpPr>
          <p:cNvPr id="213" name="Shape 213"/>
          <p:cNvCxnSpPr>
            <a:stCxn id="156" idx="6"/>
            <a:endCxn id="159" idx="2"/>
          </p:cNvCxnSpPr>
          <p:nvPr/>
        </p:nvCxnSpPr>
        <p:spPr>
          <a:xfrm rot="10800000" flipH="1">
            <a:off x="6143400" y="2908850"/>
            <a:ext cx="1151400" cy="221700"/>
          </a:xfrm>
          <a:prstGeom prst="straightConnector1">
            <a:avLst/>
          </a:prstGeom>
          <a:noFill/>
          <a:ln w="9525" cap="flat" cmpd="sng">
            <a:solidFill>
              <a:srgbClr val="C9DAF8"/>
            </a:solidFill>
            <a:prstDash val="solid"/>
            <a:round/>
            <a:headEnd type="none" w="med" len="med"/>
            <a:tailEnd type="triangle" w="med" len="med"/>
          </a:ln>
        </p:spPr>
      </p:cxnSp>
      <p:cxnSp>
        <p:nvCxnSpPr>
          <p:cNvPr id="214" name="Shape 214"/>
          <p:cNvCxnSpPr>
            <a:stCxn id="157" idx="6"/>
            <a:endCxn id="159" idx="3"/>
          </p:cNvCxnSpPr>
          <p:nvPr/>
        </p:nvCxnSpPr>
        <p:spPr>
          <a:xfrm rot="10800000" flipH="1">
            <a:off x="6143400" y="3003875"/>
            <a:ext cx="1191000" cy="1337700"/>
          </a:xfrm>
          <a:prstGeom prst="straightConnector1">
            <a:avLst/>
          </a:prstGeom>
          <a:noFill/>
          <a:ln w="9525" cap="flat" cmpd="sng">
            <a:solidFill>
              <a:srgbClr val="C9DAF8"/>
            </a:solidFill>
            <a:prstDash val="solid"/>
            <a:round/>
            <a:headEnd type="none" w="med" len="med"/>
            <a:tailEnd type="triangle" w="med" len="med"/>
          </a:ln>
        </p:spPr>
      </p:cxnSp>
      <p:cxnSp>
        <p:nvCxnSpPr>
          <p:cNvPr id="215" name="Shape 215"/>
          <p:cNvCxnSpPr>
            <a:stCxn id="153" idx="6"/>
            <a:endCxn id="160" idx="1"/>
          </p:cNvCxnSpPr>
          <p:nvPr/>
        </p:nvCxnSpPr>
        <p:spPr>
          <a:xfrm>
            <a:off x="6143400" y="1865375"/>
            <a:ext cx="1191000" cy="1369800"/>
          </a:xfrm>
          <a:prstGeom prst="straightConnector1">
            <a:avLst/>
          </a:prstGeom>
          <a:noFill/>
          <a:ln w="9525" cap="flat" cmpd="sng">
            <a:solidFill>
              <a:srgbClr val="C9DAF8"/>
            </a:solidFill>
            <a:prstDash val="solid"/>
            <a:round/>
            <a:headEnd type="none" w="med" len="med"/>
            <a:tailEnd type="triangle" w="med" len="med"/>
          </a:ln>
        </p:spPr>
      </p:cxnSp>
      <p:cxnSp>
        <p:nvCxnSpPr>
          <p:cNvPr id="216" name="Shape 216"/>
          <p:cNvCxnSpPr>
            <a:stCxn id="154" idx="6"/>
            <a:endCxn id="160" idx="2"/>
          </p:cNvCxnSpPr>
          <p:nvPr/>
        </p:nvCxnSpPr>
        <p:spPr>
          <a:xfrm>
            <a:off x="6143400" y="2287100"/>
            <a:ext cx="1151400" cy="1043400"/>
          </a:xfrm>
          <a:prstGeom prst="straightConnector1">
            <a:avLst/>
          </a:prstGeom>
          <a:noFill/>
          <a:ln w="9525" cap="flat" cmpd="sng">
            <a:solidFill>
              <a:srgbClr val="C9DAF8"/>
            </a:solidFill>
            <a:prstDash val="solid"/>
            <a:round/>
            <a:headEnd type="none" w="med" len="med"/>
            <a:tailEnd type="triangle" w="med" len="med"/>
          </a:ln>
        </p:spPr>
      </p:cxnSp>
      <p:cxnSp>
        <p:nvCxnSpPr>
          <p:cNvPr id="217" name="Shape 217"/>
          <p:cNvCxnSpPr>
            <a:stCxn id="155" idx="6"/>
            <a:endCxn id="160" idx="2"/>
          </p:cNvCxnSpPr>
          <p:nvPr/>
        </p:nvCxnSpPr>
        <p:spPr>
          <a:xfrm>
            <a:off x="6143400" y="2708825"/>
            <a:ext cx="1151400" cy="621600"/>
          </a:xfrm>
          <a:prstGeom prst="straightConnector1">
            <a:avLst/>
          </a:prstGeom>
          <a:noFill/>
          <a:ln w="9525" cap="flat" cmpd="sng">
            <a:solidFill>
              <a:srgbClr val="C9DAF8"/>
            </a:solidFill>
            <a:prstDash val="solid"/>
            <a:round/>
            <a:headEnd type="none" w="med" len="med"/>
            <a:tailEnd type="triangle" w="med" len="med"/>
          </a:ln>
        </p:spPr>
      </p:cxnSp>
      <p:cxnSp>
        <p:nvCxnSpPr>
          <p:cNvPr id="218" name="Shape 218"/>
          <p:cNvCxnSpPr>
            <a:stCxn id="157" idx="6"/>
            <a:endCxn id="160" idx="3"/>
          </p:cNvCxnSpPr>
          <p:nvPr/>
        </p:nvCxnSpPr>
        <p:spPr>
          <a:xfrm rot="10800000" flipH="1">
            <a:off x="6143400" y="3425675"/>
            <a:ext cx="1191000" cy="915900"/>
          </a:xfrm>
          <a:prstGeom prst="straightConnector1">
            <a:avLst/>
          </a:prstGeom>
          <a:noFill/>
          <a:ln w="9525" cap="flat" cmpd="sng">
            <a:solidFill>
              <a:srgbClr val="C9DAF8"/>
            </a:solidFill>
            <a:prstDash val="solid"/>
            <a:round/>
            <a:headEnd type="none" w="med" len="med"/>
            <a:tailEnd type="triangle" w="med" len="med"/>
          </a:ln>
        </p:spPr>
      </p:cxnSp>
      <p:sp>
        <p:nvSpPr>
          <p:cNvPr id="219" name="Shape 219"/>
          <p:cNvSpPr txBox="1"/>
          <p:nvPr/>
        </p:nvSpPr>
        <p:spPr>
          <a:xfrm>
            <a:off x="1480450" y="4616300"/>
            <a:ext cx="568800" cy="35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300</a:t>
            </a:r>
            <a:endParaRPr>
              <a:solidFill>
                <a:srgbClr val="FFFFFF"/>
              </a:solidFill>
            </a:endParaRPr>
          </a:p>
        </p:txBody>
      </p:sp>
      <p:sp>
        <p:nvSpPr>
          <p:cNvPr id="220" name="Shape 220"/>
          <p:cNvSpPr txBox="1"/>
          <p:nvPr/>
        </p:nvSpPr>
        <p:spPr>
          <a:xfrm>
            <a:off x="2656875" y="46510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1" name="Shape 221"/>
          <p:cNvSpPr txBox="1"/>
          <p:nvPr/>
        </p:nvSpPr>
        <p:spPr>
          <a:xfrm>
            <a:off x="4180875" y="46681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2" name="Shape 222"/>
          <p:cNvSpPr txBox="1"/>
          <p:nvPr/>
        </p:nvSpPr>
        <p:spPr>
          <a:xfrm>
            <a:off x="5704875" y="46681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3" name="Shape 223"/>
          <p:cNvSpPr txBox="1"/>
          <p:nvPr/>
        </p:nvSpPr>
        <p:spPr>
          <a:xfrm>
            <a:off x="775175" y="2729225"/>
            <a:ext cx="820800" cy="84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Feature Vector</a:t>
            </a:r>
            <a:endParaRPr>
              <a:solidFill>
                <a:srgbClr val="FFFFFF"/>
              </a:solidFill>
            </a:endParaRPr>
          </a:p>
        </p:txBody>
      </p:sp>
      <p:sp>
        <p:nvSpPr>
          <p:cNvPr id="224" name="Shape 224"/>
          <p:cNvSpPr txBox="1"/>
          <p:nvPr/>
        </p:nvSpPr>
        <p:spPr>
          <a:xfrm>
            <a:off x="3771600" y="1179550"/>
            <a:ext cx="1600800" cy="51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Hidden Layers</a:t>
            </a:r>
            <a:endParaRPr>
              <a:solidFill>
                <a:srgbClr val="FFFFFF"/>
              </a:solidFill>
            </a:endParaRPr>
          </a:p>
        </p:txBody>
      </p:sp>
      <p:sp>
        <p:nvSpPr>
          <p:cNvPr id="225" name="Shape 225"/>
          <p:cNvSpPr txBox="1"/>
          <p:nvPr/>
        </p:nvSpPr>
        <p:spPr>
          <a:xfrm>
            <a:off x="7762625" y="2764025"/>
            <a:ext cx="1075500" cy="62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Prediction Output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Neural Network</a:t>
            </a:r>
            <a:endParaRPr/>
          </a:p>
        </p:txBody>
      </p:sp>
      <p:sp>
        <p:nvSpPr>
          <p:cNvPr id="231" name="Shape 231"/>
          <p:cNvSpPr txBox="1"/>
          <p:nvPr/>
        </p:nvSpPr>
        <p:spPr>
          <a:xfrm>
            <a:off x="762000" y="1047750"/>
            <a:ext cx="3145200" cy="3444600"/>
          </a:xfrm>
          <a:prstGeom prst="rect">
            <a:avLst/>
          </a:prstGeom>
          <a:noFill/>
          <a:ln>
            <a:noFill/>
          </a:ln>
          <a:effectLst>
            <a:outerShdw blurRad="57150" dist="19050" dir="5400000" algn="bl" rotWithShape="0">
              <a:srgbClr val="FF99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 sz="2400" dirty="0">
                <a:solidFill>
                  <a:srgbClr val="FF9900"/>
                </a:solidFill>
              </a:rPr>
              <a:t>TensorFlow</a:t>
            </a:r>
            <a:endParaRPr sz="2400" dirty="0">
              <a:solidFill>
                <a:srgbClr val="FF9900"/>
              </a:solidFill>
            </a:endParaRPr>
          </a:p>
          <a:p>
            <a:pPr marL="0" lvl="0" indent="0">
              <a:spcBef>
                <a:spcPts val="0"/>
              </a:spcBef>
              <a:spcAft>
                <a:spcPts val="0"/>
              </a:spcAft>
              <a:buNone/>
            </a:pPr>
            <a:endParaRPr dirty="0">
              <a:solidFill>
                <a:srgbClr val="FFFFFF"/>
              </a:solidFill>
            </a:endParaRPr>
          </a:p>
          <a:p>
            <a:pPr marL="0" lvl="0" indent="0">
              <a:spcBef>
                <a:spcPts val="0"/>
              </a:spcBef>
              <a:spcAft>
                <a:spcPts val="0"/>
              </a:spcAft>
              <a:buNone/>
            </a:pPr>
            <a:r>
              <a:rPr lang="en" sz="1800" dirty="0">
                <a:solidFill>
                  <a:srgbClr val="FFFFFF"/>
                </a:solidFill>
              </a:rPr>
              <a:t>Hidden Layer Structure</a:t>
            </a:r>
            <a:endParaRPr sz="1800" dirty="0">
              <a:solidFill>
                <a:srgbClr val="FFFFFF"/>
              </a:solidFill>
            </a:endParaRPr>
          </a:p>
          <a:p>
            <a:pPr marL="0" lvl="0" indent="0">
              <a:spcBef>
                <a:spcPts val="0"/>
              </a:spcBef>
              <a:spcAft>
                <a:spcPts val="0"/>
              </a:spcAft>
              <a:buNone/>
            </a:pPr>
            <a:r>
              <a:rPr lang="en" sz="1800" dirty="0">
                <a:solidFill>
                  <a:srgbClr val="FFFFFF"/>
                </a:solidFill>
              </a:rPr>
              <a:t>(300, 300)</a:t>
            </a:r>
            <a:endParaRPr sz="1800" dirty="0">
              <a:solidFill>
                <a:srgbClr val="FFFFFF"/>
              </a:solidFill>
            </a:endParaRPr>
          </a:p>
          <a:p>
            <a:pPr marL="0" lvl="0" indent="0">
              <a:spcBef>
                <a:spcPts val="0"/>
              </a:spcBef>
              <a:spcAft>
                <a:spcPts val="0"/>
              </a:spcAft>
              <a:buNone/>
            </a:pPr>
            <a:r>
              <a:rPr lang="en" sz="1800" dirty="0">
                <a:solidFill>
                  <a:srgbClr val="FFFFFF"/>
                </a:solidFill>
              </a:rPr>
              <a:t>(300, 300, 300)</a:t>
            </a:r>
            <a:endParaRPr sz="1800" dirty="0">
              <a:solidFill>
                <a:srgbClr val="FFFFFF"/>
              </a:solidFill>
            </a:endParaRPr>
          </a:p>
          <a:p>
            <a:pPr marL="0" lvl="0" indent="0">
              <a:spcBef>
                <a:spcPts val="0"/>
              </a:spcBef>
              <a:spcAft>
                <a:spcPts val="0"/>
              </a:spcAft>
              <a:buNone/>
            </a:pPr>
            <a:endParaRPr sz="1800" dirty="0">
              <a:solidFill>
                <a:srgbClr val="FFFFFF"/>
              </a:solidFill>
            </a:endParaRPr>
          </a:p>
          <a:p>
            <a:pPr marL="0" lvl="0" indent="0">
              <a:spcBef>
                <a:spcPts val="0"/>
              </a:spcBef>
              <a:spcAft>
                <a:spcPts val="0"/>
              </a:spcAft>
              <a:buNone/>
            </a:pPr>
            <a:r>
              <a:rPr lang="en" sz="1800" dirty="0">
                <a:solidFill>
                  <a:srgbClr val="FFFFFF"/>
                </a:solidFill>
              </a:rPr>
              <a:t>Learning rate:</a:t>
            </a:r>
            <a:endParaRPr sz="1800" dirty="0">
              <a:solidFill>
                <a:srgbClr val="FFFFFF"/>
              </a:solidFill>
            </a:endParaRPr>
          </a:p>
          <a:p>
            <a:pPr marL="0" lvl="0" indent="0">
              <a:spcBef>
                <a:spcPts val="0"/>
              </a:spcBef>
              <a:spcAft>
                <a:spcPts val="0"/>
              </a:spcAft>
              <a:buNone/>
            </a:pPr>
            <a:r>
              <a:rPr lang="en" sz="1800" dirty="0">
                <a:solidFill>
                  <a:srgbClr val="FFFFFF"/>
                </a:solidFill>
              </a:rPr>
              <a:t>0.001</a:t>
            </a:r>
            <a:endParaRPr sz="1800" dirty="0">
              <a:solidFill>
                <a:srgbClr val="FFFFFF"/>
              </a:solidFill>
            </a:endParaRPr>
          </a:p>
          <a:p>
            <a:pPr marL="0" lvl="0" indent="0">
              <a:spcBef>
                <a:spcPts val="0"/>
              </a:spcBef>
              <a:spcAft>
                <a:spcPts val="0"/>
              </a:spcAft>
              <a:buNone/>
            </a:pPr>
            <a:endParaRPr sz="1800" dirty="0">
              <a:solidFill>
                <a:srgbClr val="FFFFFF"/>
              </a:solidFill>
            </a:endParaRPr>
          </a:p>
          <a:p>
            <a:pPr marL="0" lvl="0" indent="0">
              <a:spcBef>
                <a:spcPts val="0"/>
              </a:spcBef>
              <a:spcAft>
                <a:spcPts val="0"/>
              </a:spcAft>
              <a:buNone/>
            </a:pPr>
            <a:r>
              <a:rPr lang="en" sz="1800" dirty="0">
                <a:solidFill>
                  <a:srgbClr val="FFFFFF"/>
                </a:solidFill>
              </a:rPr>
              <a:t>Training Steps:</a:t>
            </a:r>
            <a:endParaRPr sz="1800" dirty="0">
              <a:solidFill>
                <a:srgbClr val="FFFFFF"/>
              </a:solidFill>
            </a:endParaRPr>
          </a:p>
          <a:p>
            <a:pPr marL="0" lvl="0" indent="0">
              <a:spcBef>
                <a:spcPts val="0"/>
              </a:spcBef>
              <a:spcAft>
                <a:spcPts val="0"/>
              </a:spcAft>
              <a:buNone/>
            </a:pPr>
            <a:r>
              <a:rPr lang="en" sz="1800" dirty="0">
                <a:solidFill>
                  <a:srgbClr val="FFFFFF"/>
                </a:solidFill>
              </a:rPr>
              <a:t>20000</a:t>
            </a:r>
            <a:endParaRPr sz="1800" dirty="0">
              <a:solidFill>
                <a:srgbClr val="FFFFFF"/>
              </a:solidFill>
            </a:endParaRPr>
          </a:p>
        </p:txBody>
      </p:sp>
      <p:sp>
        <p:nvSpPr>
          <p:cNvPr id="232" name="Shape 232"/>
          <p:cNvSpPr txBox="1"/>
          <p:nvPr/>
        </p:nvSpPr>
        <p:spPr>
          <a:xfrm>
            <a:off x="5200325" y="1360075"/>
            <a:ext cx="3331500" cy="3444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FF9900"/>
                </a:solidFill>
              </a:rPr>
              <a:t>Keras</a:t>
            </a:r>
            <a:endParaRPr sz="2400">
              <a:solidFill>
                <a:srgbClr val="FF9900"/>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Hidden Layer Structure</a:t>
            </a:r>
            <a:endParaRPr sz="1800">
              <a:solidFill>
                <a:srgbClr val="FFFFFF"/>
              </a:solidFill>
            </a:endParaRPr>
          </a:p>
          <a:p>
            <a:pPr marL="0" lvl="0" indent="0" rtl="0">
              <a:spcBef>
                <a:spcPts val="0"/>
              </a:spcBef>
              <a:spcAft>
                <a:spcPts val="0"/>
              </a:spcAft>
              <a:buNone/>
            </a:pPr>
            <a:r>
              <a:rPr lang="en" sz="1800">
                <a:solidFill>
                  <a:srgbClr val="FFFFFF"/>
                </a:solidFill>
              </a:rPr>
              <a:t>(256, 256, 80)</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Learning rate:</a:t>
            </a:r>
            <a:endParaRPr sz="1800">
              <a:solidFill>
                <a:srgbClr val="FFFFFF"/>
              </a:solidFill>
            </a:endParaRPr>
          </a:p>
          <a:p>
            <a:pPr marL="0" lvl="0" indent="0" rtl="0">
              <a:spcBef>
                <a:spcPts val="0"/>
              </a:spcBef>
              <a:spcAft>
                <a:spcPts val="0"/>
              </a:spcAft>
              <a:buNone/>
            </a:pPr>
            <a:r>
              <a:rPr lang="en" sz="1800">
                <a:solidFill>
                  <a:srgbClr val="FFFFFF"/>
                </a:solidFill>
              </a:rPr>
              <a:t>0.01</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Training Steps:</a:t>
            </a:r>
            <a:endParaRPr sz="1800">
              <a:solidFill>
                <a:srgbClr val="FFFFFF"/>
              </a:solidFill>
            </a:endParaRPr>
          </a:p>
          <a:p>
            <a:pPr marL="0" lvl="0" indent="0" rtl="0">
              <a:spcBef>
                <a:spcPts val="0"/>
              </a:spcBef>
              <a:spcAft>
                <a:spcPts val="0"/>
              </a:spcAft>
              <a:buNone/>
            </a:pPr>
            <a:r>
              <a:rPr lang="en" sz="1800">
                <a:solidFill>
                  <a:srgbClr val="FFFFFF"/>
                </a:solidFill>
              </a:rPr>
              <a:t>10000</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LSTM</a:t>
            </a:r>
            <a:endParaRPr/>
          </a:p>
        </p:txBody>
      </p:sp>
      <p:sp>
        <p:nvSpPr>
          <p:cNvPr id="238" name="Shape 238"/>
          <p:cNvSpPr/>
          <p:nvPr/>
        </p:nvSpPr>
        <p:spPr>
          <a:xfrm>
            <a:off x="260650" y="2805750"/>
            <a:ext cx="6489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800"/>
              <a:t>Text</a:t>
            </a:r>
            <a:endParaRPr sz="1800"/>
          </a:p>
        </p:txBody>
      </p:sp>
      <p:sp>
        <p:nvSpPr>
          <p:cNvPr id="239" name="Shape 239"/>
          <p:cNvSpPr/>
          <p:nvPr/>
        </p:nvSpPr>
        <p:spPr>
          <a:xfrm>
            <a:off x="1833575" y="2805750"/>
            <a:ext cx="12423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a:t>Numeric Sequence</a:t>
            </a:r>
            <a:endParaRPr sz="1800"/>
          </a:p>
        </p:txBody>
      </p:sp>
      <p:sp>
        <p:nvSpPr>
          <p:cNvPr id="240" name="Shape 240"/>
          <p:cNvSpPr/>
          <p:nvPr/>
        </p:nvSpPr>
        <p:spPr>
          <a:xfrm>
            <a:off x="3754075" y="2805750"/>
            <a:ext cx="10380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a:t>Feature Vector</a:t>
            </a:r>
            <a:endParaRPr sz="1800"/>
          </a:p>
        </p:txBody>
      </p:sp>
      <p:sp>
        <p:nvSpPr>
          <p:cNvPr id="241" name="Shape 241"/>
          <p:cNvSpPr/>
          <p:nvPr/>
        </p:nvSpPr>
        <p:spPr>
          <a:xfrm>
            <a:off x="5212175" y="2423700"/>
            <a:ext cx="901800" cy="13815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LSTM</a:t>
            </a:r>
            <a:endParaRPr sz="1800"/>
          </a:p>
        </p:txBody>
      </p:sp>
      <p:sp>
        <p:nvSpPr>
          <p:cNvPr id="242" name="Shape 242"/>
          <p:cNvSpPr/>
          <p:nvPr/>
        </p:nvSpPr>
        <p:spPr>
          <a:xfrm>
            <a:off x="7732225" y="2858100"/>
            <a:ext cx="568800" cy="512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cxnSp>
        <p:nvCxnSpPr>
          <p:cNvPr id="243" name="Shape 243"/>
          <p:cNvCxnSpPr>
            <a:stCxn id="238" idx="3"/>
            <a:endCxn id="239" idx="1"/>
          </p:cNvCxnSpPr>
          <p:nvPr/>
        </p:nvCxnSpPr>
        <p:spPr>
          <a:xfrm>
            <a:off x="909550" y="3114450"/>
            <a:ext cx="924000" cy="0"/>
          </a:xfrm>
          <a:prstGeom prst="straightConnector1">
            <a:avLst/>
          </a:prstGeom>
          <a:noFill/>
          <a:ln w="19050" cap="flat" cmpd="sng">
            <a:solidFill>
              <a:srgbClr val="C9DAF8"/>
            </a:solidFill>
            <a:prstDash val="solid"/>
            <a:round/>
            <a:headEnd type="none" w="med" len="med"/>
            <a:tailEnd type="triangle" w="med" len="med"/>
          </a:ln>
        </p:spPr>
      </p:cxnSp>
      <p:sp>
        <p:nvSpPr>
          <p:cNvPr id="244" name="Shape 244"/>
          <p:cNvSpPr txBox="1"/>
          <p:nvPr/>
        </p:nvSpPr>
        <p:spPr>
          <a:xfrm>
            <a:off x="912113" y="2654675"/>
            <a:ext cx="8427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114450"/>
            <a:ext cx="678300" cy="0"/>
          </a:xfrm>
          <a:prstGeom prst="straightConnector1">
            <a:avLst/>
          </a:prstGeom>
          <a:noFill/>
          <a:ln w="19050" cap="flat" cmpd="sng">
            <a:solidFill>
              <a:srgbClr val="C9DAF8"/>
            </a:solidFill>
            <a:prstDash val="solid"/>
            <a:round/>
            <a:headEnd type="none" w="med" len="med"/>
            <a:tailEnd type="triangle" w="med" len="med"/>
          </a:ln>
        </p:spPr>
      </p:cxnSp>
      <p:sp>
        <p:nvSpPr>
          <p:cNvPr id="247" name="Shape 247"/>
          <p:cNvSpPr txBox="1"/>
          <p:nvPr/>
        </p:nvSpPr>
        <p:spPr>
          <a:xfrm>
            <a:off x="3023550" y="2623300"/>
            <a:ext cx="9018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114450"/>
            <a:ext cx="420000" cy="0"/>
          </a:xfrm>
          <a:prstGeom prst="straightConnector1">
            <a:avLst/>
          </a:prstGeom>
          <a:noFill/>
          <a:ln w="19050" cap="flat" cmpd="sng">
            <a:solidFill>
              <a:srgbClr val="C9DAF8"/>
            </a:solidFill>
            <a:prstDash val="solid"/>
            <a:round/>
            <a:headEnd type="none" w="med" len="med"/>
            <a:tailEnd type="triangle" w="med" len="med"/>
          </a:ln>
        </p:spPr>
      </p:cxnSp>
      <p:sp>
        <p:nvSpPr>
          <p:cNvPr id="249" name="Shape 249"/>
          <p:cNvSpPr/>
          <p:nvPr/>
        </p:nvSpPr>
        <p:spPr>
          <a:xfrm>
            <a:off x="6638700" y="16287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6788400" y="17145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6788400" y="21363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788400" y="25580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67884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6788400" y="4190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6877275" y="34569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6877275" y="36855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6877275" y="39903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6115338" y="2771400"/>
            <a:ext cx="522000" cy="686100"/>
          </a:xfrm>
          <a:prstGeom prst="rightArrow">
            <a:avLst>
              <a:gd name="adj1" fmla="val 50000"/>
              <a:gd name="adj2" fmla="val 50000"/>
            </a:avLst>
          </a:prstGeom>
          <a:solidFill>
            <a:srgbClr val="C9DAF8"/>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59" name="Shape 259"/>
          <p:cNvCxnSpPr>
            <a:stCxn id="249" idx="3"/>
            <a:endCxn id="242" idx="1"/>
          </p:cNvCxnSpPr>
          <p:nvPr/>
        </p:nvCxnSpPr>
        <p:spPr>
          <a:xfrm>
            <a:off x="7207500" y="3114450"/>
            <a:ext cx="524700" cy="0"/>
          </a:xfrm>
          <a:prstGeom prst="straightConnector1">
            <a:avLst/>
          </a:prstGeom>
          <a:noFill/>
          <a:ln w="19050" cap="flat" cmpd="sng">
            <a:solidFill>
              <a:srgbClr val="C9DAF8"/>
            </a:solidFill>
            <a:prstDash val="solid"/>
            <a:round/>
            <a:headEnd type="none" w="med" len="med"/>
            <a:tailEnd type="triangle" w="med" len="med"/>
          </a:ln>
        </p:spPr>
      </p:cxnSp>
      <p:sp>
        <p:nvSpPr>
          <p:cNvPr id="260" name="Shape 260"/>
          <p:cNvSpPr txBox="1"/>
          <p:nvPr/>
        </p:nvSpPr>
        <p:spPr>
          <a:xfrm>
            <a:off x="5914275" y="1198050"/>
            <a:ext cx="2131200" cy="4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p:nvPr/>
        </p:nvSpPr>
        <p:spPr>
          <a:xfrm>
            <a:off x="7565700" y="2406750"/>
            <a:ext cx="1038000" cy="33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Comparison of Models</a:t>
            </a:r>
            <a:endParaRPr/>
          </a:p>
        </p:txBody>
      </p:sp>
      <p:sp>
        <p:nvSpPr>
          <p:cNvPr id="268" name="Shape 26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graphicFrame>
        <p:nvGraphicFramePr>
          <p:cNvPr id="269" name="Shape 269"/>
          <p:cNvGraphicFramePr/>
          <p:nvPr>
            <p:extLst>
              <p:ext uri="{D42A27DB-BD31-4B8C-83A1-F6EECF244321}">
                <p14:modId xmlns:p14="http://schemas.microsoft.com/office/powerpoint/2010/main" val="3860780086"/>
              </p:ext>
            </p:extLst>
          </p:nvPr>
        </p:nvGraphicFramePr>
        <p:xfrm>
          <a:off x="685800" y="1047750"/>
          <a:ext cx="7239000" cy="3786450"/>
        </p:xfrm>
        <a:graphic>
          <a:graphicData uri="http://schemas.openxmlformats.org/drawingml/2006/table">
            <a:tbl>
              <a:tblPr>
                <a:noFill/>
                <a:tableStyleId>{8EDE14FF-FE9D-4490-98D3-EA0C4471C070}</a:tableStyleId>
              </a:tblPr>
              <a:tblGrid>
                <a:gridCol w="3619500"/>
                <a:gridCol w="3619500"/>
              </a:tblGrid>
              <a:tr h="511050">
                <a:tc>
                  <a:txBody>
                    <a:bodyPr/>
                    <a:lstStyle/>
                    <a:p>
                      <a:pPr marL="0" lvl="0" indent="0">
                        <a:spcBef>
                          <a:spcPts val="0"/>
                        </a:spcBef>
                        <a:spcAft>
                          <a:spcPts val="0"/>
                        </a:spcAft>
                        <a:buNone/>
                      </a:pPr>
                      <a:r>
                        <a:rPr lang="en" dirty="0">
                          <a:solidFill>
                            <a:srgbClr val="F3F3F3"/>
                          </a:solidFill>
                        </a:rPr>
                        <a:t>                           Model</a:t>
                      </a:r>
                      <a:endParaRPr dirty="0">
                        <a:solidFill>
                          <a:srgbClr val="F3F3F3"/>
                        </a:solidFill>
                      </a:endParaRPr>
                    </a:p>
                  </a:txBody>
                  <a:tcPr marL="91425" marR="91425" marT="91425" marB="91425"/>
                </a:tc>
                <a:tc>
                  <a:txBody>
                    <a:bodyPr/>
                    <a:lstStyle/>
                    <a:p>
                      <a:pPr marL="0" lvl="0" indent="0">
                        <a:spcBef>
                          <a:spcPts val="0"/>
                        </a:spcBef>
                        <a:spcAft>
                          <a:spcPts val="0"/>
                        </a:spcAft>
                        <a:buNone/>
                      </a:pPr>
                      <a:r>
                        <a:rPr lang="en">
                          <a:solidFill>
                            <a:srgbClr val="F3F3F3"/>
                          </a:solidFill>
                        </a:rPr>
                        <a:t>                            Accuracy</a:t>
                      </a:r>
                      <a:endParaRPr>
                        <a:solidFill>
                          <a:srgbClr val="F3F3F3"/>
                        </a:solidFill>
                      </a:endParaRPr>
                    </a:p>
                  </a:txBody>
                  <a:tcPr marL="91425" marR="91425" marT="91425" marB="91425"/>
                </a:tc>
              </a:tr>
              <a:tr h="516000">
                <a:tc>
                  <a:txBody>
                    <a:bodyPr/>
                    <a:lstStyle/>
                    <a:p>
                      <a:pPr marL="0" lvl="0" indent="0">
                        <a:spcBef>
                          <a:spcPts val="0"/>
                        </a:spcBef>
                        <a:spcAft>
                          <a:spcPts val="0"/>
                        </a:spcAft>
                        <a:buNone/>
                      </a:pPr>
                      <a:r>
                        <a:rPr lang="en">
                          <a:solidFill>
                            <a:srgbClr val="FF9900"/>
                          </a:solidFill>
                        </a:rPr>
                        <a:t>                       Naive Bayes</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72.94%</a:t>
                      </a:r>
                      <a:endParaRPr>
                        <a:solidFill>
                          <a:srgbClr val="00FF00"/>
                        </a:solidFill>
                      </a:endParaRPr>
                    </a:p>
                  </a:txBody>
                  <a:tcPr marL="91425" marR="91425" marT="91425" marB="91425"/>
                </a:tc>
              </a:tr>
              <a:tr h="511050">
                <a:tc>
                  <a:txBody>
                    <a:bodyPr/>
                    <a:lstStyle/>
                    <a:p>
                      <a:pPr marL="0" lvl="0" indent="0">
                        <a:spcBef>
                          <a:spcPts val="0"/>
                        </a:spcBef>
                        <a:spcAft>
                          <a:spcPts val="0"/>
                        </a:spcAft>
                        <a:buNone/>
                      </a:pPr>
                      <a:r>
                        <a:rPr lang="en">
                          <a:solidFill>
                            <a:srgbClr val="FF9900"/>
                          </a:solidFill>
                        </a:rPr>
                        <a:t>                            SVM</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88.42%</a:t>
                      </a:r>
                      <a:endParaRPr>
                        <a:solidFill>
                          <a:srgbClr val="00FF00"/>
                        </a:solidFill>
                      </a:endParaRPr>
                    </a:p>
                  </a:txBody>
                  <a:tcPr marL="91425" marR="91425" marT="91425" marB="91425"/>
                </a:tc>
              </a:tr>
              <a:tr h="511050">
                <a:tc>
                  <a:txBody>
                    <a:bodyPr/>
                    <a:lstStyle/>
                    <a:p>
                      <a:pPr marL="0" lvl="0" indent="0">
                        <a:spcBef>
                          <a:spcPts val="0"/>
                        </a:spcBef>
                        <a:spcAft>
                          <a:spcPts val="0"/>
                        </a:spcAft>
                        <a:buNone/>
                      </a:pPr>
                      <a:r>
                        <a:rPr lang="en">
                          <a:solidFill>
                            <a:srgbClr val="FF9900"/>
                          </a:solidFill>
                        </a:rPr>
                        <a:t>     Neural Network using TensorFlow</a:t>
                      </a:r>
                      <a:endParaRPr>
                        <a:solidFill>
                          <a:srgbClr val="FF9900"/>
                        </a:solidFill>
                      </a:endParaRPr>
                    </a:p>
                    <a:p>
                      <a:pPr marL="0" lvl="0" indent="0" rtl="0">
                        <a:spcBef>
                          <a:spcPts val="0"/>
                        </a:spcBef>
                        <a:spcAft>
                          <a:spcPts val="0"/>
                        </a:spcAft>
                        <a:buNone/>
                      </a:pP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81.42%</a:t>
                      </a:r>
                      <a:endParaRPr>
                        <a:solidFill>
                          <a:srgbClr val="00FF00"/>
                        </a:solidFill>
                      </a:endParaRPr>
                    </a:p>
                  </a:txBody>
                  <a:tcPr marL="91425" marR="91425" marT="91425" marB="91425"/>
                </a:tc>
              </a:tr>
              <a:tr h="511050">
                <a:tc>
                  <a:txBody>
                    <a:bodyPr/>
                    <a:lstStyle/>
                    <a:p>
                      <a:pPr marL="0" lvl="0" indent="0">
                        <a:spcBef>
                          <a:spcPts val="0"/>
                        </a:spcBef>
                        <a:spcAft>
                          <a:spcPts val="0"/>
                        </a:spcAft>
                        <a:buNone/>
                      </a:pPr>
                      <a:r>
                        <a:rPr lang="en">
                          <a:solidFill>
                            <a:srgbClr val="FF9900"/>
                          </a:solidFill>
                        </a:rPr>
                        <a:t>          Neural Network using Keras</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92.62%</a:t>
                      </a:r>
                      <a:endParaRPr>
                        <a:solidFill>
                          <a:srgbClr val="00FF00"/>
                        </a:solidFill>
                      </a:endParaRPr>
                    </a:p>
                  </a:txBody>
                  <a:tcPr marL="91425" marR="91425" marT="91425" marB="91425"/>
                </a:tc>
              </a:tr>
              <a:tr h="511050">
                <a:tc>
                  <a:txBody>
                    <a:bodyPr/>
                    <a:lstStyle/>
                    <a:p>
                      <a:pPr marL="0" lvl="0" indent="0" rtl="0">
                        <a:spcBef>
                          <a:spcPts val="0"/>
                        </a:spcBef>
                        <a:spcAft>
                          <a:spcPts val="0"/>
                        </a:spcAft>
                        <a:buNone/>
                      </a:pPr>
                      <a:r>
                        <a:rPr lang="en">
                          <a:solidFill>
                            <a:srgbClr val="FF9900"/>
                          </a:solidFill>
                        </a:rPr>
                        <a:t>                           LSTM</a:t>
                      </a:r>
                      <a:endParaRPr>
                        <a:solidFill>
                          <a:srgbClr val="FF9900"/>
                        </a:solidFill>
                      </a:endParaRPr>
                    </a:p>
                  </a:txBody>
                  <a:tcPr marL="91425" marR="91425" marT="91425" marB="91425"/>
                </a:tc>
                <a:tc>
                  <a:txBody>
                    <a:bodyPr/>
                    <a:lstStyle/>
                    <a:p>
                      <a:pPr marL="0" lvl="0" indent="0" rtl="0">
                        <a:spcBef>
                          <a:spcPts val="0"/>
                        </a:spcBef>
                        <a:spcAft>
                          <a:spcPts val="0"/>
                        </a:spcAft>
                        <a:buNone/>
                      </a:pPr>
                      <a:r>
                        <a:rPr lang="en" dirty="0">
                          <a:solidFill>
                            <a:srgbClr val="00FF00"/>
                          </a:solidFill>
                        </a:rPr>
                        <a:t>                             94.53%</a:t>
                      </a:r>
                      <a:endParaRPr dirty="0">
                        <a:solidFill>
                          <a:srgbClr val="00FF00"/>
                        </a:solidFill>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pic>
        <p:nvPicPr>
          <p:cNvPr id="275" name="Shape 275"/>
          <p:cNvPicPr preferRelativeResize="0"/>
          <p:nvPr/>
        </p:nvPicPr>
        <p:blipFill>
          <a:blip r:embed="rId3">
            <a:alphaModFix/>
          </a:blip>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4">
            <a:alphaModFix/>
          </a:blip>
          <a:srcRect l="-3423" r="-1277" b="3558"/>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F9900"/>
                </a:solidFill>
              </a:rPr>
              <a:t>Naive Bayes</a:t>
            </a:r>
            <a:endParaRPr sz="1600">
              <a:solidFill>
                <a:srgbClr val="FF9900"/>
              </a:solidFill>
            </a:endParaRPr>
          </a:p>
        </p:txBody>
      </p:sp>
      <p:sp>
        <p:nvSpPr>
          <p:cNvPr id="278" name="Shape 278"/>
          <p:cNvSpPr txBox="1"/>
          <p:nvPr/>
        </p:nvSpPr>
        <p:spPr>
          <a:xfrm>
            <a:off x="6395000" y="4523975"/>
            <a:ext cx="10230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F9900"/>
                </a:solidFill>
              </a:rPr>
              <a:t>SVM</a:t>
            </a:r>
            <a:endParaRPr sz="1600">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pic>
        <p:nvPicPr>
          <p:cNvPr id="284" name="Shape 284"/>
          <p:cNvPicPr preferRelativeResize="0"/>
          <p:nvPr/>
        </p:nvPicPr>
        <p:blipFill>
          <a:blip r:embed="rId3">
            <a:alphaModFix/>
          </a:blip>
          <a:stretch>
            <a:fillRect/>
          </a:stretch>
        </p:blipFill>
        <p:spPr>
          <a:xfrm>
            <a:off x="759350" y="1441275"/>
            <a:ext cx="3833099" cy="2976550"/>
          </a:xfrm>
          <a:prstGeom prst="rect">
            <a:avLst/>
          </a:prstGeom>
          <a:noFill/>
          <a:ln>
            <a:noFill/>
          </a:ln>
        </p:spPr>
      </p:pic>
      <p:sp>
        <p:nvSpPr>
          <p:cNvPr id="285" name="Shape 285"/>
          <p:cNvSpPr txBox="1"/>
          <p:nvPr/>
        </p:nvSpPr>
        <p:spPr>
          <a:xfrm>
            <a:off x="1241850" y="4543275"/>
            <a:ext cx="2991600" cy="3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9900"/>
                </a:solidFill>
              </a:rPr>
              <a:t>Neural Network using TensorFlow</a:t>
            </a:r>
            <a:endParaRPr>
              <a:solidFill>
                <a:srgbClr val="FF9900"/>
              </a:solidFill>
            </a:endParaRPr>
          </a:p>
        </p:txBody>
      </p:sp>
      <p:pic>
        <p:nvPicPr>
          <p:cNvPr id="286" name="Shape 286"/>
          <p:cNvPicPr preferRelativeResize="0"/>
          <p:nvPr/>
        </p:nvPicPr>
        <p:blipFill>
          <a:blip r:embed="rId4">
            <a:alphaModFix/>
          </a:blip>
          <a:stretch>
            <a:fillRect/>
          </a:stretch>
        </p:blipFill>
        <p:spPr>
          <a:xfrm>
            <a:off x="4744850" y="1451950"/>
            <a:ext cx="3927000" cy="2976550"/>
          </a:xfrm>
          <a:prstGeom prst="rect">
            <a:avLst/>
          </a:prstGeom>
          <a:noFill/>
          <a:ln>
            <a:noFill/>
          </a:ln>
        </p:spPr>
      </p:pic>
      <p:sp>
        <p:nvSpPr>
          <p:cNvPr id="287" name="Shape 287"/>
          <p:cNvSpPr txBox="1"/>
          <p:nvPr/>
        </p:nvSpPr>
        <p:spPr>
          <a:xfrm>
            <a:off x="5441150" y="4543275"/>
            <a:ext cx="2991600" cy="31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9900"/>
                </a:solidFill>
              </a:rPr>
              <a:t>Neural Network using Keras</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sp>
        <p:nvSpPr>
          <p:cNvPr id="293" name="Shape 293"/>
          <p:cNvSpPr txBox="1">
            <a:spLocks noGrp="1"/>
          </p:cNvSpPr>
          <p:nvPr>
            <p:ph type="body" idx="1"/>
          </p:nvPr>
        </p:nvSpPr>
        <p:spPr>
          <a:xfrm>
            <a:off x="4087525" y="4580850"/>
            <a:ext cx="3028200" cy="285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400">
                <a:solidFill>
                  <a:srgbClr val="FF9900"/>
                </a:solidFill>
              </a:rPr>
              <a:t>LSTM</a:t>
            </a:r>
            <a:endParaRPr sz="1400">
              <a:solidFill>
                <a:srgbClr val="FF9900"/>
              </a:solidFill>
            </a:endParaRPr>
          </a:p>
        </p:txBody>
      </p:sp>
      <p:pic>
        <p:nvPicPr>
          <p:cNvPr id="294" name="Shape 294"/>
          <p:cNvPicPr preferRelativeResize="0"/>
          <p:nvPr/>
        </p:nvPicPr>
        <p:blipFill>
          <a:blip r:embed="rId3">
            <a:alphaModFix/>
          </a:blip>
          <a:stretch>
            <a:fillRect/>
          </a:stretch>
        </p:blipFill>
        <p:spPr>
          <a:xfrm>
            <a:off x="2466875" y="1386675"/>
            <a:ext cx="4054026" cy="31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Shape 30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Challenges Faced</a:t>
            </a:r>
            <a:endParaRPr/>
          </a:p>
        </p:txBody>
      </p:sp>
      <p:sp>
        <p:nvSpPr>
          <p:cNvPr id="299" name="Shape 299"/>
          <p:cNvSpPr txBox="1">
            <a:spLocks noGrp="1"/>
          </p:cNvSpPr>
          <p:nvPr>
            <p:ph type="body" idx="1"/>
          </p:nvPr>
        </p:nvSpPr>
        <p:spPr>
          <a:xfrm>
            <a:off x="387900" y="1489825"/>
            <a:ext cx="4659000" cy="30789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 </a:t>
            </a:r>
            <a:r>
              <a:rPr lang="en" sz="1800" dirty="0"/>
              <a:t>Lack of clean data to directly work with might have slowed down our progress</a:t>
            </a:r>
            <a:endParaRPr sz="1800" dirty="0"/>
          </a:p>
          <a:p>
            <a:pPr marL="0" lvl="0" indent="0" rtl="0">
              <a:lnSpc>
                <a:spcPct val="115000"/>
              </a:lnSpc>
              <a:spcBef>
                <a:spcPts val="1600"/>
              </a:spcBef>
              <a:spcAft>
                <a:spcPts val="0"/>
              </a:spcAft>
              <a:buNone/>
            </a:pPr>
            <a:r>
              <a:rPr lang="en" sz="1800" dirty="0"/>
              <a:t>⧫ The loss to value of information in a real scenario for news is very high</a:t>
            </a:r>
            <a:endParaRPr sz="1800" dirty="0"/>
          </a:p>
          <a:p>
            <a:pPr marL="0" lvl="0" indent="0" rtl="0">
              <a:lnSpc>
                <a:spcPct val="115000"/>
              </a:lnSpc>
              <a:spcBef>
                <a:spcPts val="1600"/>
              </a:spcBef>
              <a:spcAft>
                <a:spcPts val="0"/>
              </a:spcAft>
              <a:buNone/>
            </a:pPr>
            <a:r>
              <a:rPr lang="en" sz="1800" dirty="0"/>
              <a:t>⧫ Content based classification is just a part of the whole picture</a:t>
            </a:r>
            <a:endParaRPr sz="1800" dirty="0"/>
          </a:p>
          <a:p>
            <a:pPr marL="0" lvl="0" indent="0" rtl="0">
              <a:spcBef>
                <a:spcPts val="1600"/>
              </a:spcBef>
              <a:spcAft>
                <a:spcPts val="1600"/>
              </a:spcAft>
              <a:buNone/>
            </a:pPr>
            <a:r>
              <a:rPr lang="en" sz="1800" dirty="0"/>
              <a:t>⧫ Distinguish between click-bait and actual fake news</a:t>
            </a:r>
            <a:endParaRPr sz="1800" dirty="0"/>
          </a:p>
        </p:txBody>
      </p:sp>
      <p:pic>
        <p:nvPicPr>
          <p:cNvPr id="301" name="Shape 301"/>
          <p:cNvPicPr preferRelativeResize="0"/>
          <p:nvPr/>
        </p:nvPicPr>
        <p:blipFill>
          <a:blip r:embed="rId3">
            <a:alphaModFix/>
          </a:blip>
          <a:stretch>
            <a:fillRect/>
          </a:stretch>
        </p:blipFill>
        <p:spPr>
          <a:xfrm>
            <a:off x="5450200" y="1200025"/>
            <a:ext cx="274320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Work</a:t>
            </a:r>
            <a:endParaRPr/>
          </a:p>
        </p:txBody>
      </p:sp>
      <p:sp>
        <p:nvSpPr>
          <p:cNvPr id="307" name="Shape 307"/>
          <p:cNvSpPr txBox="1">
            <a:spLocks noGrp="1"/>
          </p:cNvSpPr>
          <p:nvPr>
            <p:ph type="body" idx="1"/>
          </p:nvPr>
        </p:nvSpPr>
        <p:spPr>
          <a:xfrm>
            <a:off x="387900" y="1489825"/>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r>
              <a:rPr lang="en" sz="1800" dirty="0"/>
              <a:t>Assemble the classifiers to achieve better performance - Adam Boost</a:t>
            </a:r>
            <a:endParaRPr sz="1800" dirty="0"/>
          </a:p>
          <a:p>
            <a:pPr marL="0" lvl="0" indent="0">
              <a:spcBef>
                <a:spcPts val="1600"/>
              </a:spcBef>
              <a:spcAft>
                <a:spcPts val="0"/>
              </a:spcAft>
              <a:buNone/>
            </a:pPr>
            <a:r>
              <a:rPr lang="en" sz="1800" dirty="0"/>
              <a:t>⧫ Check the sources of the news</a:t>
            </a:r>
            <a:endParaRPr sz="1800" dirty="0"/>
          </a:p>
          <a:p>
            <a:pPr marL="0" lvl="0" indent="0">
              <a:spcBef>
                <a:spcPts val="1600"/>
              </a:spcBef>
              <a:spcAft>
                <a:spcPts val="1600"/>
              </a:spcAft>
              <a:buNone/>
            </a:pPr>
            <a:r>
              <a:rPr lang="en" sz="1800" dirty="0"/>
              <a:t>⧫ Search the news on the web to check the content of the news</a:t>
            </a:r>
            <a:endParaRPr sz="1800" dirty="0"/>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7900" y="561675"/>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a:spLocks noGrp="1"/>
          </p:cNvSpPr>
          <p:nvPr>
            <p:ph type="body" idx="1"/>
          </p:nvPr>
        </p:nvSpPr>
        <p:spPr>
          <a:xfrm>
            <a:off x="387900" y="1718425"/>
            <a:ext cx="41406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900" dirty="0"/>
              <a:t>⧫ </a:t>
            </a:r>
            <a:r>
              <a:rPr lang="en" sz="1800" dirty="0"/>
              <a:t>Prevalence of fake news on social media</a:t>
            </a:r>
            <a:endParaRPr sz="1800" dirty="0"/>
          </a:p>
          <a:p>
            <a:pPr marL="0" lvl="0" indent="0">
              <a:spcBef>
                <a:spcPts val="1600"/>
              </a:spcBef>
              <a:spcAft>
                <a:spcPts val="0"/>
              </a:spcAft>
              <a:buNone/>
            </a:pPr>
            <a:r>
              <a:rPr lang="en" sz="1800" dirty="0"/>
              <a:t>⧫ Emerging research area in Natural Language Processing</a:t>
            </a:r>
            <a:endParaRPr sz="1800" dirty="0"/>
          </a:p>
          <a:p>
            <a:pPr marL="0" lvl="0" indent="0">
              <a:spcBef>
                <a:spcPts val="1600"/>
              </a:spcBef>
              <a:spcAft>
                <a:spcPts val="0"/>
              </a:spcAft>
              <a:buNone/>
            </a:pPr>
            <a:r>
              <a:rPr lang="en" sz="1800" dirty="0"/>
              <a:t>⧫ Basic countermeasures inflexible and inefficient</a:t>
            </a:r>
            <a:endParaRPr sz="1800" dirty="0"/>
          </a:p>
          <a:p>
            <a:pPr marL="0" lvl="0" indent="0">
              <a:spcBef>
                <a:spcPts val="1600"/>
              </a:spcBef>
              <a:spcAft>
                <a:spcPts val="0"/>
              </a:spcAft>
              <a:buNone/>
            </a:pPr>
            <a:r>
              <a:rPr lang="en" sz="1800" dirty="0"/>
              <a:t>⧫ Current progress in this area</a:t>
            </a:r>
            <a:endParaRPr sz="1800" dirty="0"/>
          </a:p>
          <a:p>
            <a:pPr marL="0" lvl="0" indent="0">
              <a:spcBef>
                <a:spcPts val="1600"/>
              </a:spcBef>
              <a:spcAft>
                <a:spcPts val="0"/>
              </a:spcAft>
              <a:buNone/>
            </a:pPr>
            <a:endParaRPr dirty="0"/>
          </a:p>
          <a:p>
            <a:pPr marL="0" lvl="0" indent="0">
              <a:spcBef>
                <a:spcPts val="1600"/>
              </a:spcBef>
              <a:spcAft>
                <a:spcPts val="1600"/>
              </a:spcAft>
              <a:buNone/>
            </a:pPr>
            <a:endParaRPr dirty="0"/>
          </a:p>
        </p:txBody>
      </p:sp>
      <p:sp>
        <p:nvSpPr>
          <p:cNvPr id="72" name="Shape 72"/>
          <p:cNvSpPr/>
          <p:nvPr/>
        </p:nvSpPr>
        <p:spPr>
          <a:xfrm>
            <a:off x="4952999" y="1143025"/>
            <a:ext cx="3919075" cy="3507900"/>
          </a:xfrm>
          <a:prstGeom prst="rect">
            <a:avLst/>
          </a:prstGeom>
          <a:solidFill>
            <a:schemeClr val="dk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3" name="Shape 73"/>
          <p:cNvPicPr preferRelativeResize="0"/>
          <p:nvPr/>
        </p:nvPicPr>
        <p:blipFill>
          <a:blip r:embed="rId3">
            <a:alphaModFix/>
          </a:blip>
          <a:stretch>
            <a:fillRect/>
          </a:stretch>
        </p:blipFill>
        <p:spPr>
          <a:xfrm>
            <a:off x="5029199" y="1428750"/>
            <a:ext cx="4003949" cy="3213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2757350" y="2165450"/>
            <a:ext cx="73563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Data’s all, folks!</a:t>
            </a:r>
            <a:endParaRPr/>
          </a:p>
          <a:p>
            <a:pPr marL="0" lvl="0" indent="0">
              <a:spcBef>
                <a:spcPts val="0"/>
              </a:spcBef>
              <a:spcAft>
                <a:spcPts val="0"/>
              </a:spcAft>
              <a:buNone/>
            </a:pPr>
            <a:r>
              <a:rPr lang="en"/>
              <a:t>    Thank You!</a:t>
            </a:r>
            <a:endParaRPr/>
          </a:p>
        </p:txBody>
      </p:sp>
      <p:sp>
        <p:nvSpPr>
          <p:cNvPr id="314" name="Shape 314"/>
          <p:cNvSpPr txBox="1">
            <a:spLocks noGrp="1"/>
          </p:cNvSpPr>
          <p:nvPr>
            <p:ph type="body" idx="1"/>
          </p:nvPr>
        </p:nvSpPr>
        <p:spPr>
          <a:xfrm>
            <a:off x="1049925" y="3943075"/>
            <a:ext cx="6723600" cy="583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Thanks to Prof. Sang (“Peter”) Chin, Kieran Wang, Gavin Brown  </a:t>
            </a:r>
            <a:endParaRPr/>
          </a:p>
        </p:txBody>
      </p:sp>
      <p:sp>
        <p:nvSpPr>
          <p:cNvPr id="315" name="Shape 315"/>
          <p:cNvSpPr txBox="1"/>
          <p:nvPr/>
        </p:nvSpPr>
        <p:spPr>
          <a:xfrm>
            <a:off x="2518075" y="4381775"/>
            <a:ext cx="3680100" cy="38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FFFFFF"/>
                </a:solidFill>
                <a:latin typeface="Roboto"/>
                <a:ea typeface="Roboto"/>
                <a:cs typeface="Roboto"/>
                <a:sym typeface="Roboto"/>
              </a:rPr>
              <a:t>and Ken Zhou for their guidance!</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References</a:t>
            </a:r>
            <a:endParaRPr/>
          </a:p>
        </p:txBody>
      </p:sp>
      <p:sp>
        <p:nvSpPr>
          <p:cNvPr id="321" name="Shape 3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r>
              <a:rPr lang="en" u="sng">
                <a:solidFill>
                  <a:schemeClr val="hlink"/>
                </a:solidFill>
                <a:hlinkClick r:id="rId3"/>
              </a:rPr>
              <a:t>Fake News Detection: A Data Mining Perspective</a:t>
            </a:r>
            <a:endParaRPr/>
          </a:p>
          <a:p>
            <a:pPr marL="0" lvl="0" indent="0">
              <a:spcBef>
                <a:spcPts val="1600"/>
              </a:spcBef>
              <a:spcAft>
                <a:spcPts val="0"/>
              </a:spcAft>
              <a:buNone/>
            </a:pPr>
            <a:r>
              <a:rPr lang="en"/>
              <a:t>⧫ </a:t>
            </a:r>
            <a:r>
              <a:rPr lang="en" u="sng">
                <a:solidFill>
                  <a:schemeClr val="hlink"/>
                </a:solidFill>
                <a:hlinkClick r:id="rId4"/>
              </a:rPr>
              <a:t>Fake News Identification - Stanford CS 229</a:t>
            </a:r>
            <a:endParaRPr/>
          </a:p>
          <a:p>
            <a:pPr marL="0" lvl="0" indent="0">
              <a:spcBef>
                <a:spcPts val="1600"/>
              </a:spcBef>
              <a:spcAft>
                <a:spcPts val="0"/>
              </a:spcAft>
              <a:buNone/>
            </a:pPr>
            <a:r>
              <a:rPr lang="en"/>
              <a:t>⧫ </a:t>
            </a:r>
            <a:r>
              <a:rPr lang="en" u="sng">
                <a:solidFill>
                  <a:schemeClr val="hlink"/>
                </a:solidFill>
                <a:hlinkClick r:id="rId5"/>
              </a:rPr>
              <a:t>BS Detector</a:t>
            </a:r>
            <a:endParaRPr/>
          </a:p>
          <a:p>
            <a:pPr marL="0" lvl="0" indent="0">
              <a:spcBef>
                <a:spcPts val="1600"/>
              </a:spcBef>
              <a:spcAft>
                <a:spcPts val="1600"/>
              </a:spcAft>
              <a:buNone/>
            </a:pPr>
            <a:r>
              <a:rPr lang="en"/>
              <a:t>⧫ </a:t>
            </a:r>
            <a:r>
              <a:rPr lang="en" u="sng">
                <a:solidFill>
                  <a:schemeClr val="hlink"/>
                </a:solidFill>
                <a:hlinkClick r:id="rId6"/>
              </a:rPr>
              <a:t>Datasets from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Problem Statement</a:t>
            </a:r>
            <a:endParaRPr/>
          </a:p>
        </p:txBody>
      </p:sp>
      <p:sp>
        <p:nvSpPr>
          <p:cNvPr id="79" name="Shape 79"/>
          <p:cNvSpPr txBox="1">
            <a:spLocks noGrp="1"/>
          </p:cNvSpPr>
          <p:nvPr>
            <p:ph type="body" idx="1"/>
          </p:nvPr>
        </p:nvSpPr>
        <p:spPr>
          <a:xfrm>
            <a:off x="387900" y="1737475"/>
            <a:ext cx="38196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 </a:t>
            </a:r>
            <a:r>
              <a:rPr lang="en" sz="1800" dirty="0"/>
              <a:t>Develop a machine learning program to identify fake/unreliable news based on content acquired.</a:t>
            </a:r>
            <a:endParaRPr sz="1800" dirty="0"/>
          </a:p>
        </p:txBody>
      </p:sp>
      <p:pic>
        <p:nvPicPr>
          <p:cNvPr id="80" name="Shape 80"/>
          <p:cNvPicPr preferRelativeResize="0"/>
          <p:nvPr/>
        </p:nvPicPr>
        <p:blipFill>
          <a:blip r:embed="rId3">
            <a:alphaModFix/>
          </a:blip>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a:t>
            </a:r>
            <a:endParaRPr/>
          </a:p>
        </p:txBody>
      </p:sp>
      <p:sp>
        <p:nvSpPr>
          <p:cNvPr id="86" name="Shape 86"/>
          <p:cNvSpPr txBox="1">
            <a:spLocks noGrp="1"/>
          </p:cNvSpPr>
          <p:nvPr>
            <p:ph type="body" idx="1"/>
          </p:nvPr>
        </p:nvSpPr>
        <p:spPr>
          <a:xfrm>
            <a:off x="387900" y="1442200"/>
            <a:ext cx="3212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r>
              <a:rPr lang="en" sz="1800" dirty="0"/>
              <a:t>Dataset source - Kaggle</a:t>
            </a:r>
            <a:endParaRPr sz="1800" dirty="0"/>
          </a:p>
          <a:p>
            <a:pPr marL="0" lvl="0" indent="0">
              <a:spcBef>
                <a:spcPts val="1600"/>
              </a:spcBef>
              <a:spcAft>
                <a:spcPts val="0"/>
              </a:spcAft>
              <a:buNone/>
            </a:pPr>
            <a:r>
              <a:rPr lang="en" sz="1800" dirty="0"/>
              <a:t>⧫ ID, Title, Author, Text, Label</a:t>
            </a:r>
            <a:endParaRPr sz="1800" dirty="0"/>
          </a:p>
          <a:p>
            <a:pPr marL="0" lvl="0" indent="0">
              <a:spcBef>
                <a:spcPts val="1600"/>
              </a:spcBef>
              <a:spcAft>
                <a:spcPts val="0"/>
              </a:spcAft>
              <a:buNone/>
            </a:pPr>
            <a:r>
              <a:rPr lang="en" sz="1800" dirty="0"/>
              <a:t>⧫ Label 1 - Unreliable</a:t>
            </a:r>
            <a:endParaRPr sz="1800" dirty="0"/>
          </a:p>
          <a:p>
            <a:pPr marL="0" lvl="0" indent="0">
              <a:spcBef>
                <a:spcPts val="1600"/>
              </a:spcBef>
              <a:spcAft>
                <a:spcPts val="1600"/>
              </a:spcAft>
              <a:buNone/>
            </a:pPr>
            <a:r>
              <a:rPr lang="en" sz="1800" dirty="0"/>
              <a:t>⧫ Label 0 - Reliable</a:t>
            </a:r>
            <a:endParaRPr sz="1800" dirty="0"/>
          </a:p>
        </p:txBody>
      </p:sp>
      <p:pic>
        <p:nvPicPr>
          <p:cNvPr id="87" name="Shape 87"/>
          <p:cNvPicPr preferRelativeResize="0"/>
          <p:nvPr/>
        </p:nvPicPr>
        <p:blipFill>
          <a:blip r:embed="rId3">
            <a:alphaModFix/>
          </a:blip>
          <a:stretch>
            <a:fillRect/>
          </a:stretch>
        </p:blipFill>
        <p:spPr>
          <a:xfrm>
            <a:off x="4191000" y="971550"/>
            <a:ext cx="4289200" cy="3513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Workflow</a:t>
            </a:r>
            <a:endParaRPr/>
          </a:p>
        </p:txBody>
      </p:sp>
      <p:pic>
        <p:nvPicPr>
          <p:cNvPr id="93" name="Shape 93"/>
          <p:cNvPicPr preferRelativeResize="0"/>
          <p:nvPr/>
        </p:nvPicPr>
        <p:blipFill>
          <a:blip r:embed="rId3">
            <a:alphaModFix/>
          </a:blip>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Preprocessing</a:t>
            </a:r>
            <a:endParaRPr/>
          </a:p>
        </p:txBody>
      </p:sp>
      <p:sp>
        <p:nvSpPr>
          <p:cNvPr id="99" name="Shape 99"/>
          <p:cNvSpPr txBox="1">
            <a:spLocks noGrp="1"/>
          </p:cNvSpPr>
          <p:nvPr>
            <p:ph type="body" idx="1"/>
          </p:nvPr>
        </p:nvSpPr>
        <p:spPr>
          <a:xfrm>
            <a:off x="387900" y="1442200"/>
            <a:ext cx="4543500" cy="3078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dirty="0"/>
              <a:t>Perform various text cleaning steps (remove all non-alphanumeric characters, delete stopwords, delete missing rows, etc.) </a:t>
            </a:r>
            <a:endParaRPr sz="1800" dirty="0"/>
          </a:p>
          <a:p>
            <a:pPr marL="457200" lvl="0" indent="-342900" rtl="0">
              <a:spcBef>
                <a:spcPts val="0"/>
              </a:spcBef>
              <a:spcAft>
                <a:spcPts val="0"/>
              </a:spcAft>
              <a:buSzPts val="1800"/>
              <a:buChar char="➢"/>
            </a:pPr>
            <a:r>
              <a:rPr lang="en" sz="1800" dirty="0"/>
              <a:t>For Doc2Vec, convert to LabeledSentences(), comma separated word format</a:t>
            </a:r>
            <a:endParaRPr sz="1800" dirty="0"/>
          </a:p>
        </p:txBody>
      </p:sp>
      <p:pic>
        <p:nvPicPr>
          <p:cNvPr id="100" name="Shape 100"/>
          <p:cNvPicPr preferRelativeResize="0"/>
          <p:nvPr/>
        </p:nvPicPr>
        <p:blipFill>
          <a:blip r:embed="rId3">
            <a:alphaModFix/>
          </a:blip>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Doc2Vec Model</a:t>
            </a:r>
            <a:endParaRPr/>
          </a:p>
        </p:txBody>
      </p:sp>
      <p:sp>
        <p:nvSpPr>
          <p:cNvPr id="106" name="Shape 106"/>
          <p:cNvSpPr txBox="1">
            <a:spLocks noGrp="1"/>
          </p:cNvSpPr>
          <p:nvPr>
            <p:ph type="body" idx="1"/>
          </p:nvPr>
        </p:nvSpPr>
        <p:spPr>
          <a:xfrm>
            <a:off x="387900" y="1442200"/>
            <a:ext cx="41793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a:t>
            </a:r>
            <a:r>
              <a:rPr lang="en" sz="1800" dirty="0"/>
              <a:t>Based on Word2Vec model</a:t>
            </a:r>
            <a:endParaRPr sz="1800" dirty="0"/>
          </a:p>
          <a:p>
            <a:pPr marL="0" lvl="0" indent="0" rtl="0">
              <a:spcBef>
                <a:spcPts val="1600"/>
              </a:spcBef>
              <a:spcAft>
                <a:spcPts val="0"/>
              </a:spcAft>
              <a:buNone/>
            </a:pPr>
            <a:r>
              <a:rPr lang="en" sz="1800" dirty="0"/>
              <a:t>⧫ Preserves word order information</a:t>
            </a:r>
            <a:endParaRPr sz="1800" dirty="0"/>
          </a:p>
          <a:p>
            <a:pPr marL="0" lvl="0" indent="0" rtl="0">
              <a:spcBef>
                <a:spcPts val="1600"/>
              </a:spcBef>
              <a:spcAft>
                <a:spcPts val="1600"/>
              </a:spcAft>
              <a:buNone/>
            </a:pPr>
            <a:r>
              <a:rPr lang="en" sz="1800" dirty="0"/>
              <a:t>⧫ Extracts Word2Vec features and adds an additional “document vector” with information about the entire document</a:t>
            </a:r>
            <a:endParaRPr sz="1800" dirty="0"/>
          </a:p>
        </p:txBody>
      </p:sp>
      <p:pic>
        <p:nvPicPr>
          <p:cNvPr id="107" name="Shape 107"/>
          <p:cNvPicPr preferRelativeResize="0"/>
          <p:nvPr/>
        </p:nvPicPr>
        <p:blipFill>
          <a:blip r:embed="rId3">
            <a:alphaModFix/>
          </a:blip>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Training a Model</a:t>
            </a:r>
            <a:endParaRPr/>
          </a:p>
        </p:txBody>
      </p:sp>
      <p:sp>
        <p:nvSpPr>
          <p:cNvPr id="113" name="Shape 113"/>
          <p:cNvSpPr txBox="1">
            <a:spLocks noGrp="1"/>
          </p:cNvSpPr>
          <p:nvPr>
            <p:ph type="body" idx="1"/>
          </p:nvPr>
        </p:nvSpPr>
        <p:spPr>
          <a:xfrm>
            <a:off x="387900" y="1489825"/>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r>
              <a:rPr lang="en" sz="1800" dirty="0"/>
              <a:t>Models used-</a:t>
            </a:r>
            <a:endParaRPr sz="1800" dirty="0"/>
          </a:p>
          <a:p>
            <a:pPr marL="457200" lvl="0" indent="-342900" rtl="0">
              <a:spcBef>
                <a:spcPts val="1600"/>
              </a:spcBef>
              <a:spcAft>
                <a:spcPts val="0"/>
              </a:spcAft>
              <a:buSzPts val="1800"/>
              <a:buChar char="●"/>
            </a:pPr>
            <a:r>
              <a:rPr lang="en" sz="1800" dirty="0"/>
              <a:t>Naive Bayes</a:t>
            </a:r>
            <a:endParaRPr sz="1800" dirty="0"/>
          </a:p>
          <a:p>
            <a:pPr marL="457200" lvl="0" indent="-342900" rtl="0">
              <a:spcBef>
                <a:spcPts val="0"/>
              </a:spcBef>
              <a:spcAft>
                <a:spcPts val="0"/>
              </a:spcAft>
              <a:buSzPts val="1800"/>
              <a:buChar char="●"/>
            </a:pPr>
            <a:r>
              <a:rPr lang="en" sz="1800" dirty="0"/>
              <a:t>Support Vector Machine (SVM)</a:t>
            </a:r>
            <a:endParaRPr sz="1800" dirty="0"/>
          </a:p>
          <a:p>
            <a:pPr marL="457200" lvl="0" indent="-342900" rtl="0">
              <a:spcBef>
                <a:spcPts val="0"/>
              </a:spcBef>
              <a:spcAft>
                <a:spcPts val="0"/>
              </a:spcAft>
              <a:buSzPts val="1800"/>
              <a:buChar char="●"/>
            </a:pPr>
            <a:r>
              <a:rPr lang="en" sz="1800" dirty="0"/>
              <a:t>Neural Network</a:t>
            </a:r>
            <a:endParaRPr sz="1800" dirty="0"/>
          </a:p>
          <a:p>
            <a:pPr marL="457200" lvl="0" indent="-342900">
              <a:spcBef>
                <a:spcPts val="0"/>
              </a:spcBef>
              <a:spcAft>
                <a:spcPts val="0"/>
              </a:spcAft>
              <a:buSzPts val="1800"/>
              <a:buChar char="●"/>
            </a:pPr>
            <a:r>
              <a:rPr lang="en" sz="1800" dirty="0"/>
              <a:t>Long Short-Term Memory (LSTM)</a:t>
            </a:r>
            <a:endParaRPr sz="1800" dirty="0"/>
          </a:p>
        </p:txBody>
      </p:sp>
      <p:pic>
        <p:nvPicPr>
          <p:cNvPr id="114" name="Shape 114"/>
          <p:cNvPicPr preferRelativeResize="0"/>
          <p:nvPr/>
        </p:nvPicPr>
        <p:blipFill>
          <a:blip r:embed="rId3">
            <a:alphaModFix/>
          </a:blip>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Naive Bayes</a:t>
            </a:r>
            <a:endParaRPr/>
          </a:p>
        </p:txBody>
      </p:sp>
      <p:sp>
        <p:nvSpPr>
          <p:cNvPr id="120" name="Shape 120"/>
          <p:cNvSpPr txBox="1">
            <a:spLocks noGrp="1"/>
          </p:cNvSpPr>
          <p:nvPr>
            <p:ph type="body" idx="1"/>
          </p:nvPr>
        </p:nvSpPr>
        <p:spPr>
          <a:xfrm>
            <a:off x="302050" y="1489825"/>
            <a:ext cx="4915800" cy="337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r>
              <a:rPr lang="en" sz="1800" dirty="0"/>
              <a:t>Classification technique based on Bayes’ theorem with an assumption of independence among predictors</a:t>
            </a:r>
            <a:endParaRPr sz="1800" dirty="0"/>
          </a:p>
          <a:p>
            <a:pPr marL="0" lvl="0" indent="0">
              <a:spcBef>
                <a:spcPts val="1600"/>
              </a:spcBef>
              <a:spcAft>
                <a:spcPts val="0"/>
              </a:spcAft>
              <a:buNone/>
            </a:pPr>
            <a:r>
              <a:rPr lang="en" sz="1800" dirty="0"/>
              <a:t>1. Convert data set into a frequency table</a:t>
            </a:r>
            <a:endParaRPr sz="1800" dirty="0"/>
          </a:p>
          <a:p>
            <a:pPr marL="0" lvl="0" indent="0">
              <a:spcBef>
                <a:spcPts val="1600"/>
              </a:spcBef>
              <a:spcAft>
                <a:spcPts val="0"/>
              </a:spcAft>
              <a:buNone/>
            </a:pPr>
            <a:r>
              <a:rPr lang="en" sz="1800" dirty="0"/>
              <a:t>2. Create likelihood table by finding probabilities</a:t>
            </a:r>
            <a:endParaRPr sz="1800" dirty="0"/>
          </a:p>
          <a:p>
            <a:pPr marL="0" lvl="0" indent="0">
              <a:spcBef>
                <a:spcPts val="1600"/>
              </a:spcBef>
              <a:spcAft>
                <a:spcPts val="1600"/>
              </a:spcAft>
              <a:buNone/>
            </a:pPr>
            <a:r>
              <a:rPr lang="en" sz="1800" dirty="0"/>
              <a:t>3. Use Naive Bayesian equation to calculate posterior probability for each class</a:t>
            </a:r>
            <a:endParaRPr sz="1800" dirty="0"/>
          </a:p>
        </p:txBody>
      </p:sp>
      <p:pic>
        <p:nvPicPr>
          <p:cNvPr id="121" name="Shape 121"/>
          <p:cNvPicPr preferRelativeResize="0"/>
          <p:nvPr/>
        </p:nvPicPr>
        <p:blipFill>
          <a:blip r:embed="rId3">
            <a:alphaModFix/>
          </a:blip>
          <a:stretch>
            <a:fillRect/>
          </a:stretch>
        </p:blipFill>
        <p:spPr>
          <a:xfrm>
            <a:off x="5101075" y="1625250"/>
            <a:ext cx="3890525" cy="26912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0</TotalTime>
  <Words>681</Words>
  <Application>Microsoft Office PowerPoint</Application>
  <PresentationFormat>On-screen Show (16:9)</PresentationFormat>
  <Paragraphs>128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Wingdings 2</vt:lpstr>
      <vt:lpstr>Wingdings</vt:lpstr>
      <vt:lpstr>Roboto</vt:lpstr>
      <vt:lpstr>Georgia</vt:lpstr>
      <vt:lpstr>Civic</vt:lpstr>
      <vt:lpstr>Fake News Detection</vt:lpstr>
      <vt:lpstr>Motivation</vt:lpstr>
      <vt:lpstr>Problem Statement</vt:lpstr>
      <vt:lpstr>Data </vt:lpstr>
      <vt:lpstr>Workflow</vt:lpstr>
      <vt:lpstr>Data Preprocessing</vt:lpstr>
      <vt:lpstr>Doc2Vec Model</vt:lpstr>
      <vt:lpstr>Training a Model</vt:lpstr>
      <vt:lpstr>Naive Bayes</vt:lpstr>
      <vt:lpstr>Support Vector Machine (SVM)</vt:lpstr>
      <vt:lpstr>Neural Network</vt:lpstr>
      <vt:lpstr>Neural Network</vt:lpstr>
      <vt:lpstr>LSTM</vt:lpstr>
      <vt:lpstr>Comparison of Models</vt:lpstr>
      <vt:lpstr>Confusion Matrices</vt:lpstr>
      <vt:lpstr>Confusion Matrices</vt:lpstr>
      <vt:lpstr>Confusion Matrices</vt:lpstr>
      <vt:lpstr>Challenges Faced</vt:lpstr>
      <vt:lpstr>Future Work</vt:lpstr>
      <vt:lpstr>Data’s all, folks!     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ADMIN</cp:lastModifiedBy>
  <cp:revision>1</cp:revision>
  <dcterms:modified xsi:type="dcterms:W3CDTF">2023-03-21T14:51:38Z</dcterms:modified>
</cp:coreProperties>
</file>