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87" r:id="rId3"/>
    <p:sldId id="280" r:id="rId4"/>
    <p:sldId id="260" r:id="rId5"/>
    <p:sldId id="284" r:id="rId6"/>
    <p:sldId id="286" r:id="rId7"/>
    <p:sldId id="285" r:id="rId8"/>
    <p:sldId id="271" r:id="rId9"/>
    <p:sldId id="272" r:id="rId10"/>
    <p:sldId id="270" r:id="rId11"/>
    <p:sldId id="273" r:id="rId12"/>
    <p:sldId id="266" r:id="rId13"/>
    <p:sldId id="281" r:id="rId14"/>
    <p:sldId id="282" r:id="rId15"/>
    <p:sldId id="283" r:id="rId16"/>
    <p:sldId id="269" r:id="rId17"/>
    <p:sldId id="276" r:id="rId18"/>
    <p:sldId id="275" r:id="rId19"/>
    <p:sldId id="278" r:id="rId20"/>
    <p:sldId id="279" r:id="rId21"/>
    <p:sldId id="257" r:id="rId22"/>
    <p:sldId id="264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44927-2EF7-B2B4-F879-94E25A2ECD81}" v="242" dt="2025-08-23T03:11:57.610"/>
    <p1510:client id="{0CB92826-B22A-BCBA-3282-7E691ECD19BD}" v="2" dt="2025-08-22T19:59:47.701"/>
    <p1510:client id="{125F4AB5-D8A6-B04F-8A5B-5FC64A7A0743}" v="533" dt="2025-08-23T02:32:29.812"/>
    <p1510:client id="{136BC249-583C-8FE6-0AA6-184CEBD2F2BF}" v="219" dt="2025-08-22T12:52:08.015"/>
    <p1510:client id="{1E7E8190-4D8D-58C5-47D0-DABC12FBF9D3}" v="5" dt="2025-08-23T02:55:19.227"/>
    <p1510:client id="{1FE7A13E-8930-21D6-CAAB-90CAE53AD06C}" v="514" dt="2025-08-22T07:36:17.899"/>
    <p1510:client id="{222CA5FA-7EEB-27DA-7CB6-C28FB5923FC6}" v="46" dt="2025-08-23T03:14:34.763"/>
    <p1510:client id="{2D1FF1F5-A4C7-19BD-878F-86E218BC7F09}" v="51" dt="2025-08-22T06:10:14.626"/>
    <p1510:client id="{3D60779E-90A5-C27E-5F3F-5B5D554F0AC8}" v="44" dt="2025-08-23T03:12:43.943"/>
    <p1510:client id="{4604F7A8-6A6A-7C20-2544-95B205B1B70B}" v="181" dt="2025-08-22T05:38:46.502"/>
    <p1510:client id="{616F02CC-8CC7-4F92-0A03-3C88FC9197CC}" v="896" dt="2025-08-22T18:24:52.748"/>
    <p1510:client id="{74433551-552D-137F-F8F6-F291B2D04850}" v="34" dt="2025-08-22T12:20:43.456"/>
    <p1510:client id="{7C9BDF7B-F377-0106-EDCC-B51430E3425F}" v="17" dt="2025-08-22T19:06:13.724"/>
    <p1510:client id="{84589079-0B68-203C-3C5A-B46693436A25}" v="17" dt="2025-08-22T13:47:01.188"/>
    <p1510:client id="{8A203D3C-67B3-F18C-33A4-C9AD2DA14E2D}" v="204" dt="2025-08-22T12:38:27.136"/>
    <p1510:client id="{A375B879-AA30-7FB2-ABAA-0D269222612A}" v="104" dt="2025-08-22T06:13:09.332"/>
    <p1510:client id="{B3ED6626-F63C-83BA-EB7B-84C7ECC4023C}" v="27" dt="2025-08-23T02:32:37.411"/>
    <p1510:client id="{BC985F49-1B0B-B1EB-B0E8-E07EB1FA0F87}" v="328" dt="2025-08-22T05:36:06.200"/>
    <p1510:client id="{F4ED2666-D226-FBD9-F342-670878F10FF9}" v="23" dt="2025-08-22T17:46:49.097"/>
    <p1510:client id="{FCC98EBB-02F7-6A37-61D4-6E451ED8D12A}" v="15" dt="2025-08-22T19:48:48.803"/>
  </p1510:revLst>
</p1510:revInfo>
</file>

<file path=ppt/tableStyles.xml><?xml version="1.0" encoding="utf-8"?>
<a:tblStyleLst xmlns:a="http://schemas.openxmlformats.org/drawingml/2006/main" def="{621B1DD4-475C-4D5B-9A74-7FAA3271AE7B}">
  <a:tblStyle styleId="{621B1DD4-475C-4D5B-9A74-7FAA3271A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7FB11552-FA59-205A-9821-9A60571F9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F05C77E3-E209-4185-5F4D-BF39FD653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54AA94D7-13AE-1FC6-AB31-B9A292AC4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19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61DD2D2D-1C91-343D-6C73-82D000B9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1EED8D84-18D8-DBEC-2C61-124FBA5E22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338851B7-DA24-DEC0-017A-4FCEC6AAB7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23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0F674FE4-F0F2-4DD8-0EC7-5151A5F0E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39E5B8ED-D992-DABF-D262-E0B981CC2E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44D56981-6C41-748D-9D62-224E16C07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68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50E2A54C-BE0C-6EE7-ED1B-ACDDF8A3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33B9597F-1A14-CF5B-3031-8C0A15DA3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276E6985-7EC3-5B0A-BB0E-572AFC3E6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61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DAF1E40F-A5B4-7AB8-ADF2-C7F5FA7F2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780744CF-0B3D-99C8-31BD-610F8B111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CD24A8DB-9C86-2F6E-594E-2E9562B24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7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92BF4993-5272-225E-1A5D-0FF251821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ECCD92F0-6092-4FF4-7C80-DBD572E61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A32C836F-5561-C0FB-3F65-C5BD630E5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56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7BE75E25-601E-6749-7D1E-0D9150B86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DE0D5A6D-7A05-6A23-5BA1-AF4409387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CD2C47C3-115D-9686-B376-CAD9B1BBCA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78E09FBD-D95F-B741-AB46-AC7F49BD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00916943-043A-A3B4-EEC9-72670DD4C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11D86919-490D-5E19-B760-CD649C277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77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9822BC98-D4EB-7ED3-F07D-B7A887CE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05DD7F18-1A67-4E8E-B4AE-70CC16762E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5C064859-9BD6-4302-F867-AD2C36A05A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85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BA14E5E4-D35A-06FD-15A7-F580E11AA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8330388D-83F5-EB5B-8575-494CCC181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561CC518-2FA9-48EE-991C-F3C52A421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78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93812A3B-220B-C8A5-3208-42D3E80E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4C091575-7C03-C9C7-5B97-BF6404C50D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D1D0F0B3-2246-1765-0179-327B84A91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59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207E2622-8D2C-9EF1-149B-E92EBB2E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43D6BB1D-F893-8671-426F-7B80E4BD0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3CFA0BF9-5E64-DFC4-794C-6E06E9D54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34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C91C80E0-EA08-E839-016C-EED0B886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EA8E3A75-4AAC-210B-43E9-7A663A5FF1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16DCBA5F-7444-30D3-F918-4995299272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5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53C21949-F2AA-33B6-2F0F-8EB84197A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B8FE076A-F670-167B-AF7F-FDDF0052A3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BD9986B9-6A28-3038-31BE-C49201931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4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162570" y="1461256"/>
            <a:ext cx="4749622" cy="21503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800" b="1">
                <a:latin typeface="Calibri"/>
              </a:rPr>
              <a:t>22AIE204 :  INTRODUCTION TO COMPUTER NETWORKS</a:t>
            </a:r>
            <a:br>
              <a:rPr lang="en" sz="1800" b="1" i="1">
                <a:latin typeface="Calibri"/>
              </a:rPr>
            </a:br>
            <a:br>
              <a:rPr lang="en" sz="2400">
                <a:latin typeface="Calibri"/>
              </a:rPr>
            </a:br>
            <a:r>
              <a:rPr lang="en" sz="2700" b="1">
                <a:latin typeface="Calibri"/>
              </a:rPr>
              <a:t>Detection &amp; Prevention of ARP Spoofing Attacks in Local Area Networks</a:t>
            </a:r>
            <a:endParaRPr lang="en-US" sz="2700" b="1">
              <a:latin typeface="Calibr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820157" y="2496341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80" name="Google Shape;480;p27"/>
          <p:cNvSpPr/>
          <p:nvPr/>
        </p:nvSpPr>
        <p:spPr>
          <a:xfrm>
            <a:off x="6029208" y="2670389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81" name="Google Shape;481;p27"/>
          <p:cNvSpPr/>
          <p:nvPr/>
        </p:nvSpPr>
        <p:spPr>
          <a:xfrm>
            <a:off x="6797111" y="3284381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797111" y="2973019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797111" y="2829570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84" name="Google Shape;484;p27"/>
          <p:cNvSpPr/>
          <p:nvPr/>
        </p:nvSpPr>
        <p:spPr>
          <a:xfrm>
            <a:off x="6797111" y="3128713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1103" y="31287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797111" y="2735991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87" name="Google Shape;487;p27"/>
          <p:cNvSpPr/>
          <p:nvPr/>
        </p:nvSpPr>
        <p:spPr>
          <a:xfrm>
            <a:off x="6281103" y="282957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88" name="Google Shape;488;p27"/>
          <p:cNvSpPr/>
          <p:nvPr/>
        </p:nvSpPr>
        <p:spPr>
          <a:xfrm>
            <a:off x="6108786" y="2973019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1103" y="3440074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1103" y="328438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1103" y="273599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92" name="Google Shape;492;p27"/>
          <p:cNvSpPr/>
          <p:nvPr/>
        </p:nvSpPr>
        <p:spPr>
          <a:xfrm>
            <a:off x="7139962" y="27359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93" name="Google Shape;493;p27"/>
          <p:cNvSpPr/>
          <p:nvPr/>
        </p:nvSpPr>
        <p:spPr>
          <a:xfrm>
            <a:off x="7139962" y="282957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94" name="Google Shape;494;p27"/>
          <p:cNvSpPr/>
          <p:nvPr/>
        </p:nvSpPr>
        <p:spPr>
          <a:xfrm>
            <a:off x="7139962" y="297301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68537" y="282957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496" name="Google Shape;496;p27"/>
          <p:cNvSpPr/>
          <p:nvPr/>
        </p:nvSpPr>
        <p:spPr>
          <a:xfrm>
            <a:off x="6968537" y="297301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68537" y="3128713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39962" y="3128713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68537" y="328438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68537" y="27359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01" name="Google Shape;501;p27"/>
          <p:cNvSpPr/>
          <p:nvPr/>
        </p:nvSpPr>
        <p:spPr>
          <a:xfrm>
            <a:off x="7139962" y="328438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797111" y="3440074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24820" y="328438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2529" y="273599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05" name="Google Shape;505;p27"/>
          <p:cNvSpPr/>
          <p:nvPr/>
        </p:nvSpPr>
        <p:spPr>
          <a:xfrm>
            <a:off x="6624820" y="344007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2529" y="3440074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2529" y="282957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08" name="Google Shape;508;p27"/>
          <p:cNvSpPr/>
          <p:nvPr/>
        </p:nvSpPr>
        <p:spPr>
          <a:xfrm>
            <a:off x="6452529" y="328438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2529" y="2973019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2529" y="31287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24820" y="27359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12" name="Google Shape;512;p27"/>
          <p:cNvSpPr/>
          <p:nvPr/>
        </p:nvSpPr>
        <p:spPr>
          <a:xfrm>
            <a:off x="6624820" y="297301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24820" y="282957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14" name="Google Shape;514;p27"/>
          <p:cNvSpPr/>
          <p:nvPr/>
        </p:nvSpPr>
        <p:spPr>
          <a:xfrm>
            <a:off x="6624820" y="31287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48695" y="3660479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08786" y="2735991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17" name="Google Shape;517;p27"/>
          <p:cNvSpPr/>
          <p:nvPr/>
        </p:nvSpPr>
        <p:spPr>
          <a:xfrm>
            <a:off x="6108786" y="282957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18" name="Google Shape;518;p27"/>
          <p:cNvSpPr/>
          <p:nvPr/>
        </p:nvSpPr>
        <p:spPr>
          <a:xfrm>
            <a:off x="6108786" y="344007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08786" y="328438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08786" y="31287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2280" y="328438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2280" y="2973019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2280" y="3128713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28288" y="27359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25" name="Google Shape;525;p27"/>
          <p:cNvSpPr/>
          <p:nvPr/>
        </p:nvSpPr>
        <p:spPr>
          <a:xfrm>
            <a:off x="7312280" y="2829570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26" name="Google Shape;526;p27"/>
          <p:cNvSpPr/>
          <p:nvPr/>
        </p:nvSpPr>
        <p:spPr>
          <a:xfrm>
            <a:off x="7312280" y="2735991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27" name="Google Shape;527;p27"/>
          <p:cNvSpPr/>
          <p:nvPr/>
        </p:nvSpPr>
        <p:spPr>
          <a:xfrm>
            <a:off x="7828288" y="344007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55997" y="27359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29" name="Google Shape;529;p27"/>
          <p:cNvSpPr/>
          <p:nvPr/>
        </p:nvSpPr>
        <p:spPr>
          <a:xfrm>
            <a:off x="7655997" y="297301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55997" y="282957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31" name="Google Shape;531;p27"/>
          <p:cNvSpPr/>
          <p:nvPr/>
        </p:nvSpPr>
        <p:spPr>
          <a:xfrm>
            <a:off x="7655997" y="31287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55997" y="344007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55997" y="328438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7999713" y="27359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35" name="Google Shape;535;p27"/>
          <p:cNvSpPr/>
          <p:nvPr/>
        </p:nvSpPr>
        <p:spPr>
          <a:xfrm>
            <a:off x="7828288" y="328438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84571" y="273599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37" name="Google Shape;537;p27"/>
          <p:cNvSpPr/>
          <p:nvPr/>
        </p:nvSpPr>
        <p:spPr>
          <a:xfrm>
            <a:off x="7828288" y="2973019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28288" y="2829570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39" name="Google Shape;539;p27"/>
          <p:cNvSpPr/>
          <p:nvPr/>
        </p:nvSpPr>
        <p:spPr>
          <a:xfrm>
            <a:off x="7999713" y="328438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28288" y="31287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7999713" y="344007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84571" y="31287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84571" y="3284381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84571" y="2829570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45" name="Google Shape;545;p27"/>
          <p:cNvSpPr/>
          <p:nvPr/>
        </p:nvSpPr>
        <p:spPr>
          <a:xfrm>
            <a:off x="7484571" y="297301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55407" y="2540967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47" name="Google Shape;547;p27"/>
          <p:cNvSpPr/>
          <p:nvPr/>
        </p:nvSpPr>
        <p:spPr>
          <a:xfrm>
            <a:off x="8155407" y="2540967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48" name="Google Shape;548;p27"/>
          <p:cNvSpPr/>
          <p:nvPr/>
        </p:nvSpPr>
        <p:spPr>
          <a:xfrm>
            <a:off x="8165895" y="2550590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49" name="Google Shape;549;p27"/>
          <p:cNvSpPr/>
          <p:nvPr/>
        </p:nvSpPr>
        <p:spPr>
          <a:xfrm>
            <a:off x="8165895" y="2596055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0" name="Google Shape;550;p27"/>
          <p:cNvSpPr/>
          <p:nvPr/>
        </p:nvSpPr>
        <p:spPr>
          <a:xfrm>
            <a:off x="5638913" y="2470177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1" name="Google Shape;551;p27"/>
          <p:cNvSpPr/>
          <p:nvPr/>
        </p:nvSpPr>
        <p:spPr>
          <a:xfrm>
            <a:off x="5756971" y="2470177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2" name="Google Shape;552;p27"/>
          <p:cNvSpPr/>
          <p:nvPr/>
        </p:nvSpPr>
        <p:spPr>
          <a:xfrm>
            <a:off x="5874998" y="2470177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3" name="Google Shape;553;p27"/>
          <p:cNvSpPr/>
          <p:nvPr/>
        </p:nvSpPr>
        <p:spPr>
          <a:xfrm>
            <a:off x="7151342" y="2095779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4" name="Google Shape;554;p27"/>
          <p:cNvSpPr/>
          <p:nvPr/>
        </p:nvSpPr>
        <p:spPr>
          <a:xfrm>
            <a:off x="7800311" y="2103051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5" name="Google Shape;555;p27"/>
          <p:cNvSpPr/>
          <p:nvPr/>
        </p:nvSpPr>
        <p:spPr>
          <a:xfrm>
            <a:off x="7928002" y="2103051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6" name="Google Shape;556;p27"/>
          <p:cNvSpPr/>
          <p:nvPr/>
        </p:nvSpPr>
        <p:spPr>
          <a:xfrm>
            <a:off x="7639373" y="2291966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7" name="Google Shape;557;p27"/>
          <p:cNvSpPr/>
          <p:nvPr/>
        </p:nvSpPr>
        <p:spPr>
          <a:xfrm>
            <a:off x="8163273" y="2358460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8" name="Google Shape;558;p27"/>
          <p:cNvSpPr/>
          <p:nvPr/>
        </p:nvSpPr>
        <p:spPr>
          <a:xfrm>
            <a:off x="8019850" y="2358460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59" name="Google Shape;559;p27"/>
          <p:cNvSpPr/>
          <p:nvPr/>
        </p:nvSpPr>
        <p:spPr>
          <a:xfrm>
            <a:off x="7909648" y="1891404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60" name="Google Shape;560;p27"/>
          <p:cNvSpPr/>
          <p:nvPr/>
        </p:nvSpPr>
        <p:spPr>
          <a:xfrm>
            <a:off x="4985291" y="815568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61" name="Google Shape;561;p27"/>
          <p:cNvSpPr/>
          <p:nvPr/>
        </p:nvSpPr>
        <p:spPr>
          <a:xfrm>
            <a:off x="4985291" y="940828"/>
            <a:ext cx="2616702" cy="141724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62" name="Google Shape;562;p27"/>
          <p:cNvSpPr/>
          <p:nvPr/>
        </p:nvSpPr>
        <p:spPr>
          <a:xfrm>
            <a:off x="5091146" y="1172761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63" name="Google Shape;563;p27"/>
          <p:cNvSpPr/>
          <p:nvPr/>
        </p:nvSpPr>
        <p:spPr>
          <a:xfrm>
            <a:off x="5161340" y="1246036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63838" y="1246036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67165" y="1246036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66613" y="1356925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14450" y="1356925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2630" y="1356925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89833" y="1490236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70" name="Google Shape;570;p27"/>
          <p:cNvSpPr/>
          <p:nvPr/>
        </p:nvSpPr>
        <p:spPr>
          <a:xfrm>
            <a:off x="7031686" y="1490236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71" name="Google Shape;571;p27"/>
          <p:cNvSpPr/>
          <p:nvPr/>
        </p:nvSpPr>
        <p:spPr>
          <a:xfrm>
            <a:off x="7240286" y="1490236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72" name="Google Shape;572;p27"/>
          <p:cNvSpPr/>
          <p:nvPr/>
        </p:nvSpPr>
        <p:spPr>
          <a:xfrm>
            <a:off x="5189833" y="1626597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73" name="Google Shape;573;p27"/>
          <p:cNvSpPr/>
          <p:nvPr/>
        </p:nvSpPr>
        <p:spPr>
          <a:xfrm>
            <a:off x="6437401" y="1626597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74" name="Google Shape;574;p27"/>
          <p:cNvSpPr/>
          <p:nvPr/>
        </p:nvSpPr>
        <p:spPr>
          <a:xfrm>
            <a:off x="6103636" y="1704967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75" name="Google Shape;575;p27"/>
          <p:cNvSpPr/>
          <p:nvPr/>
        </p:nvSpPr>
        <p:spPr>
          <a:xfrm>
            <a:off x="5924536" y="1704967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76" name="Google Shape;576;p27"/>
          <p:cNvSpPr/>
          <p:nvPr/>
        </p:nvSpPr>
        <p:spPr>
          <a:xfrm>
            <a:off x="5733234" y="1704967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77" name="Google Shape;577;p27"/>
          <p:cNvSpPr/>
          <p:nvPr/>
        </p:nvSpPr>
        <p:spPr>
          <a:xfrm>
            <a:off x="5542938" y="1704967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1636" y="1704967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1636" y="1800603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80" name="Google Shape;580;p27"/>
          <p:cNvSpPr/>
          <p:nvPr/>
        </p:nvSpPr>
        <p:spPr>
          <a:xfrm>
            <a:off x="5189833" y="170496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213319" y="1745802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89833" y="189626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89833" y="1991905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098830" y="1800603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85" name="Google Shape;585;p27"/>
          <p:cNvSpPr/>
          <p:nvPr/>
        </p:nvSpPr>
        <p:spPr>
          <a:xfrm>
            <a:off x="5347579" y="1896269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86" name="Google Shape;586;p27"/>
          <p:cNvSpPr/>
          <p:nvPr/>
        </p:nvSpPr>
        <p:spPr>
          <a:xfrm>
            <a:off x="5347579" y="1993949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87" name="Google Shape;587;p27"/>
          <p:cNvSpPr/>
          <p:nvPr/>
        </p:nvSpPr>
        <p:spPr>
          <a:xfrm>
            <a:off x="5347579" y="2092666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88" name="Google Shape;588;p27"/>
          <p:cNvSpPr/>
          <p:nvPr/>
        </p:nvSpPr>
        <p:spPr>
          <a:xfrm>
            <a:off x="5347579" y="2190346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89" name="Google Shape;589;p27"/>
          <p:cNvSpPr/>
          <p:nvPr/>
        </p:nvSpPr>
        <p:spPr>
          <a:xfrm>
            <a:off x="6103636" y="2190346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0" name="Google Shape;590;p27"/>
          <p:cNvSpPr/>
          <p:nvPr/>
        </p:nvSpPr>
        <p:spPr>
          <a:xfrm>
            <a:off x="6654146" y="2092666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1" name="Google Shape;591;p27"/>
          <p:cNvSpPr/>
          <p:nvPr/>
        </p:nvSpPr>
        <p:spPr>
          <a:xfrm>
            <a:off x="6882085" y="1991905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2" name="Google Shape;592;p27"/>
          <p:cNvSpPr/>
          <p:nvPr/>
        </p:nvSpPr>
        <p:spPr>
          <a:xfrm>
            <a:off x="7594773" y="1078875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3" name="Google Shape;593;p27"/>
          <p:cNvSpPr/>
          <p:nvPr/>
        </p:nvSpPr>
        <p:spPr>
          <a:xfrm>
            <a:off x="7594773" y="1078875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4" name="Google Shape;594;p27"/>
          <p:cNvSpPr/>
          <p:nvPr/>
        </p:nvSpPr>
        <p:spPr>
          <a:xfrm>
            <a:off x="7655131" y="1283548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5" name="Google Shape;595;p27"/>
          <p:cNvSpPr/>
          <p:nvPr/>
        </p:nvSpPr>
        <p:spPr>
          <a:xfrm>
            <a:off x="7898269" y="1131341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6" name="Google Shape;596;p27"/>
          <p:cNvSpPr/>
          <p:nvPr/>
        </p:nvSpPr>
        <p:spPr>
          <a:xfrm>
            <a:off x="7703219" y="1456704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7" name="Google Shape;597;p27"/>
          <p:cNvSpPr/>
          <p:nvPr/>
        </p:nvSpPr>
        <p:spPr>
          <a:xfrm>
            <a:off x="8454524" y="1456704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8" name="Google Shape;598;p27"/>
          <p:cNvSpPr/>
          <p:nvPr/>
        </p:nvSpPr>
        <p:spPr>
          <a:xfrm>
            <a:off x="8548994" y="1456704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599" name="Google Shape;599;p27"/>
          <p:cNvSpPr/>
          <p:nvPr/>
        </p:nvSpPr>
        <p:spPr>
          <a:xfrm>
            <a:off x="7703219" y="1534551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0" name="Google Shape;600;p27"/>
          <p:cNvSpPr/>
          <p:nvPr/>
        </p:nvSpPr>
        <p:spPr>
          <a:xfrm>
            <a:off x="8115160" y="1534551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1" name="Google Shape;601;p27"/>
          <p:cNvSpPr/>
          <p:nvPr/>
        </p:nvSpPr>
        <p:spPr>
          <a:xfrm>
            <a:off x="8157164" y="1579151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2" name="Google Shape;602;p27"/>
          <p:cNvSpPr/>
          <p:nvPr/>
        </p:nvSpPr>
        <p:spPr>
          <a:xfrm>
            <a:off x="8115160" y="1579151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3" name="Google Shape;603;p27"/>
          <p:cNvSpPr/>
          <p:nvPr/>
        </p:nvSpPr>
        <p:spPr>
          <a:xfrm>
            <a:off x="8014580" y="1579151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4" name="Google Shape;604;p27"/>
          <p:cNvSpPr/>
          <p:nvPr/>
        </p:nvSpPr>
        <p:spPr>
          <a:xfrm>
            <a:off x="7905269" y="1579151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5" name="Google Shape;605;p27"/>
          <p:cNvSpPr/>
          <p:nvPr/>
        </p:nvSpPr>
        <p:spPr>
          <a:xfrm>
            <a:off x="7795932" y="1579151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6" name="Google Shape;606;p27"/>
          <p:cNvSpPr/>
          <p:nvPr/>
        </p:nvSpPr>
        <p:spPr>
          <a:xfrm>
            <a:off x="7795932" y="1634265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7" name="Google Shape;607;p27"/>
          <p:cNvSpPr/>
          <p:nvPr/>
        </p:nvSpPr>
        <p:spPr>
          <a:xfrm>
            <a:off x="7703219" y="1579151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8" name="Google Shape;608;p27"/>
          <p:cNvSpPr/>
          <p:nvPr/>
        </p:nvSpPr>
        <p:spPr>
          <a:xfrm>
            <a:off x="7703219" y="1634265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09" name="Google Shape;609;p27"/>
          <p:cNvSpPr/>
          <p:nvPr/>
        </p:nvSpPr>
        <p:spPr>
          <a:xfrm>
            <a:off x="7703219" y="1688488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0" name="Google Shape;610;p27"/>
          <p:cNvSpPr/>
          <p:nvPr/>
        </p:nvSpPr>
        <p:spPr>
          <a:xfrm>
            <a:off x="7703219" y="1743603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1" name="Google Shape;611;p27"/>
          <p:cNvSpPr/>
          <p:nvPr/>
        </p:nvSpPr>
        <p:spPr>
          <a:xfrm>
            <a:off x="8493015" y="1634265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2" name="Google Shape;612;p27"/>
          <p:cNvSpPr/>
          <p:nvPr/>
        </p:nvSpPr>
        <p:spPr>
          <a:xfrm>
            <a:off x="7793310" y="1688488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3" name="Google Shape;613;p27"/>
          <p:cNvSpPr/>
          <p:nvPr/>
        </p:nvSpPr>
        <p:spPr>
          <a:xfrm>
            <a:off x="8157164" y="1856427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4" name="Google Shape;614;p27"/>
          <p:cNvSpPr/>
          <p:nvPr/>
        </p:nvSpPr>
        <p:spPr>
          <a:xfrm>
            <a:off x="8238498" y="1800447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5" name="Google Shape;615;p27"/>
          <p:cNvSpPr/>
          <p:nvPr/>
        </p:nvSpPr>
        <p:spPr>
          <a:xfrm>
            <a:off x="8368811" y="1743603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6" name="Google Shape;616;p27"/>
          <p:cNvSpPr/>
          <p:nvPr/>
        </p:nvSpPr>
        <p:spPr>
          <a:xfrm>
            <a:off x="7703219" y="1380614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7" name="Google Shape;617;p27"/>
          <p:cNvSpPr/>
          <p:nvPr/>
        </p:nvSpPr>
        <p:spPr>
          <a:xfrm>
            <a:off x="7703219" y="1989362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8" name="Google Shape;618;p27"/>
          <p:cNvSpPr/>
          <p:nvPr/>
        </p:nvSpPr>
        <p:spPr>
          <a:xfrm>
            <a:off x="7703219" y="2056695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19" name="Google Shape;619;p27"/>
          <p:cNvSpPr/>
          <p:nvPr/>
        </p:nvSpPr>
        <p:spPr>
          <a:xfrm>
            <a:off x="7703219" y="2124054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0" name="Google Shape;620;p27"/>
          <p:cNvSpPr/>
          <p:nvPr/>
        </p:nvSpPr>
        <p:spPr>
          <a:xfrm>
            <a:off x="7703219" y="2526372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1" name="Google Shape;621;p27"/>
          <p:cNvSpPr/>
          <p:nvPr/>
        </p:nvSpPr>
        <p:spPr>
          <a:xfrm>
            <a:off x="8185141" y="1911515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2" name="Google Shape;622;p27"/>
          <p:cNvSpPr/>
          <p:nvPr/>
        </p:nvSpPr>
        <p:spPr>
          <a:xfrm>
            <a:off x="8394166" y="1911515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3" name="Google Shape;623;p27"/>
          <p:cNvSpPr/>
          <p:nvPr/>
        </p:nvSpPr>
        <p:spPr>
          <a:xfrm>
            <a:off x="8394166" y="1989362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4" name="Google Shape;624;p27"/>
          <p:cNvSpPr/>
          <p:nvPr/>
        </p:nvSpPr>
        <p:spPr>
          <a:xfrm>
            <a:off x="7703219" y="2628708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5" name="Google Shape;625;p27"/>
          <p:cNvSpPr/>
          <p:nvPr/>
        </p:nvSpPr>
        <p:spPr>
          <a:xfrm>
            <a:off x="7703219" y="2679444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6" name="Google Shape;626;p27"/>
          <p:cNvSpPr/>
          <p:nvPr/>
        </p:nvSpPr>
        <p:spPr>
          <a:xfrm>
            <a:off x="7804690" y="2679444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7" name="Google Shape;627;p27"/>
          <p:cNvSpPr/>
          <p:nvPr/>
        </p:nvSpPr>
        <p:spPr>
          <a:xfrm>
            <a:off x="7827422" y="2628708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8" name="Google Shape;628;p27"/>
          <p:cNvSpPr/>
          <p:nvPr/>
        </p:nvSpPr>
        <p:spPr>
          <a:xfrm>
            <a:off x="7950735" y="2628708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29" name="Google Shape;629;p27"/>
          <p:cNvSpPr/>
          <p:nvPr/>
        </p:nvSpPr>
        <p:spPr>
          <a:xfrm>
            <a:off x="8074938" y="2628708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30" name="Google Shape;630;p27"/>
          <p:cNvSpPr/>
          <p:nvPr/>
        </p:nvSpPr>
        <p:spPr>
          <a:xfrm>
            <a:off x="8199142" y="2628708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31" name="Google Shape;631;p27"/>
          <p:cNvSpPr/>
          <p:nvPr/>
        </p:nvSpPr>
        <p:spPr>
          <a:xfrm>
            <a:off x="8322454" y="2628708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32" name="Google Shape;632;p27"/>
          <p:cNvSpPr/>
          <p:nvPr/>
        </p:nvSpPr>
        <p:spPr>
          <a:xfrm>
            <a:off x="8446658" y="2628708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33" name="Google Shape;633;p27"/>
          <p:cNvSpPr/>
          <p:nvPr/>
        </p:nvSpPr>
        <p:spPr>
          <a:xfrm>
            <a:off x="8280476" y="595196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34" name="Google Shape;634;p27"/>
          <p:cNvSpPr/>
          <p:nvPr/>
        </p:nvSpPr>
        <p:spPr>
          <a:xfrm>
            <a:off x="8280476" y="588222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0476" y="595196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27698" y="751755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37" name="Google Shape;637;p27"/>
          <p:cNvSpPr/>
          <p:nvPr/>
        </p:nvSpPr>
        <p:spPr>
          <a:xfrm>
            <a:off x="8364432" y="884717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0" name="Google Shape;640;p27"/>
          <p:cNvSpPr/>
          <p:nvPr/>
        </p:nvSpPr>
        <p:spPr>
          <a:xfrm>
            <a:off x="8364432" y="945049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1" name="Google Shape;641;p27"/>
          <p:cNvSpPr/>
          <p:nvPr/>
        </p:nvSpPr>
        <p:spPr>
          <a:xfrm>
            <a:off x="8680172" y="945049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2" name="Google Shape;642;p27"/>
          <p:cNvSpPr/>
          <p:nvPr/>
        </p:nvSpPr>
        <p:spPr>
          <a:xfrm>
            <a:off x="8713419" y="980052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3" name="Google Shape;643;p27"/>
          <p:cNvSpPr/>
          <p:nvPr/>
        </p:nvSpPr>
        <p:spPr>
          <a:xfrm>
            <a:off x="8681064" y="980052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4" name="Google Shape;644;p27"/>
          <p:cNvSpPr/>
          <p:nvPr/>
        </p:nvSpPr>
        <p:spPr>
          <a:xfrm>
            <a:off x="8603217" y="980052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5" name="Google Shape;645;p27"/>
          <p:cNvSpPr/>
          <p:nvPr/>
        </p:nvSpPr>
        <p:spPr>
          <a:xfrm>
            <a:off x="8519235" y="980052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6" name="Google Shape;646;p27"/>
          <p:cNvSpPr/>
          <p:nvPr/>
        </p:nvSpPr>
        <p:spPr>
          <a:xfrm>
            <a:off x="8435279" y="980052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7" name="Google Shape;647;p27"/>
          <p:cNvSpPr/>
          <p:nvPr/>
        </p:nvSpPr>
        <p:spPr>
          <a:xfrm>
            <a:off x="8435279" y="1022030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8" name="Google Shape;648;p27"/>
          <p:cNvSpPr/>
          <p:nvPr/>
        </p:nvSpPr>
        <p:spPr>
          <a:xfrm>
            <a:off x="8364432" y="98005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49" name="Google Shape;649;p27"/>
          <p:cNvSpPr/>
          <p:nvPr/>
        </p:nvSpPr>
        <p:spPr>
          <a:xfrm>
            <a:off x="8364432" y="1022030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0" name="Google Shape;650;p27"/>
          <p:cNvSpPr/>
          <p:nvPr/>
        </p:nvSpPr>
        <p:spPr>
          <a:xfrm>
            <a:off x="8364432" y="1064008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2" name="Google Shape;652;p27"/>
          <p:cNvSpPr/>
          <p:nvPr/>
        </p:nvSpPr>
        <p:spPr>
          <a:xfrm>
            <a:off x="8433522" y="1064008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3" name="Google Shape;653;p27"/>
          <p:cNvSpPr/>
          <p:nvPr/>
        </p:nvSpPr>
        <p:spPr>
          <a:xfrm>
            <a:off x="8713419" y="1118231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5" name="Google Shape;655;p27"/>
          <p:cNvSpPr/>
          <p:nvPr/>
        </p:nvSpPr>
        <p:spPr>
          <a:xfrm>
            <a:off x="8364432" y="826980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6" name="Google Shape;656;p27"/>
          <p:cNvSpPr/>
          <p:nvPr/>
        </p:nvSpPr>
        <p:spPr>
          <a:xfrm>
            <a:off x="8364432" y="1236299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60" name="Google Shape;660;p27"/>
          <p:cNvSpPr/>
          <p:nvPr/>
        </p:nvSpPr>
        <p:spPr>
          <a:xfrm>
            <a:off x="8364432" y="1277412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661" name="Google Shape;661;p27"/>
          <p:cNvSpPr/>
          <p:nvPr/>
        </p:nvSpPr>
        <p:spPr>
          <a:xfrm>
            <a:off x="8441414" y="1277412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88BA9-E25D-3EE1-0FF6-B6E0B0A6A98B}"/>
              </a:ext>
            </a:extLst>
          </p:cNvPr>
          <p:cNvSpPr txBox="1"/>
          <p:nvPr/>
        </p:nvSpPr>
        <p:spPr>
          <a:xfrm>
            <a:off x="3104542" y="4106107"/>
            <a:ext cx="29319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chemeClr val="tx1"/>
                </a:solidFill>
              </a:rPr>
              <a:t>G Prajwal Priyadarshan - 214</a:t>
            </a:r>
            <a:br>
              <a:rPr lang="en-US" b="1" i="1"/>
            </a:br>
            <a:r>
              <a:rPr lang="en-US" b="1" i="1">
                <a:solidFill>
                  <a:schemeClr val="tx1"/>
                </a:solidFill>
              </a:rPr>
              <a:t>Kabilan K - 224</a:t>
            </a:r>
            <a:br>
              <a:rPr lang="en-US" b="1" i="1"/>
            </a:br>
            <a:r>
              <a:rPr lang="en-US" b="1" i="1">
                <a:solidFill>
                  <a:schemeClr val="tx1"/>
                </a:solidFill>
              </a:rPr>
              <a:t>Kishore B - 227 </a:t>
            </a:r>
            <a:br>
              <a:rPr lang="en-US" b="1" i="1"/>
            </a:br>
            <a:r>
              <a:rPr lang="en-US" b="1" i="1">
                <a:solidFill>
                  <a:schemeClr val="tx1"/>
                </a:solidFill>
              </a:rPr>
              <a:t>Rahul L S - 248</a:t>
            </a:r>
          </a:p>
        </p:txBody>
      </p:sp>
      <p:pic>
        <p:nvPicPr>
          <p:cNvPr id="2" name="Picture 1" descr="A pink and black logo&#10;&#10;AI-generated content may be incorrect.">
            <a:extLst>
              <a:ext uri="{FF2B5EF4-FFF2-40B4-BE49-F238E27FC236}">
                <a16:creationId xmlns:a16="http://schemas.microsoft.com/office/drawing/2014/main" id="{F8BF184C-C74B-D73B-E0A6-2D2FE67F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715" y="193757"/>
            <a:ext cx="3331214" cy="743341"/>
          </a:xfrm>
          <a:prstGeom prst="rect">
            <a:avLst/>
          </a:prstGeom>
        </p:spPr>
      </p:pic>
      <p:sp>
        <p:nvSpPr>
          <p:cNvPr id="5" name="Google Shape;477;p27">
            <a:extLst>
              <a:ext uri="{FF2B5EF4-FFF2-40B4-BE49-F238E27FC236}">
                <a16:creationId xmlns:a16="http://schemas.microsoft.com/office/drawing/2014/main" id="{5DAE60F9-CD56-FEC9-1F79-EFEA5520A3D5}"/>
              </a:ext>
            </a:extLst>
          </p:cNvPr>
          <p:cNvSpPr txBox="1">
            <a:spLocks/>
          </p:cNvSpPr>
          <p:nvPr/>
        </p:nvSpPr>
        <p:spPr>
          <a:xfrm>
            <a:off x="235976" y="4042899"/>
            <a:ext cx="2671712" cy="67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>
                <a:latin typeface="Roboto"/>
              </a:rPr>
              <a:t>Team – 7 AIE - C</a:t>
            </a:r>
            <a:endParaRPr lang="en-US" sz="2000" b="1">
              <a:latin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6CD1-0BD0-D295-03D2-95240073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485" y="-89602"/>
            <a:ext cx="6399012" cy="970500"/>
          </a:xfrm>
        </p:spPr>
        <p:txBody>
          <a:bodyPr/>
          <a:lstStyle/>
          <a:p>
            <a:r>
              <a:rPr lang="en-US"/>
              <a:t> What is Wireshark?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09DCF-EBD8-7E35-853A-1F9158DB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277" y="984737"/>
            <a:ext cx="4770628" cy="982769"/>
          </a:xfrm>
        </p:spPr>
        <p:txBody>
          <a:bodyPr/>
          <a:lstStyle/>
          <a:p>
            <a:pPr marL="139700" indent="0">
              <a:buNone/>
            </a:pPr>
            <a:r>
              <a:rPr lang="en-US" sz="1500" b="1">
                <a:solidFill>
                  <a:schemeClr val="tx1"/>
                </a:solidFill>
              </a:rPr>
              <a:t>What is Wireshark ?</a:t>
            </a:r>
            <a:endParaRPr lang="en-US" sz="150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>
                <a:solidFill>
                  <a:schemeClr val="tx1"/>
                </a:solidFill>
              </a:rPr>
              <a:t>-&gt; Wireshark is a network protocol analyzer — basically, a tool that lets you capture and examine the data packets moving through a network in real time</a:t>
            </a:r>
            <a:endParaRPr lang="en-US" sz="150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>
                <a:solidFill>
                  <a:schemeClr val="tx1"/>
                </a:solidFill>
              </a:rPr>
              <a:t>-&gt; Used for monitoring network between 2 devices</a:t>
            </a:r>
          </a:p>
          <a:p>
            <a:pPr marL="1397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>
                <a:solidFill>
                  <a:schemeClr val="tx1"/>
                </a:solidFill>
              </a:rPr>
              <a:t>-&gt; Your device must be placed so it can see A&lt;-&gt;B traffic </a:t>
            </a:r>
            <a:r>
              <a:rPr lang="en-US" dirty="0">
                <a:solidFill>
                  <a:schemeClr val="tx1"/>
                </a:solidFill>
              </a:rPr>
              <a:t>by doing ARP Spoofing so, all traffic passes through it.</a:t>
            </a:r>
          </a:p>
          <a:p>
            <a:pPr lvl="1">
              <a:buFont typeface="Wingdings"/>
              <a:buChar char="Ø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739AC-17B2-783A-AE28-5B81D77334ED}"/>
              </a:ext>
            </a:extLst>
          </p:cNvPr>
          <p:cNvSpPr txBox="1"/>
          <p:nvPr/>
        </p:nvSpPr>
        <p:spPr>
          <a:xfrm>
            <a:off x="412468" y="3642687"/>
            <a:ext cx="7432798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500" b="1">
                <a:solidFill>
                  <a:schemeClr val="tx1"/>
                </a:solidFill>
                <a:latin typeface="Roboto"/>
                <a:ea typeface="Roboto"/>
                <a:cs typeface="Roboto"/>
              </a:rPr>
              <a:t>   Why Wireshark (Relevance to ARP Spoofing) ?</a:t>
            </a:r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Helps 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  <a:cs typeface="Roboto"/>
              </a:rPr>
              <a:t>detect anomalies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 in ARP traffic (e.g., several IPs with same MACs).</a:t>
            </a:r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Supports 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  <a:cs typeface="Roboto"/>
              </a:rPr>
              <a:t>forensic analysis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 after an attack.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Useful for 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testing effectiveness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 of ARP spoofing prevention mechanisms.</a:t>
            </a:r>
            <a:endParaRPr lang="en-US">
              <a:solidFill>
                <a:schemeClr val="tx1"/>
              </a:solidFill>
              <a:ea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2ED15-589A-3215-D069-17F8339E160C}"/>
              </a:ext>
            </a:extLst>
          </p:cNvPr>
          <p:cNvSpPr txBox="1"/>
          <p:nvPr/>
        </p:nvSpPr>
        <p:spPr>
          <a:xfrm>
            <a:off x="3838689" y="328126"/>
            <a:ext cx="476646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Roboto"/>
              </a:rPr>
              <a:t>Device A – first endpoint (e.g., victim).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</a:rPr>
              <a:t>Device B – second endpoint (e.g., router/server)</a:t>
            </a:r>
            <a:endParaRPr lang="en-US"/>
          </a:p>
          <a:p>
            <a:r>
              <a:rPr lang="en-US">
                <a:solidFill>
                  <a:schemeClr val="tx1"/>
                </a:solidFill>
                <a:latin typeface="Roboto"/>
              </a:rPr>
              <a:t>Device C – your device with Wireshark (attacker/observer)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2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B2D3C-BA5F-C53D-80A2-B3FBD98B4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920F-A190-E0BB-BDFB-3CB6E0BD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4" y="112955"/>
            <a:ext cx="4221525" cy="746241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What is Ettercap &amp; Use of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80D4-9A2A-4DD9-F751-BA4A16BD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189" y="759387"/>
            <a:ext cx="5647450" cy="3854736"/>
          </a:xfrm>
        </p:spPr>
        <p:txBody>
          <a:bodyPr/>
          <a:lstStyle/>
          <a:p>
            <a:pPr>
              <a:buFont typeface="Wingdings"/>
              <a:buChar char="q"/>
            </a:pPr>
            <a:r>
              <a:rPr lang="en-US" sz="1600">
                <a:solidFill>
                  <a:schemeClr val="bg1"/>
                </a:solidFill>
                <a:latin typeface="Calibri"/>
              </a:rPr>
              <a:t>Ettercap is an open-source network security tool mainly used for Man-in-the-Middle (MitM) attacks on local area networks.</a:t>
            </a:r>
          </a:p>
          <a:p>
            <a:pPr>
              <a:buFont typeface="Wingdings"/>
              <a:buChar char="q"/>
            </a:pPr>
            <a:endParaRPr lang="en-US" sz="1600">
              <a:solidFill>
                <a:schemeClr val="bg1"/>
              </a:solidFill>
              <a:latin typeface="Calibri"/>
            </a:endParaRPr>
          </a:p>
          <a:p>
            <a:pPr>
              <a:buFont typeface="Wingdings"/>
              <a:buChar char="q"/>
            </a:pPr>
            <a:r>
              <a:rPr lang="en-US" sz="1600">
                <a:solidFill>
                  <a:schemeClr val="bg1"/>
                </a:solidFill>
                <a:latin typeface="Calibri"/>
              </a:rPr>
              <a:t>What Ettercap Does -&gt; Performs ARP spoofing/poisoning to trick devices into sending traffic through the attacker’s system.</a:t>
            </a:r>
          </a:p>
          <a:p>
            <a:pPr>
              <a:buFont typeface="Wingdings"/>
              <a:buChar char="q"/>
            </a:pPr>
            <a:endParaRPr lang="en-US" sz="1600">
              <a:solidFill>
                <a:schemeClr val="bg1"/>
              </a:solidFill>
              <a:latin typeface="Calibri"/>
            </a:endParaRPr>
          </a:p>
          <a:p>
            <a:pPr>
              <a:buFont typeface="Wingdings"/>
              <a:buChar char="q"/>
            </a:pPr>
            <a:r>
              <a:rPr lang="en-US" sz="1600">
                <a:solidFill>
                  <a:schemeClr val="bg1"/>
                </a:solidFill>
                <a:latin typeface="Calibri"/>
              </a:rPr>
              <a:t>Captures (sniffs) all network packets passing through the attacker.</a:t>
            </a:r>
          </a:p>
          <a:p>
            <a:pPr>
              <a:buFont typeface="Wingdings"/>
              <a:buChar char="q"/>
            </a:pPr>
            <a:endParaRPr lang="en-US" sz="1600">
              <a:solidFill>
                <a:schemeClr val="bg1"/>
              </a:solidFill>
              <a:latin typeface="Calibri"/>
            </a:endParaRPr>
          </a:p>
          <a:p>
            <a:pPr>
              <a:buFont typeface="Wingdings"/>
              <a:buChar char="q"/>
            </a:pPr>
            <a:r>
              <a:rPr lang="en-US" sz="1600">
                <a:solidFill>
                  <a:schemeClr val="bg1"/>
                </a:solidFill>
                <a:latin typeface="Calibri"/>
              </a:rPr>
              <a:t>Modifies packets in real time if needed.</a:t>
            </a:r>
          </a:p>
          <a:p>
            <a:pPr>
              <a:buFont typeface="Wingdings"/>
              <a:buChar char="q"/>
            </a:pPr>
            <a:endParaRPr lang="en-US" sz="1600">
              <a:solidFill>
                <a:schemeClr val="bg1"/>
              </a:solidFill>
              <a:latin typeface="Calibri"/>
            </a:endParaRPr>
          </a:p>
          <a:p>
            <a:pPr>
              <a:buFont typeface="Wingdings"/>
              <a:buChar char="q"/>
            </a:pPr>
            <a:r>
              <a:rPr lang="en-US" sz="1600">
                <a:solidFill>
                  <a:schemeClr val="bg1"/>
                </a:solidFill>
                <a:latin typeface="Calibri"/>
              </a:rPr>
              <a:t>Supports both active attacks (altering traffic) and passive sniffing (just observing traffic).</a:t>
            </a:r>
          </a:p>
          <a:p>
            <a:pPr>
              <a:buFont typeface="Wingdings"/>
              <a:buChar char="q"/>
            </a:pPr>
            <a:endParaRPr lang="en-US" sz="1600">
              <a:solidFill>
                <a:schemeClr val="bg1"/>
              </a:solidFill>
              <a:latin typeface="Calibri"/>
            </a:endParaRPr>
          </a:p>
          <a:p>
            <a:pPr>
              <a:buFont typeface="Wingdings"/>
              <a:buChar char="q"/>
            </a:pPr>
            <a:r>
              <a:rPr lang="en-US" sz="1600">
                <a:solidFill>
                  <a:schemeClr val="bg1"/>
                </a:solidFill>
                <a:latin typeface="Calibri"/>
              </a:rPr>
              <a:t>Works on many protocols: HTTP, FTP, Telnet, etc.</a:t>
            </a:r>
          </a:p>
          <a:p>
            <a:pPr>
              <a:buFont typeface="Wingdings"/>
              <a:buChar char="q"/>
            </a:pPr>
            <a:endParaRPr lang="en-US" sz="160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8005A-2AFC-9F9C-94FD-95F0BF85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310" y="330570"/>
            <a:ext cx="3276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CD8FBB4C-4417-540B-304B-E3D77643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0342AE10-5255-502B-A32A-60F6B3760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55" y="72771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03" name="Google Shape;703;p31">
            <a:extLst>
              <a:ext uri="{FF2B5EF4-FFF2-40B4-BE49-F238E27FC236}">
                <a16:creationId xmlns:a16="http://schemas.microsoft.com/office/drawing/2014/main" id="{696743AA-3879-8E81-BABF-1280B80BBD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23" y="1285535"/>
            <a:ext cx="7916065" cy="3091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A. </a:t>
            </a:r>
            <a:r>
              <a:rPr lang="en" sz="17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Network Environment Setup</a:t>
            </a:r>
          </a:p>
          <a:p>
            <a:pPr lvl="1">
              <a:buFont typeface="Courier New"/>
              <a:buChar char="o"/>
            </a:pPr>
            <a:r>
              <a:rPr lang="en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Simulate a LAN using virtual machines and </a:t>
            </a:r>
            <a:r>
              <a:rPr lang="en" sz="16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vicitms</a:t>
            </a:r>
            <a:r>
              <a:rPr lang="en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buFont typeface="Courier New"/>
              <a:buChar char="o"/>
            </a:pPr>
            <a:r>
              <a:rPr lang="en" sz="1600">
                <a:solidFill>
                  <a:schemeClr val="bg1"/>
                </a:solidFill>
                <a:latin typeface="Calibri"/>
              </a:rPr>
              <a:t>Connect some normal devices (real users) and one attacker device in the same network, so the attacker can pretend to be someone else and trick the others — just like ARP spoofing happens in the real world</a:t>
            </a:r>
          </a:p>
          <a:p>
            <a:pPr lvl="1">
              <a:buFont typeface="Courier New"/>
              <a:buChar char="o"/>
            </a:pPr>
            <a:endParaRPr lang="en" sz="1600">
              <a:solidFill>
                <a:schemeClr val="bg1"/>
              </a:solidFill>
              <a:latin typeface="Calibri"/>
            </a:endParaRPr>
          </a:p>
          <a:p>
            <a:pPr lvl="1">
              <a:buFont typeface="Courier New"/>
              <a:buChar char="o"/>
            </a:pPr>
            <a:endParaRPr lang="en" sz="160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en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B. </a:t>
            </a:r>
            <a:r>
              <a:rPr lang="en" sz="17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Detection Techniques</a:t>
            </a:r>
            <a:endParaRPr lang="en-US" sz="17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768350" lvl="1" indent="-171450">
              <a:buFont typeface="Courier New"/>
              <a:buChar char="o"/>
            </a:pPr>
            <a:r>
              <a:rPr lang="en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Monitor ARP tables for frequent or unusual MAC-IP mappings.</a:t>
            </a:r>
            <a:endParaRPr lang="en-US"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768350" lvl="1" indent="-171450">
              <a:buFont typeface="Courier New"/>
              <a:buChar char="o"/>
            </a:pPr>
            <a:r>
              <a:rPr lang="en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Use tool like </a:t>
            </a:r>
            <a:r>
              <a:rPr lang="en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Wireshark</a:t>
            </a:r>
            <a:r>
              <a:rPr lang="en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to watch ARP traffic and identify anomalies</a:t>
            </a:r>
            <a:endParaRPr lang="en-US"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"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"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"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704" name="Google Shape;704;p31">
            <a:extLst>
              <a:ext uri="{FF2B5EF4-FFF2-40B4-BE49-F238E27FC236}">
                <a16:creationId xmlns:a16="http://schemas.microsoft.com/office/drawing/2014/main" id="{826089E6-4C3C-8D9A-774F-7A5EE123183C}"/>
              </a:ext>
            </a:extLst>
          </p:cNvPr>
          <p:cNvGrpSpPr/>
          <p:nvPr/>
        </p:nvGrpSpPr>
        <p:grpSpPr>
          <a:xfrm>
            <a:off x="8119761" y="4281607"/>
            <a:ext cx="898462" cy="741387"/>
            <a:chOff x="-3137649" y="2786998"/>
            <a:chExt cx="291450" cy="257575"/>
          </a:xfrm>
        </p:grpSpPr>
        <p:sp>
          <p:nvSpPr>
            <p:cNvPr id="705" name="Google Shape;705;p31">
              <a:extLst>
                <a:ext uri="{FF2B5EF4-FFF2-40B4-BE49-F238E27FC236}">
                  <a16:creationId xmlns:a16="http://schemas.microsoft.com/office/drawing/2014/main" id="{8516576E-1F41-0D4A-0BA6-B79E7BBC7810}"/>
                </a:ext>
              </a:extLst>
            </p:cNvPr>
            <p:cNvSpPr/>
            <p:nvPr/>
          </p:nvSpPr>
          <p:spPr>
            <a:xfrm>
              <a:off x="-3137649" y="2786998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>
              <a:extLst>
                <a:ext uri="{FF2B5EF4-FFF2-40B4-BE49-F238E27FC236}">
                  <a16:creationId xmlns:a16="http://schemas.microsoft.com/office/drawing/2014/main" id="{8644CD95-3491-B462-F647-1365C300FEAE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>
              <a:extLst>
                <a:ext uri="{FF2B5EF4-FFF2-40B4-BE49-F238E27FC236}">
                  <a16:creationId xmlns:a16="http://schemas.microsoft.com/office/drawing/2014/main" id="{E1DA98B3-DF1C-FE55-4446-4E4B10FB7E6A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>
              <a:extLst>
                <a:ext uri="{FF2B5EF4-FFF2-40B4-BE49-F238E27FC236}">
                  <a16:creationId xmlns:a16="http://schemas.microsoft.com/office/drawing/2014/main" id="{C8FD5696-8662-54A8-68E7-05C8B0AE804B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>
              <a:extLst>
                <a:ext uri="{FF2B5EF4-FFF2-40B4-BE49-F238E27FC236}">
                  <a16:creationId xmlns:a16="http://schemas.microsoft.com/office/drawing/2014/main" id="{B5BDE932-790D-A2D7-C891-91716B47172F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>
              <a:extLst>
                <a:ext uri="{FF2B5EF4-FFF2-40B4-BE49-F238E27FC236}">
                  <a16:creationId xmlns:a16="http://schemas.microsoft.com/office/drawing/2014/main" id="{2ADC3D6F-65D0-CB7D-70A1-224A25A76F40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>
              <a:extLst>
                <a:ext uri="{FF2B5EF4-FFF2-40B4-BE49-F238E27FC236}">
                  <a16:creationId xmlns:a16="http://schemas.microsoft.com/office/drawing/2014/main" id="{B34CD615-FA11-FA8E-D8CF-1301817ED75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>
              <a:extLst>
                <a:ext uri="{FF2B5EF4-FFF2-40B4-BE49-F238E27FC236}">
                  <a16:creationId xmlns:a16="http://schemas.microsoft.com/office/drawing/2014/main" id="{95D8E0A3-D5D1-4075-84C7-9418986EC57A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D9995848-7762-3258-A3A2-A0020F90E510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07414037-8F61-3447-309C-EB24CF05AA6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15D6784B-4AE8-D3DE-8543-D693BC4B4218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EF33970F-E7B0-07F7-4416-1E33458C3802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A148F208-1EC7-3330-AA0B-95FBB3155719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D0DAE1B2-0249-0014-0780-9FDE6EB50921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100D85F5-5860-B041-A3BD-9F4A146B9956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217E567D-725D-8A38-C748-9A44111CF181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47563C3E-C97C-44EA-1C76-A3CF51417D51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BB675E9E-A6E7-FECD-C736-4ED129A11246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E39977BD-CB8B-AEEE-37F2-BFE60C1277A5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A29A7348-9AB1-BC63-C645-8F65EA913CE9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3DBB346E-8742-00EE-1040-C5D56DC450B6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D8F8E50D-5713-F700-D105-E127DF2CA14E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D594C716-1685-C6EA-D5E9-2A42A0721315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86A6D06F-670A-2CD5-2D05-26BF089668CE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24D4093C-FE5B-BA0B-77B6-447379670E50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D643E205-208F-4BB7-F686-EFA44D4F2944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422CD804-07B4-8ABA-70D4-2C998DD044B3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381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D9F939E7-2115-B5A8-719C-7B4EC566C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AF64BA84-5B2C-3F27-2014-39070F6D9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340" y="72771"/>
            <a:ext cx="7252347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Simulating ARP spoofing in Kali </a:t>
            </a:r>
            <a:r>
              <a:rPr lang="en" err="1"/>
              <a:t>LInux</a:t>
            </a:r>
          </a:p>
        </p:txBody>
      </p:sp>
      <p:sp>
        <p:nvSpPr>
          <p:cNvPr id="703" name="Google Shape;703;p31">
            <a:extLst>
              <a:ext uri="{FF2B5EF4-FFF2-40B4-BE49-F238E27FC236}">
                <a16:creationId xmlns:a16="http://schemas.microsoft.com/office/drawing/2014/main" id="{F8482968-8165-67EA-29BC-03FF7E2DFA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523" y="1285535"/>
            <a:ext cx="7916065" cy="3091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AutoNum type="arabicPeriod"/>
            </a:pPr>
            <a:r>
              <a:rPr lang="en" sz="1700" b="1">
                <a:solidFill>
                  <a:schemeClr val="bg1"/>
                </a:solidFill>
              </a:rPr>
              <a:t>Enable IP Forwarding</a:t>
            </a:r>
            <a:r>
              <a:rPr lang="en" sz="1700">
                <a:solidFill>
                  <a:schemeClr val="bg1"/>
                </a:solidFill>
              </a:rPr>
              <a:t> (so Kali forwards packets, not just drops them):</a:t>
            </a: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r>
              <a:rPr lang="en" sz="1700">
                <a:solidFill>
                  <a:schemeClr val="bg1"/>
                </a:solidFill>
              </a:rPr>
              <a:t>Open Ettercap , start sniffing and scan for hosts</a:t>
            </a: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  <a:p>
            <a:pPr marL="482600" indent="-342900">
              <a:buAutoNum type="arabicPeriod"/>
            </a:pPr>
            <a:endParaRPr lang="en" sz="1700">
              <a:solidFill>
                <a:schemeClr val="bg1"/>
              </a:solidFill>
            </a:endParaRPr>
          </a:p>
        </p:txBody>
      </p:sp>
      <p:grpSp>
        <p:nvGrpSpPr>
          <p:cNvPr id="704" name="Google Shape;704;p31">
            <a:extLst>
              <a:ext uri="{FF2B5EF4-FFF2-40B4-BE49-F238E27FC236}">
                <a16:creationId xmlns:a16="http://schemas.microsoft.com/office/drawing/2014/main" id="{39F1A0DE-A622-84BD-CD56-F195D4806266}"/>
              </a:ext>
            </a:extLst>
          </p:cNvPr>
          <p:cNvGrpSpPr/>
          <p:nvPr/>
        </p:nvGrpSpPr>
        <p:grpSpPr>
          <a:xfrm>
            <a:off x="8119761" y="4281607"/>
            <a:ext cx="898462" cy="741387"/>
            <a:chOff x="-3137649" y="2786998"/>
            <a:chExt cx="291450" cy="257575"/>
          </a:xfrm>
        </p:grpSpPr>
        <p:sp>
          <p:nvSpPr>
            <p:cNvPr id="705" name="Google Shape;705;p31">
              <a:extLst>
                <a:ext uri="{FF2B5EF4-FFF2-40B4-BE49-F238E27FC236}">
                  <a16:creationId xmlns:a16="http://schemas.microsoft.com/office/drawing/2014/main" id="{52BA35F2-9C94-BFED-CEDF-1BE468BCB88D}"/>
                </a:ext>
              </a:extLst>
            </p:cNvPr>
            <p:cNvSpPr/>
            <p:nvPr/>
          </p:nvSpPr>
          <p:spPr>
            <a:xfrm>
              <a:off x="-3137649" y="2786998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>
              <a:extLst>
                <a:ext uri="{FF2B5EF4-FFF2-40B4-BE49-F238E27FC236}">
                  <a16:creationId xmlns:a16="http://schemas.microsoft.com/office/drawing/2014/main" id="{9FA6D7EB-A7A3-D061-30DB-759A9A2087EC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>
              <a:extLst>
                <a:ext uri="{FF2B5EF4-FFF2-40B4-BE49-F238E27FC236}">
                  <a16:creationId xmlns:a16="http://schemas.microsoft.com/office/drawing/2014/main" id="{EF087286-A895-72D6-7834-E2E64E2D86D9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>
              <a:extLst>
                <a:ext uri="{FF2B5EF4-FFF2-40B4-BE49-F238E27FC236}">
                  <a16:creationId xmlns:a16="http://schemas.microsoft.com/office/drawing/2014/main" id="{C82BBCB4-F593-743F-828E-19651F04A09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>
              <a:extLst>
                <a:ext uri="{FF2B5EF4-FFF2-40B4-BE49-F238E27FC236}">
                  <a16:creationId xmlns:a16="http://schemas.microsoft.com/office/drawing/2014/main" id="{15B8BC04-5484-775F-0295-E80DF203CA75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>
              <a:extLst>
                <a:ext uri="{FF2B5EF4-FFF2-40B4-BE49-F238E27FC236}">
                  <a16:creationId xmlns:a16="http://schemas.microsoft.com/office/drawing/2014/main" id="{A30ED5B2-E064-3841-1D7B-8A954518CF79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>
              <a:extLst>
                <a:ext uri="{FF2B5EF4-FFF2-40B4-BE49-F238E27FC236}">
                  <a16:creationId xmlns:a16="http://schemas.microsoft.com/office/drawing/2014/main" id="{E9BDC815-46F0-1F7F-A89B-FE7C647F0D92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>
              <a:extLst>
                <a:ext uri="{FF2B5EF4-FFF2-40B4-BE49-F238E27FC236}">
                  <a16:creationId xmlns:a16="http://schemas.microsoft.com/office/drawing/2014/main" id="{FB1E601D-E584-826D-503C-F4CD42B96C55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17DE4B63-CE61-FC57-79CB-C4B951B9E1DD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4D1AB46C-8461-FE83-3A29-AB538EF8D1C3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01BB4CFE-D282-4E9D-C544-F1C7EB3C4688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81C1CFD1-D8A4-2BE9-C125-65FCA914868F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41C903C8-CD7D-A78B-1A3A-86BE5E2B3008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0315ECB1-D83E-A031-F168-A31DC1F5E6FD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551DA025-CBED-7735-1A5F-511E9E287A61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5F26986A-BDA7-1840-6B35-574B16018724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FAD2819C-374D-DBD5-3EDB-6782B22B0989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9E9A98F0-ADCE-F3B0-1101-9AC767B55239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2ABBDDD5-8FED-38D1-8372-96B542FD670F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7BD485C1-DF03-840F-AB72-C31B1ECD7152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B5650659-8C80-2DC3-40EF-C9788E9EC121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140F9EE6-34AF-92A9-72CE-E757529949EF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2615A18D-4B95-D11F-B4A0-9A42D3039DF2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61A36D90-319B-DC7C-CBC1-2879B4268152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BFC5BCB8-C1D8-CD91-5077-A2940050793A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A5C73A55-8638-930C-C814-B7F656B61271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6654FB6A-A550-0D40-5C3F-7933DA2392AB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74FF63-ECA9-D244-FD8F-4B8F7164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83" y="1657024"/>
            <a:ext cx="6410065" cy="1406699"/>
          </a:xfrm>
          <a:prstGeom prst="rect">
            <a:avLst/>
          </a:prstGeom>
        </p:spPr>
      </p:pic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17E461C-610B-44A6-B8C1-1B955CC87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12" y="3581784"/>
            <a:ext cx="6646624" cy="140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5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A8091-60D3-7318-A118-32D91D2FC0EA}"/>
              </a:ext>
            </a:extLst>
          </p:cNvPr>
          <p:cNvSpPr txBox="1"/>
          <p:nvPr/>
        </p:nvSpPr>
        <p:spPr>
          <a:xfrm>
            <a:off x="451529" y="472531"/>
            <a:ext cx="812753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3 – check </a:t>
            </a:r>
            <a:r>
              <a:rPr lang="en-US" sz="1600" b="1" err="1">
                <a:solidFill>
                  <a:schemeClr val="bg1"/>
                </a:solidFill>
              </a:rPr>
              <a:t>arp</a:t>
            </a:r>
            <a:r>
              <a:rPr lang="en-US" sz="1600" b="1">
                <a:solidFill>
                  <a:schemeClr val="bg1"/>
                </a:solidFill>
              </a:rPr>
              <a:t> table in victim</a:t>
            </a:r>
            <a:endParaRPr lang="en-US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r>
              <a:rPr lang="en-US" sz="1600" b="1">
                <a:solidFill>
                  <a:schemeClr val="bg1"/>
                </a:solidFill>
              </a:rPr>
              <a:t>4 - we will start ARP poisoning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C631003-ADCD-2CA6-EE5A-4824DDA8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05" y="3252316"/>
            <a:ext cx="6811028" cy="1410250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5D461B-CFC1-8973-88B4-E4019CF2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14" y="469726"/>
            <a:ext cx="2838813" cy="23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811E3-6344-9CF6-7ECA-ABC88383E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FD7DE-1B10-80CA-2056-0035C85A4571}"/>
              </a:ext>
            </a:extLst>
          </p:cNvPr>
          <p:cNvSpPr txBox="1"/>
          <p:nvPr/>
        </p:nvSpPr>
        <p:spPr>
          <a:xfrm>
            <a:off x="451529" y="472531"/>
            <a:ext cx="812753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3 – Capture on Wireshark</a:t>
            </a:r>
          </a:p>
          <a:p>
            <a:r>
              <a:rPr lang="en-US" sz="1600" b="1">
                <a:solidFill>
                  <a:schemeClr val="bg1"/>
                </a:solidFill>
              </a:rPr>
              <a:t>      In Kali</a:t>
            </a: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r>
              <a:rPr lang="en-US" sz="1600" b="1">
                <a:solidFill>
                  <a:schemeClr val="bg1"/>
                </a:solidFill>
              </a:rPr>
              <a:t>4 – check </a:t>
            </a:r>
            <a:r>
              <a:rPr lang="en-US" sz="1600" b="1" err="1">
                <a:solidFill>
                  <a:schemeClr val="bg1"/>
                </a:solidFill>
              </a:rPr>
              <a:t>arp</a:t>
            </a:r>
            <a:r>
              <a:rPr lang="en-US" sz="1600" b="1">
                <a:solidFill>
                  <a:schemeClr val="bg1"/>
                </a:solidFill>
              </a:rPr>
              <a:t> table now in victim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332E100A-A81B-D4A9-C678-7542D3B4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17" y="3273273"/>
            <a:ext cx="3226366" cy="1524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AE4B7A-0C18-9B31-61C7-85C49674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59" y="823115"/>
            <a:ext cx="6012494" cy="21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7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C921914F-6EC3-0453-9AA8-B99171EB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5A2303AF-A727-4E6C-CB20-AA6BE001F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55" y="72771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7D9778C3-218A-7991-F71D-AE2EADCE11B9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9E6A227C-AAC5-AF79-557E-2B26E2245269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4390BF50-4C76-BF37-F983-86C21EA7EF65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B48662DA-150A-E23F-81F5-FED9EB64C50C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98904F30-157C-17FC-2718-869314E69684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0DA54679-EC1B-A030-BCA1-BD4716950F03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493EE020-09F3-4956-226A-B9578780FB4B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63F6BC2F-01CA-74FC-D0DE-FA309A9E385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66BC675B-D6A0-B332-8AA6-27BA15AB81C6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32992A4A-E41B-C5A7-2EAD-8AC6CD668D49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C32EE9C2-47B9-8DF5-74F6-2B4717604564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0F245D17-1C73-931F-F81A-69C738C32470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FE245EAC-45D5-7D83-C1ED-EEE055090C71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78F7A7AF-2270-7BED-BD5C-1F361EB65784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7FD4554F-E106-4596-0BD0-4AC843780285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963C5F2F-715C-3FBB-3780-1F3B8D7AF817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E8B13AA9-0CDE-4FF1-524F-80C57FC4AFC2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ABEA1626-49C1-3558-03E7-61DA0C786BC0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979CB203-5AE6-DDB9-067C-1D7C2B56D795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648B1B-7E2C-77CC-BAB3-519EC80B21D4}"/>
              </a:ext>
            </a:extLst>
          </p:cNvPr>
          <p:cNvSpPr txBox="1"/>
          <p:nvPr/>
        </p:nvSpPr>
        <p:spPr>
          <a:xfrm>
            <a:off x="252400" y="1099723"/>
            <a:ext cx="863994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C. Prevention Techniques</a:t>
            </a:r>
          </a:p>
          <a:p>
            <a:pPr marL="742950" lvl="1" indent="-285750">
              <a:buFont typeface="Wingdings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Use of VPN</a:t>
            </a:r>
          </a:p>
          <a:p>
            <a:pPr marL="1200150" lvl="2" indent="-285750">
              <a:buFont typeface="Wingdings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V</a:t>
            </a:r>
            <a:r>
              <a:rPr lang="en-US" sz="1500">
                <a:solidFill>
                  <a:schemeClr val="bg1"/>
                </a:solidFill>
                <a:latin typeface="Calibri"/>
                <a:ea typeface="Calibri"/>
              </a:rPr>
              <a:t>irtual Private Networks (VPNs) provide an encrypted tunnel for internet communication. </a:t>
            </a:r>
            <a:endParaRPr lang="en-US" sz="1500" dirty="0">
              <a:solidFill>
                <a:schemeClr val="bg1"/>
              </a:solidFill>
              <a:latin typeface="Calibri"/>
              <a:ea typeface="Calibri"/>
            </a:endParaRPr>
          </a:p>
          <a:p>
            <a:pPr marL="1200150" lvl="2" indent="-285750">
              <a:buFont typeface="Wingdings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</a:rPr>
              <a:t>When a VPN is used, all online activities and data transmissions are encrypted, making it significantly harder for attackers to execute ARP spoofing.</a:t>
            </a:r>
            <a:endParaRPr lang="en-US" sz="1500" dirty="0">
              <a:solidFill>
                <a:schemeClr val="bg1"/>
              </a:solidFill>
              <a:latin typeface="Calibri"/>
              <a:ea typeface="Calibri"/>
            </a:endParaRPr>
          </a:p>
          <a:p>
            <a:pPr marL="1200150" lvl="2" indent="-285750">
              <a:buFont typeface="Wingdings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</a:rPr>
              <a:t>Even if an attacker successfully redirects your traffic via ARP spoofing, VPN encrypts all data.</a:t>
            </a:r>
            <a:endParaRPr lang="en-US">
              <a:solidFill>
                <a:schemeClr val="bg1"/>
              </a:solidFill>
              <a:latin typeface="Calibri"/>
              <a:ea typeface="Calibri"/>
            </a:endParaRPr>
          </a:p>
          <a:p>
            <a:pPr marL="1200150" lvl="2" indent="-285750">
              <a:buFont typeface="Wingdings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</a:rPr>
              <a:t>The attacker cannot read or modify the encrypted data, making ARP spoofing largely ineffective.</a:t>
            </a:r>
            <a:endParaRPr lang="en-US">
              <a:solidFill>
                <a:schemeClr val="bg1"/>
              </a:solidFill>
              <a:latin typeface="Calibri"/>
            </a:endParaRPr>
          </a:p>
          <a:p>
            <a:pPr marL="1200150" lvl="2" indent="-285750">
              <a:buFont typeface="Wingdings"/>
              <a:buChar char="ü"/>
            </a:pPr>
            <a:endParaRPr lang="en-US" sz="1500" dirty="0">
              <a:solidFill>
                <a:schemeClr val="bg1"/>
              </a:solidFill>
              <a:latin typeface="Calibri"/>
              <a:ea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Static ARP entries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/>
              </a:rPr>
              <a:t> </a:t>
            </a:r>
          </a:p>
          <a:p>
            <a:pPr marL="1200150" lvl="2" indent="-285750">
              <a:buFont typeface="Wingdings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</a:rPr>
              <a:t>A manually configured IP-to-MAC mapping that cannot be altered automatically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/>
              </a:rPr>
              <a:t> </a:t>
            </a:r>
            <a:r>
              <a:rPr lang="en-US" sz="1500">
                <a:solidFill>
                  <a:schemeClr val="bg1"/>
                </a:solidFill>
                <a:latin typeface="Calibri"/>
                <a:ea typeface="Calibri"/>
              </a:rPr>
              <a:t>by ARP responses.</a:t>
            </a:r>
            <a:endParaRPr lang="en-US" sz="1500" dirty="0">
              <a:solidFill>
                <a:schemeClr val="bg1"/>
              </a:solidFill>
              <a:latin typeface="Calibri"/>
              <a:ea typeface="Calibri"/>
            </a:endParaRPr>
          </a:p>
          <a:p>
            <a:pPr marL="1200150" lvl="2" indent="-285750">
              <a:buFont typeface="Wingdings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Creating static ARP entries for frequently communicating hosts can provide an additional layer of protection</a:t>
            </a:r>
          </a:p>
          <a:p>
            <a:pPr marL="1200150" lvl="2" indent="-285750">
              <a:buFont typeface="Wingdings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/>
              </a:rPr>
              <a:t>Static ARP entries act like a “lock” on IP-to-MAC mapping. Attackers </a:t>
            </a:r>
            <a:r>
              <a:rPr lang="en-US" sz="1500" b="1">
                <a:solidFill>
                  <a:schemeClr val="bg1"/>
                </a:solidFill>
                <a:latin typeface="Calibri"/>
                <a:ea typeface="Calibri"/>
              </a:rPr>
              <a:t>cannot trick the device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/>
              </a:rPr>
              <a:t> </a:t>
            </a:r>
            <a:r>
              <a:rPr lang="en-US" sz="1500">
                <a:solidFill>
                  <a:schemeClr val="bg1"/>
                </a:solidFill>
                <a:latin typeface="Calibri"/>
                <a:ea typeface="Calibri"/>
              </a:rPr>
              <a:t>into sending traffic to their MAC because the mapping is immutable</a:t>
            </a:r>
            <a:endParaRPr lang="en-US" sz="1500" dirty="0">
              <a:solidFill>
                <a:schemeClr val="bg1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90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41A245E4-AED2-D3D4-4858-34E6A0BA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8958B6E9-7F89-C71B-5374-1B6887CD7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55" y="72771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704" name="Google Shape;704;p31">
            <a:extLst>
              <a:ext uri="{FF2B5EF4-FFF2-40B4-BE49-F238E27FC236}">
                <a16:creationId xmlns:a16="http://schemas.microsoft.com/office/drawing/2014/main" id="{03983864-33B8-F2C6-C1DD-3D654015398D}"/>
              </a:ext>
            </a:extLst>
          </p:cNvPr>
          <p:cNvGrpSpPr/>
          <p:nvPr/>
        </p:nvGrpSpPr>
        <p:grpSpPr>
          <a:xfrm>
            <a:off x="8119761" y="4281607"/>
            <a:ext cx="898462" cy="741387"/>
            <a:chOff x="-3137649" y="2786998"/>
            <a:chExt cx="291450" cy="257575"/>
          </a:xfrm>
        </p:grpSpPr>
        <p:sp>
          <p:nvSpPr>
            <p:cNvPr id="705" name="Google Shape;705;p31">
              <a:extLst>
                <a:ext uri="{FF2B5EF4-FFF2-40B4-BE49-F238E27FC236}">
                  <a16:creationId xmlns:a16="http://schemas.microsoft.com/office/drawing/2014/main" id="{8734BDAC-83BC-D9C6-BDB8-780A89E6F449}"/>
                </a:ext>
              </a:extLst>
            </p:cNvPr>
            <p:cNvSpPr/>
            <p:nvPr/>
          </p:nvSpPr>
          <p:spPr>
            <a:xfrm>
              <a:off x="-3137649" y="2786998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>
              <a:extLst>
                <a:ext uri="{FF2B5EF4-FFF2-40B4-BE49-F238E27FC236}">
                  <a16:creationId xmlns:a16="http://schemas.microsoft.com/office/drawing/2014/main" id="{A69553E9-57D6-89CE-C787-6CA434EE0001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>
              <a:extLst>
                <a:ext uri="{FF2B5EF4-FFF2-40B4-BE49-F238E27FC236}">
                  <a16:creationId xmlns:a16="http://schemas.microsoft.com/office/drawing/2014/main" id="{87EB3F6B-0455-1C78-D1FE-A586BC75D320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>
              <a:extLst>
                <a:ext uri="{FF2B5EF4-FFF2-40B4-BE49-F238E27FC236}">
                  <a16:creationId xmlns:a16="http://schemas.microsoft.com/office/drawing/2014/main" id="{9D3BDCFA-EADD-B2F6-6075-3921B0194BDA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>
              <a:extLst>
                <a:ext uri="{FF2B5EF4-FFF2-40B4-BE49-F238E27FC236}">
                  <a16:creationId xmlns:a16="http://schemas.microsoft.com/office/drawing/2014/main" id="{2924B423-ABEA-B272-BAE6-7CB5F2513DD9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>
              <a:extLst>
                <a:ext uri="{FF2B5EF4-FFF2-40B4-BE49-F238E27FC236}">
                  <a16:creationId xmlns:a16="http://schemas.microsoft.com/office/drawing/2014/main" id="{73BFE78E-8749-CE9D-D863-FA316BF25B10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>
              <a:extLst>
                <a:ext uri="{FF2B5EF4-FFF2-40B4-BE49-F238E27FC236}">
                  <a16:creationId xmlns:a16="http://schemas.microsoft.com/office/drawing/2014/main" id="{E5A79E7D-8F3D-AE84-1B0D-60ED19445C7F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>
              <a:extLst>
                <a:ext uri="{FF2B5EF4-FFF2-40B4-BE49-F238E27FC236}">
                  <a16:creationId xmlns:a16="http://schemas.microsoft.com/office/drawing/2014/main" id="{F7F9490E-F045-D721-90A4-0EF3E48D1F4E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D05FBC1A-795A-1679-AB32-4C7CAA58C247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C5873D6F-C7CB-630C-8C0B-5FA99F64E26F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D8DDF6E6-89E0-8999-C427-D4ECD83AD3EB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654A608B-5B88-97B8-A5E1-02327F1A86A5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01E5D35B-8C26-4BD4-BC64-A28A34126FCD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143B90E3-E66D-1F75-B57A-7EA73D675B30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9B4D0DB3-EC94-84E0-7D23-1A023878AE0D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C72169C7-D0CA-7CF0-3EF3-31DEDC14C101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05AF28BC-71B9-A6DD-35B1-F25082F6169B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CA893BB5-E9AC-F43F-7457-ACDBFC6BCD93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C6DFCF9B-4C64-A015-2075-CB561E88D9DE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0A6E37ED-E01D-3D77-6769-4DE2F5BD5D00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83D695F6-0CA8-F046-EC82-15B621C749D7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AA54E77E-8266-F924-708F-59439F6ACA34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C3FD1082-B83E-A481-866F-B35E3622285C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12107449-A298-9FE8-B21C-E9EDA55E62AE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11DF2169-AE25-E38A-EE30-F6D85B3E51CD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AD205B9A-92EE-3C62-560D-612E9DF09635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2ACFC9D2-5D8E-BE26-EB66-FD4C2A480FE7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F01C31-0C6A-CB74-BB0E-76E12D2B2EEA}"/>
              </a:ext>
            </a:extLst>
          </p:cNvPr>
          <p:cNvSpPr txBox="1"/>
          <p:nvPr/>
        </p:nvSpPr>
        <p:spPr>
          <a:xfrm>
            <a:off x="584381" y="1631137"/>
            <a:ext cx="728348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D. Testing and Evaluation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</a:rPr>
              <a:t>First, they run the spoofing attack on the network without security tools → measure how badly it succeeds.</a:t>
            </a: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</a:rPr>
              <a:t>Then, they enable the proposed defenses. </a:t>
            </a: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</a:rPr>
              <a:t>Run the same attacks again.</a:t>
            </a: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</a:rPr>
              <a:t>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408573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D4ECFDEC-FC73-2845-D8A8-1BAF5B289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FE592EEC-ABAF-B1D9-2516-07C59D063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142" y="145113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Preliminary Results</a:t>
            </a:r>
            <a:endParaRPr lang="en-US" err="1"/>
          </a:p>
        </p:txBody>
      </p:sp>
      <p:grpSp>
        <p:nvGrpSpPr>
          <p:cNvPr id="704" name="Google Shape;704;p31">
            <a:extLst>
              <a:ext uri="{FF2B5EF4-FFF2-40B4-BE49-F238E27FC236}">
                <a16:creationId xmlns:a16="http://schemas.microsoft.com/office/drawing/2014/main" id="{65B83A0D-6C68-4358-D894-0DB36BD6E11D}"/>
              </a:ext>
            </a:extLst>
          </p:cNvPr>
          <p:cNvGrpSpPr/>
          <p:nvPr/>
        </p:nvGrpSpPr>
        <p:grpSpPr>
          <a:xfrm>
            <a:off x="8119761" y="4281607"/>
            <a:ext cx="898462" cy="741387"/>
            <a:chOff x="-3137649" y="2786998"/>
            <a:chExt cx="291450" cy="257575"/>
          </a:xfrm>
        </p:grpSpPr>
        <p:sp>
          <p:nvSpPr>
            <p:cNvPr id="705" name="Google Shape;705;p31">
              <a:extLst>
                <a:ext uri="{FF2B5EF4-FFF2-40B4-BE49-F238E27FC236}">
                  <a16:creationId xmlns:a16="http://schemas.microsoft.com/office/drawing/2014/main" id="{6AC6E7E6-8194-5E32-A20B-4CA869017285}"/>
                </a:ext>
              </a:extLst>
            </p:cNvPr>
            <p:cNvSpPr/>
            <p:nvPr/>
          </p:nvSpPr>
          <p:spPr>
            <a:xfrm>
              <a:off x="-3137649" y="2786998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>
              <a:extLst>
                <a:ext uri="{FF2B5EF4-FFF2-40B4-BE49-F238E27FC236}">
                  <a16:creationId xmlns:a16="http://schemas.microsoft.com/office/drawing/2014/main" id="{3BC7B80C-7787-2E14-5BAE-68FF28750D0C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>
              <a:extLst>
                <a:ext uri="{FF2B5EF4-FFF2-40B4-BE49-F238E27FC236}">
                  <a16:creationId xmlns:a16="http://schemas.microsoft.com/office/drawing/2014/main" id="{7BF22778-947C-8297-5E17-23A9D7BADE32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>
              <a:extLst>
                <a:ext uri="{FF2B5EF4-FFF2-40B4-BE49-F238E27FC236}">
                  <a16:creationId xmlns:a16="http://schemas.microsoft.com/office/drawing/2014/main" id="{4654C28F-005C-55A5-9897-5695AAE60A2D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>
              <a:extLst>
                <a:ext uri="{FF2B5EF4-FFF2-40B4-BE49-F238E27FC236}">
                  <a16:creationId xmlns:a16="http://schemas.microsoft.com/office/drawing/2014/main" id="{18979697-16D3-6856-9275-A2DD08D86518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>
              <a:extLst>
                <a:ext uri="{FF2B5EF4-FFF2-40B4-BE49-F238E27FC236}">
                  <a16:creationId xmlns:a16="http://schemas.microsoft.com/office/drawing/2014/main" id="{F9EE24E2-1AC9-C056-8191-02D458028D1D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>
              <a:extLst>
                <a:ext uri="{FF2B5EF4-FFF2-40B4-BE49-F238E27FC236}">
                  <a16:creationId xmlns:a16="http://schemas.microsoft.com/office/drawing/2014/main" id="{66C58CA1-523E-E694-FA0E-5F11F874C82A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>
              <a:extLst>
                <a:ext uri="{FF2B5EF4-FFF2-40B4-BE49-F238E27FC236}">
                  <a16:creationId xmlns:a16="http://schemas.microsoft.com/office/drawing/2014/main" id="{DDB0EB80-2BE8-838E-34F9-86218D495185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3E8E7DBE-7EA0-3D2F-805D-42975D7961BB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AEC58A7B-F4D5-E31F-3C00-65A1AD428921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70ADEC19-2095-B1B1-4673-DC344C5A5532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032A82D5-F53B-2660-B1AB-55B398A1290C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FD2F1571-6B9C-03F9-EE4F-2FEAB8CE86D6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66EF7348-8D18-FDF2-D63B-71333F498151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00DC5AD4-B757-1C24-512D-C671B94CD820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B4D982E8-B100-ECBC-BB51-1DE1342B9753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DFA4388C-654A-2CC5-757F-A613E93693FD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90FC1965-990F-206A-8200-0E997D482617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2C977801-BBE6-0590-A6AA-014F40B2C098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A58750A5-0A54-0673-0FA2-E92FECE8E191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CD1CEFCA-B031-B702-23D9-471A965FA0BD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D8580630-E11D-2916-AB2F-EF500CDB04C5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8A38CB6D-5FB7-5F39-E3A5-B0CB23C22B99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23308E6A-6428-AFEF-208C-60B60138BB08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AB34E572-8480-30A5-1EAE-F766D98C5019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0CD2B4F0-14F7-E34D-B380-045906C704EC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28BA9E19-9AE3-C960-2DAC-529A09CECA22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D9507EBB-F225-0734-49C4-34F9CC02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590" y="1443298"/>
            <a:ext cx="5572647" cy="272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B7253-BB7F-B51A-36F2-50F6D6A413CD}"/>
              </a:ext>
            </a:extLst>
          </p:cNvPr>
          <p:cNvSpPr txBox="1"/>
          <p:nvPr/>
        </p:nvSpPr>
        <p:spPr>
          <a:xfrm>
            <a:off x="2133943" y="4487569"/>
            <a:ext cx="48811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Router's IP &amp; MAC before ARP Spoofing</a:t>
            </a:r>
          </a:p>
        </p:txBody>
      </p:sp>
    </p:spTree>
    <p:extLst>
      <p:ext uri="{BB962C8B-B14F-4D97-AF65-F5344CB8AC3E}">
        <p14:creationId xmlns:p14="http://schemas.microsoft.com/office/powerpoint/2010/main" val="125164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54FA6E5B-12D9-41C4-44C8-43038184E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7BEB7186-19ED-4272-F571-6A409462F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142" y="145113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Preliminary Results</a:t>
            </a:r>
            <a:endParaRPr lang="en-US" err="1"/>
          </a:p>
        </p:txBody>
      </p:sp>
      <p:grpSp>
        <p:nvGrpSpPr>
          <p:cNvPr id="704" name="Google Shape;704;p31">
            <a:extLst>
              <a:ext uri="{FF2B5EF4-FFF2-40B4-BE49-F238E27FC236}">
                <a16:creationId xmlns:a16="http://schemas.microsoft.com/office/drawing/2014/main" id="{D271F1F7-B577-CEBB-7C5E-CB5E8462CAC0}"/>
              </a:ext>
            </a:extLst>
          </p:cNvPr>
          <p:cNvGrpSpPr/>
          <p:nvPr/>
        </p:nvGrpSpPr>
        <p:grpSpPr>
          <a:xfrm>
            <a:off x="8119761" y="4281607"/>
            <a:ext cx="898462" cy="741387"/>
            <a:chOff x="-3137649" y="2786998"/>
            <a:chExt cx="291450" cy="257575"/>
          </a:xfrm>
        </p:grpSpPr>
        <p:sp>
          <p:nvSpPr>
            <p:cNvPr id="705" name="Google Shape;705;p31">
              <a:extLst>
                <a:ext uri="{FF2B5EF4-FFF2-40B4-BE49-F238E27FC236}">
                  <a16:creationId xmlns:a16="http://schemas.microsoft.com/office/drawing/2014/main" id="{D7C9D0FB-CBF2-70A0-BD4F-2BBE7E293EF9}"/>
                </a:ext>
              </a:extLst>
            </p:cNvPr>
            <p:cNvSpPr/>
            <p:nvPr/>
          </p:nvSpPr>
          <p:spPr>
            <a:xfrm>
              <a:off x="-3137649" y="2786998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>
              <a:extLst>
                <a:ext uri="{FF2B5EF4-FFF2-40B4-BE49-F238E27FC236}">
                  <a16:creationId xmlns:a16="http://schemas.microsoft.com/office/drawing/2014/main" id="{280BD893-36B1-1F1D-7872-2CE6A08230CA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>
              <a:extLst>
                <a:ext uri="{FF2B5EF4-FFF2-40B4-BE49-F238E27FC236}">
                  <a16:creationId xmlns:a16="http://schemas.microsoft.com/office/drawing/2014/main" id="{1AC554E0-C106-E044-E168-1262C1B58AD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>
              <a:extLst>
                <a:ext uri="{FF2B5EF4-FFF2-40B4-BE49-F238E27FC236}">
                  <a16:creationId xmlns:a16="http://schemas.microsoft.com/office/drawing/2014/main" id="{960EA6E5-CB5B-EB50-E8B7-D5C627F8F360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>
              <a:extLst>
                <a:ext uri="{FF2B5EF4-FFF2-40B4-BE49-F238E27FC236}">
                  <a16:creationId xmlns:a16="http://schemas.microsoft.com/office/drawing/2014/main" id="{5FA0CABF-97CA-A264-74B7-D9A05695403E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>
              <a:extLst>
                <a:ext uri="{FF2B5EF4-FFF2-40B4-BE49-F238E27FC236}">
                  <a16:creationId xmlns:a16="http://schemas.microsoft.com/office/drawing/2014/main" id="{61F29C08-D4AC-EFB4-DBB6-1227D448CB83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>
              <a:extLst>
                <a:ext uri="{FF2B5EF4-FFF2-40B4-BE49-F238E27FC236}">
                  <a16:creationId xmlns:a16="http://schemas.microsoft.com/office/drawing/2014/main" id="{ABEF5AC4-3420-51D2-0F72-789F911F58E2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>
              <a:extLst>
                <a:ext uri="{FF2B5EF4-FFF2-40B4-BE49-F238E27FC236}">
                  <a16:creationId xmlns:a16="http://schemas.microsoft.com/office/drawing/2014/main" id="{5B5E1078-259B-CC13-0DD2-1DD5DB8F2611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163F0194-0C53-E63A-5AD1-89B583CD106F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C46429B7-D98D-530E-8709-57D54D122FA7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01D8CFE1-45C0-D271-9423-7A7F46C08B70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4F8CA60B-E52E-16F5-91EF-75912EBA20FE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C8896D02-6525-EA85-E5D1-1D4B383E5F77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15DE4BB9-3BB4-07C3-8FF6-7302B9FA074D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ABBC9A01-C7FC-5BF5-A451-AA5C4DED9A3F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833A5FD0-AB76-29FB-1001-2148779F3F08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08964BF1-FC4C-C50A-3170-67902220B81B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2E400B29-6851-435F-E880-C0B3D1A305C9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6B872B8E-18BB-F4BF-5F5F-8BC214F83779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EEA3CB67-A66A-6F17-7183-AF4713EFF17D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153CAF52-6BF7-3104-6742-8B6DFBBB468A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1274CFF7-D6EB-5B1B-4BF9-5F3D28408B1D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E5D54580-F12B-8E92-AF82-675C92780B34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416E02C4-DA65-FE5D-D03F-1255830F6A9F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E9A62B52-6DD0-564D-03C7-08DAB0C83B8A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F8C93F3C-7037-D47B-D0B9-FACEA60AAE3B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C8F12D20-83EC-620B-B351-38BA5A414372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14D8CC-3EC2-B261-D3FE-32B9B9A5297B}"/>
              </a:ext>
            </a:extLst>
          </p:cNvPr>
          <p:cNvSpPr txBox="1"/>
          <p:nvPr/>
        </p:nvSpPr>
        <p:spPr>
          <a:xfrm>
            <a:off x="2133943" y="4111788"/>
            <a:ext cx="48811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Attacker's MAC address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184F06F-191A-C6DA-3FF4-2640FEE9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93" t="932" r="126" b="45921"/>
          <a:stretch>
            <a:fillRect/>
          </a:stretch>
        </p:blipFill>
        <p:spPr>
          <a:xfrm>
            <a:off x="1537936" y="1514071"/>
            <a:ext cx="6056715" cy="17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>
          <a:extLst>
            <a:ext uri="{FF2B5EF4-FFF2-40B4-BE49-F238E27FC236}">
              <a16:creationId xmlns:a16="http://schemas.microsoft.com/office/drawing/2014/main" id="{FCF504AA-DFE8-4FFC-D7F1-7E477BACD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809F7F4B-5957-CEC9-FDFB-785E7F9AA981}"/>
              </a:ext>
            </a:extLst>
          </p:cNvPr>
          <p:cNvSpPr/>
          <p:nvPr/>
        </p:nvSpPr>
        <p:spPr>
          <a:xfrm rot="18900099">
            <a:off x="7787791" y="30399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6094967F-DB3B-7283-4978-FC3F34B35D0E}"/>
              </a:ext>
            </a:extLst>
          </p:cNvPr>
          <p:cNvSpPr/>
          <p:nvPr/>
        </p:nvSpPr>
        <p:spPr>
          <a:xfrm rot="18900101">
            <a:off x="8567078" y="31191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4550B257-824E-E03E-BB17-3F80363185C4}"/>
              </a:ext>
            </a:extLst>
          </p:cNvPr>
          <p:cNvSpPr/>
          <p:nvPr/>
        </p:nvSpPr>
        <p:spPr>
          <a:xfrm rot="18900099">
            <a:off x="8565142" y="110587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F5E2B524-7518-A6AB-0A85-02C2E08A3978}"/>
              </a:ext>
            </a:extLst>
          </p:cNvPr>
          <p:cNvSpPr/>
          <p:nvPr/>
        </p:nvSpPr>
        <p:spPr>
          <a:xfrm rot="18900099">
            <a:off x="7749730" y="109617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C23E4784-3823-0CED-99AD-438706DD4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3940" y="536698"/>
            <a:ext cx="2703834" cy="469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Calibri"/>
              </a:rPr>
              <a:t>Introduction </a:t>
            </a:r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100315DB-C4DD-803B-85E6-69CD165336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5684" y="1004309"/>
            <a:ext cx="7141015" cy="298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Address Resolution Protocol (ARP) is a protocol that enables network communications to reach a specific device on the network. ARP maps Internet Protocol (IP) addresses to a Media Access Control (MAC) address, and vice versa. Most commonly, devices use ARP to contact the router or gateway that enables them to connect to the Internet.</a:t>
            </a:r>
            <a:endParaRPr lang="en" sz="1700">
              <a:latin typeface="Calibri"/>
            </a:endParaRPr>
          </a:p>
          <a:p>
            <a:pPr marL="139700" indent="0">
              <a:buNone/>
            </a:pPr>
            <a:endParaRPr lang="en"/>
          </a:p>
          <a:p>
            <a:r>
              <a:rPr lang="en"/>
              <a:t>Hosts maintain an ARP cache, a mapping table between IP addresses and MAC addresses, and use it to connect to destinations on the network. If the host doesn’t know the MAC address for a certain IP address, it sends out an ARP request packet, asking other machines on the network for the matching MAC address. </a:t>
            </a:r>
          </a:p>
          <a:p>
            <a:pPr marL="139700" indent="0">
              <a:buNone/>
            </a:pPr>
            <a:endParaRPr lang="en"/>
          </a:p>
          <a:p>
            <a:r>
              <a:rPr lang="en"/>
              <a:t>The ARP protocol was not designed for security, so it does not verify that a response to an ARP request really comes from an authorized party. It also lets hosts accept ARP responses even if they never sent out a request. This is a weak point in the ARP protocol, which opens the door to ARP spoofing attacks.</a:t>
            </a:r>
          </a:p>
          <a:p>
            <a:pPr marL="285750" indent="-285750"/>
            <a:endParaRPr lang="en" sz="1700">
              <a:latin typeface="Calibri"/>
            </a:endParaRPr>
          </a:p>
          <a:p>
            <a:pPr marL="0" indent="0">
              <a:buNone/>
            </a:pPr>
            <a:endParaRPr lang="en" sz="1700">
              <a:latin typeface="Calibri"/>
            </a:endParaRPr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3D850E54-8F58-C89A-6744-36862050B511}"/>
              </a:ext>
            </a:extLst>
          </p:cNvPr>
          <p:cNvSpPr/>
          <p:nvPr/>
        </p:nvSpPr>
        <p:spPr>
          <a:xfrm>
            <a:off x="8056749" y="2387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1411391B-2F2A-F145-0ACF-F2FF60A8DEFE}"/>
              </a:ext>
            </a:extLst>
          </p:cNvPr>
          <p:cNvSpPr/>
          <p:nvPr/>
        </p:nvSpPr>
        <p:spPr>
          <a:xfrm>
            <a:off x="8528946" y="58080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8F6C20B7-E725-A325-9780-AB3764B6BD63}"/>
              </a:ext>
            </a:extLst>
          </p:cNvPr>
          <p:cNvSpPr/>
          <p:nvPr/>
        </p:nvSpPr>
        <p:spPr>
          <a:xfrm>
            <a:off x="7962068" y="103374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121324C8-B932-19D9-0DEA-1306DB3D1E03}"/>
              </a:ext>
            </a:extLst>
          </p:cNvPr>
          <p:cNvSpPr/>
          <p:nvPr/>
        </p:nvSpPr>
        <p:spPr>
          <a:xfrm>
            <a:off x="7477628" y="46369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5371F113-D445-6A2F-6CE2-8F3A20612EBB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7BD59073-33D6-753A-20E8-C83B90752EA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345F658E-24D2-F146-6558-C0F129014541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B8CAC686-A407-85BC-381A-971E3C46B598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0B33678C-3DC1-EA35-2EAB-109132CDC78F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CFD3BB91-9F28-5A31-17D2-53AEA4C91CC6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77C0A516-65C2-52C0-9A37-5916F6A73639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A381C6FC-D270-88A1-97FC-2C2E8574A778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C35BA107-F9DC-FFCD-A9C8-C1E26793DD16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6C8AA172-F83E-8F87-DEF7-7060B358AD26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B6D5C5B2-7B66-B9F8-2979-570B4D909CA4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03C0ABC8-ACD2-19BD-E402-0D1169C3AF7B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204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583F617F-3088-0CA0-CD67-FE2B56990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BAC635E5-5EA9-1DC2-5653-D4BC1AA08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142" y="145113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Preliminary Results</a:t>
            </a:r>
            <a:endParaRPr lang="en-US" err="1"/>
          </a:p>
        </p:txBody>
      </p: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AD6A21A2-5519-B731-9A39-EC3806703EF1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E7BE5EDD-3034-FAA0-6629-1355ACF34102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1DEAC25E-C61D-5197-31B8-6FD03F4639FA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6FCF8499-21FD-08CA-6295-569A50C2E7B5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52322A1C-7BF3-B6A7-A23A-9CFCB7CF9949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924F7453-F7C7-09FD-ED17-C0AA0A68BE66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C33D1820-BC2E-AE66-B09F-B04D8B76C192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A852E58C-2ED9-4F9D-17E5-206DDC92CF14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D1D2F66A-719B-58E5-6BF3-2596C801ACAB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D2D8C574-2599-7EE0-2A62-6136B5282A92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05DC1DD0-F9CB-D8B6-86BB-B738F9D419B5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FC9D042A-D148-8830-AD8D-E1EC36765F6A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85B646DB-93D8-FDD4-EB86-F7BD645B4941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C4A925E8-C2C7-D594-0E5D-5DA0DCB4162D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DDA63D2F-959A-C0CC-6433-BAE10C69D435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372BD41D-6B81-505A-653F-74269A8F0D2B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4A8FB895-A8F9-BDF0-3D1B-386DA64717FB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4167803E-62B4-5D74-4FDA-207C38788F39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572C9F55-F604-DC10-3370-B3A9B09624D0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590207-E37C-28F5-4AD5-F1BA61923BFC}"/>
              </a:ext>
            </a:extLst>
          </p:cNvPr>
          <p:cNvSpPr txBox="1"/>
          <p:nvPr/>
        </p:nvSpPr>
        <p:spPr>
          <a:xfrm>
            <a:off x="-86949" y="2382423"/>
            <a:ext cx="48811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Router's IP &amp; MAC after ARP Spoofing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56F4E4-0D11-4F1C-1C16-5EE53BC3E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35" y="578734"/>
            <a:ext cx="4452881" cy="42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5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445101" y="388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Goal &amp; Predicted Output 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1F303-587B-78A7-BE1C-70299BCB2B41}"/>
              </a:ext>
            </a:extLst>
          </p:cNvPr>
          <p:cNvSpPr txBox="1"/>
          <p:nvPr/>
        </p:nvSpPr>
        <p:spPr>
          <a:xfrm>
            <a:off x="668438" y="1282601"/>
            <a:ext cx="7724969" cy="15722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1725"/>
              </a:lnSpc>
              <a:buFont typeface="Wingdings"/>
              <a:buChar char="q"/>
            </a:pPr>
            <a:r>
              <a:rPr lang="en-US" b="1">
                <a:solidFill>
                  <a:srgbClr val="CEF3F5"/>
                </a:solidFill>
              </a:rPr>
              <a:t> Practical Demonstration :</a:t>
            </a:r>
            <a:r>
              <a:rPr lang="en-US">
                <a:solidFill>
                  <a:srgbClr val="CEF3F5"/>
                </a:solidFill>
              </a:rPr>
              <a:t> Perform an ARP spoofing attack in a virtual LAN Ettercap, then capture and study how the attacker can intercept or change the communication between devices in </a:t>
            </a:r>
            <a:r>
              <a:rPr lang="en-US" err="1">
                <a:solidFill>
                  <a:srgbClr val="CEF3F5"/>
                </a:solidFill>
              </a:rPr>
              <a:t>wireshark</a:t>
            </a:r>
            <a:r>
              <a:rPr lang="en-US">
                <a:solidFill>
                  <a:srgbClr val="CEF3F5"/>
                </a:solidFill>
              </a:rPr>
              <a:t>.</a:t>
            </a:r>
            <a:endParaRPr lang="en-US"/>
          </a:p>
          <a:p>
            <a:pPr marL="285750" indent="-285750">
              <a:lnSpc>
                <a:spcPts val="1425"/>
              </a:lnSpc>
              <a:buFont typeface="Wingdings"/>
              <a:buChar char="q"/>
            </a:pPr>
            <a:endParaRPr lang="en-US">
              <a:solidFill>
                <a:srgbClr val="CEF3F5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solidFill>
                  <a:srgbClr val="CEF3F5"/>
                </a:solidFill>
              </a:rPr>
              <a:t> The goal is to</a:t>
            </a:r>
            <a:endParaRPr lang="en-US"/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rgbClr val="CEF3F5"/>
                </a:solidFill>
              </a:rPr>
              <a:t> Intercept or modify data going between two devices on the network.</a:t>
            </a:r>
            <a:endParaRPr lang="en-US"/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rgbClr val="CEF3F5"/>
                </a:solidFill>
              </a:rPr>
              <a:t> Capture packets and study how an attacker can watch or tamper with communication.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87578-E3B9-C90F-0DBE-69E9B53E97D2}"/>
              </a:ext>
            </a:extLst>
          </p:cNvPr>
          <p:cNvSpPr txBox="1"/>
          <p:nvPr/>
        </p:nvSpPr>
        <p:spPr>
          <a:xfrm>
            <a:off x="899932" y="3015227"/>
            <a:ext cx="5810490" cy="1693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>
                <a:solidFill>
                  <a:srgbClr val="CEF3F5"/>
                </a:solidFill>
                <a:latin typeface="Roboto"/>
                <a:cs typeface="Segoe UI"/>
              </a:rPr>
              <a:t>​</a:t>
            </a:r>
          </a:p>
          <a:p>
            <a:pPr>
              <a:lnSpc>
                <a:spcPts val="1425"/>
              </a:lnSpc>
            </a:pPr>
            <a:r>
              <a:rPr lang="en-US" sz="1500">
                <a:solidFill>
                  <a:srgbClr val="CEF3F5"/>
                </a:solidFill>
                <a:latin typeface="Roboto"/>
                <a:cs typeface="Segoe UI"/>
              </a:rPr>
              <a:t>​</a:t>
            </a:r>
            <a:r>
              <a:rPr lang="en-US" sz="1500" b="1">
                <a:solidFill>
                  <a:srgbClr val="CEF3F5"/>
                </a:solidFill>
                <a:latin typeface="Roboto"/>
                <a:cs typeface="Segoe UI"/>
              </a:rPr>
              <a:t>Expected Results</a:t>
            </a:r>
            <a:r>
              <a:rPr lang="en-US" sz="1500">
                <a:solidFill>
                  <a:srgbClr val="CEF3F5"/>
                </a:solidFill>
                <a:latin typeface="Roboto"/>
                <a:cs typeface="Segoe UI"/>
              </a:rPr>
              <a:t>​ :</a:t>
            </a:r>
          </a:p>
          <a:p>
            <a:pPr>
              <a:lnSpc>
                <a:spcPts val="1425"/>
              </a:lnSpc>
            </a:pPr>
            <a:endParaRPr lang="en-US" sz="1500">
              <a:solidFill>
                <a:srgbClr val="CEF3F5"/>
              </a:solidFill>
              <a:latin typeface="Roboto"/>
              <a:cs typeface="Segoe UI"/>
            </a:endParaRPr>
          </a:p>
          <a:p>
            <a:pPr marL="285750" indent="-285750"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Show that ARP poisoning is a major threat in LANs.</a:t>
            </a:r>
            <a:endParaRPr lang="en-US" sz="1350"/>
          </a:p>
          <a:p>
            <a:pPr marL="285750" indent="-285750"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Demonstrate how attackers can intercept or block data.</a:t>
            </a:r>
            <a:endParaRPr lang="en-US" sz="1350"/>
          </a:p>
          <a:p>
            <a:pPr marL="285750" indent="-285750"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Analyze how network traffic can be exploited.</a:t>
            </a:r>
            <a:endParaRPr lang="en-US" sz="1350"/>
          </a:p>
          <a:p>
            <a:pPr marL="285750" indent="-285750"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Recommend simple methods to prevent such attacks.</a:t>
            </a:r>
            <a:endParaRPr lang="en-US" sz="1350"/>
          </a:p>
          <a:p>
            <a:pPr marL="285750" indent="-285750">
              <a:lnSpc>
                <a:spcPts val="1725"/>
              </a:lnSpc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Enhance the overall security of LAN communication.</a:t>
            </a:r>
            <a:endParaRPr lang="en-US" sz="13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60305" y="2129620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/>
              <a:t>Thank You !</a:t>
            </a:r>
            <a:endParaRPr lang="en-US" sz="300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1788072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>
          <a:extLst>
            <a:ext uri="{FF2B5EF4-FFF2-40B4-BE49-F238E27FC236}">
              <a16:creationId xmlns:a16="http://schemas.microsoft.com/office/drawing/2014/main" id="{B0E37BE9-B7EA-68FB-2CF7-CB9F2E91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74432372-FEA1-8BD5-EF56-11E019169454}"/>
              </a:ext>
            </a:extLst>
          </p:cNvPr>
          <p:cNvSpPr/>
          <p:nvPr/>
        </p:nvSpPr>
        <p:spPr>
          <a:xfrm rot="18900099">
            <a:off x="7787791" y="30399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3EE224F7-9C57-F348-548F-F75CE0348AC5}"/>
              </a:ext>
            </a:extLst>
          </p:cNvPr>
          <p:cNvSpPr/>
          <p:nvPr/>
        </p:nvSpPr>
        <p:spPr>
          <a:xfrm rot="18900101">
            <a:off x="8567078" y="31191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FC647992-FF89-7122-EED2-1DEDC67F913A}"/>
              </a:ext>
            </a:extLst>
          </p:cNvPr>
          <p:cNvSpPr/>
          <p:nvPr/>
        </p:nvSpPr>
        <p:spPr>
          <a:xfrm rot="18900099">
            <a:off x="8565142" y="110587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CD28D79F-23A0-6FF6-2B30-721EA0978266}"/>
              </a:ext>
            </a:extLst>
          </p:cNvPr>
          <p:cNvSpPr/>
          <p:nvPr/>
        </p:nvSpPr>
        <p:spPr>
          <a:xfrm rot="18900099">
            <a:off x="7749730" y="109617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18D6DAF7-E455-1DC4-5B4E-7CFC9581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3940" y="536698"/>
            <a:ext cx="2703834" cy="469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Calibri"/>
              </a:rPr>
              <a:t>Introduction </a:t>
            </a:r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EF01AA21-F687-A20D-31C5-7BCAB2B0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0058" y="1290059"/>
            <a:ext cx="6594729" cy="298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700">
                <a:latin typeface="Calibri"/>
              </a:rPr>
              <a:t>ARP spoofing attacks in LANs allow attackers to intercept, modify, or block communication between devices.</a:t>
            </a:r>
            <a:endParaRPr lang="en-US" sz="1700">
              <a:latin typeface="Calibri"/>
            </a:endParaRPr>
          </a:p>
          <a:p>
            <a:pPr marL="285750" indent="-285750"/>
            <a:r>
              <a:rPr lang="en" sz="1700">
                <a:latin typeface="Calibri"/>
              </a:rPr>
              <a:t>ARP lacks message authentication, making it vulnerable to fake ARP replies.</a:t>
            </a:r>
            <a:endParaRPr lang="en-US" sz="1700">
              <a:latin typeface="Calibri"/>
            </a:endParaRPr>
          </a:p>
          <a:p>
            <a:pPr marL="285750" indent="-285750"/>
            <a:r>
              <a:rPr lang="en" sz="1700">
                <a:latin typeface="Calibri"/>
              </a:rPr>
              <a:t>Attackers can associate their MAC address with the IP of another device, like the router.</a:t>
            </a:r>
          </a:p>
          <a:p>
            <a:pPr marL="285750" indent="-285750"/>
            <a:r>
              <a:rPr lang="en" sz="1700">
                <a:latin typeface="Calibri"/>
              </a:rPr>
              <a:t>Detecting and preventing ARP spoofing is essential to protect network confidentiality, integrity, and availability.</a:t>
            </a:r>
          </a:p>
          <a:p>
            <a:pPr marL="285750" indent="-285750"/>
            <a:r>
              <a:rPr lang="en" sz="1700">
                <a:latin typeface="Calibri"/>
              </a:rPr>
              <a:t>Real-time actions, such as alerts or blocking, help secure the LAN from Man-in-the-Middle attacks and other malicious activities.</a:t>
            </a:r>
          </a:p>
          <a:p>
            <a:pPr marL="0" indent="0">
              <a:buNone/>
            </a:pPr>
            <a:endParaRPr lang="en" sz="1700">
              <a:latin typeface="Calibri"/>
            </a:endParaRPr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D2756F41-65B4-8303-F61E-5E4CF8F7DAC2}"/>
              </a:ext>
            </a:extLst>
          </p:cNvPr>
          <p:cNvSpPr/>
          <p:nvPr/>
        </p:nvSpPr>
        <p:spPr>
          <a:xfrm>
            <a:off x="8056749" y="2387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E7991317-622E-4659-9E0B-4CEC02079F69}"/>
              </a:ext>
            </a:extLst>
          </p:cNvPr>
          <p:cNvSpPr/>
          <p:nvPr/>
        </p:nvSpPr>
        <p:spPr>
          <a:xfrm>
            <a:off x="8528946" y="58080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0B900BF0-9AEE-0897-8B5F-C4946ECA5209}"/>
              </a:ext>
            </a:extLst>
          </p:cNvPr>
          <p:cNvSpPr/>
          <p:nvPr/>
        </p:nvSpPr>
        <p:spPr>
          <a:xfrm>
            <a:off x="7962068" y="103374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C346EACD-B91B-D59B-81D6-2286C076210B}"/>
              </a:ext>
            </a:extLst>
          </p:cNvPr>
          <p:cNvSpPr/>
          <p:nvPr/>
        </p:nvSpPr>
        <p:spPr>
          <a:xfrm>
            <a:off x="7477628" y="46369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84A8683B-4F65-F810-67AE-0B86D90267F2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B24F8E9B-58F3-A3A5-97AF-9B803ADE0C57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B5F0FD6B-796A-188B-3B77-B22F98828F95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4F63FC21-C458-CA1C-6E01-FDEC716EB2CB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39C00F7B-4909-9DE0-DEA6-CBEDDD194AB2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20C50CD1-63D8-3EF8-FEE0-7480397D9FAC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DD42B346-93AF-790F-ADB7-20DE26E79C37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7D2B6FA3-96D3-D6E1-47FD-A1864F5D5C18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ABCE3B71-7909-B991-4A38-C48DDF8BFC90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FEF285B1-E69F-9F62-C30F-07B06E3211DC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7E6D3190-F11E-3BD2-B52A-D2BD8A9CA01C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814B6223-ED65-9405-36F8-4D4520E0EC5C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545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347187" y="148730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latin typeface="Calibri"/>
              </a:rPr>
              <a:t>Problem Definition</a:t>
            </a:r>
            <a:endParaRPr lang="en-US" b="1">
              <a:latin typeface="Calibri"/>
            </a:endParaRPr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357417" y="1376175"/>
            <a:ext cx="816396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>
                <a:latin typeface="Calibri"/>
              </a:rPr>
              <a:t>ARP is insecure because it does not authenticate messages.</a:t>
            </a:r>
            <a:endParaRPr lang="en-US" sz="1500">
              <a:latin typeface="Calibri"/>
            </a:endParaRPr>
          </a:p>
          <a:p>
            <a:r>
              <a:rPr lang="en" sz="1500">
                <a:latin typeface="Calibri"/>
              </a:rPr>
              <a:t>An attacker on the same LAN can send fake ARP replies to associate their MAC address with another device’s IP (e.g., the router).</a:t>
            </a:r>
          </a:p>
          <a:p>
            <a:r>
              <a:rPr lang="en" sz="1500">
                <a:latin typeface="Calibri"/>
              </a:rPr>
              <a:t>This allows the attacker to:</a:t>
            </a:r>
          </a:p>
          <a:p>
            <a:pPr lvl="1"/>
            <a:r>
              <a:rPr lang="en" sz="1500">
                <a:latin typeface="Calibri"/>
              </a:rPr>
              <a:t>Intercept sensitive data (Man-in-the-Middle attack)</a:t>
            </a:r>
          </a:p>
          <a:p>
            <a:pPr lvl="1"/>
            <a:r>
              <a:rPr lang="en" sz="1500">
                <a:latin typeface="Calibri"/>
              </a:rPr>
              <a:t>Modify or block network traffic</a:t>
            </a:r>
          </a:p>
          <a:p>
            <a:pPr lvl="1"/>
            <a:r>
              <a:rPr lang="en" sz="1500">
                <a:latin typeface="Calibri"/>
              </a:rPr>
              <a:t>Hijack sessions or credentials</a:t>
            </a:r>
          </a:p>
          <a:p>
            <a:r>
              <a:rPr lang="en" sz="1500">
                <a:latin typeface="Calibri"/>
              </a:rPr>
              <a:t>These attacks are hard to detect manually and can compromise the network’s privacy, integrity, and availability.</a:t>
            </a:r>
          </a:p>
          <a:p>
            <a:r>
              <a:rPr lang="en" sz="1500">
                <a:latin typeface="Calibri"/>
              </a:rPr>
              <a:t>Therefore, an automated system is needed to:</a:t>
            </a:r>
          </a:p>
          <a:p>
            <a:pPr lvl="1"/>
            <a:r>
              <a:rPr lang="en" sz="1500">
                <a:latin typeface="Calibri"/>
              </a:rPr>
              <a:t>Detect abnormal or spoofed ARP activity</a:t>
            </a:r>
          </a:p>
          <a:p>
            <a:pPr lvl="1"/>
            <a:r>
              <a:rPr lang="en" sz="1500">
                <a:latin typeface="Calibri"/>
              </a:rPr>
              <a:t>Prevent such attacks in real-time to secure the LAN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</a:pPr>
            <a:endParaRPr lang="en" sz="1500">
              <a:latin typeface="Calibri"/>
            </a:endParaRPr>
          </a:p>
        </p:txBody>
      </p: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22630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6C1BF9F2-C02F-8A0D-535A-A2FA1DC4E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C9FC680D-FCF5-1D98-8E14-24BEA3148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187" y="148730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</a:rPr>
              <a:t>Objectives</a:t>
            </a:r>
            <a:endParaRPr lang="en-US"/>
          </a:p>
        </p:txBody>
      </p:sp>
      <p:sp>
        <p:nvSpPr>
          <p:cNvPr id="703" name="Google Shape;703;p31">
            <a:extLst>
              <a:ext uri="{FF2B5EF4-FFF2-40B4-BE49-F238E27FC236}">
                <a16:creationId xmlns:a16="http://schemas.microsoft.com/office/drawing/2014/main" id="{35DCB22A-6716-F97C-403B-BC72F3AF62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4018" y="1665542"/>
            <a:ext cx="7838422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/>
              <a:buChar char="q"/>
            </a:pPr>
            <a:r>
              <a:rPr lang="en" sz="1700" b="1">
                <a:latin typeface="Calibri"/>
              </a:rPr>
              <a:t>Detect abnormal or spoofed ARP activity in the LAN to prevent unauthorized interception or modification of network traffic.</a:t>
            </a:r>
            <a:endParaRPr lang="en-US" sz="1700" b="1">
              <a:latin typeface="Calibri"/>
            </a:endParaRPr>
          </a:p>
          <a:p>
            <a:pPr>
              <a:buFont typeface="Wingdings"/>
              <a:buChar char="q"/>
            </a:pPr>
            <a:endParaRPr lang="en" sz="1700" b="1">
              <a:latin typeface="Calibri"/>
            </a:endParaRPr>
          </a:p>
          <a:p>
            <a:pPr>
              <a:buFont typeface="Wingdings"/>
              <a:buChar char="q"/>
            </a:pPr>
            <a:r>
              <a:rPr lang="en" sz="1700" b="1">
                <a:latin typeface="Calibri"/>
              </a:rPr>
              <a:t>Implement real-time measures to secure the network, maintaining confidentiality, integrity, and availability of data.</a:t>
            </a:r>
          </a:p>
          <a:p>
            <a:pPr marL="285750" indent="-285750">
              <a:buFont typeface="Wingdings"/>
              <a:buChar char="q"/>
            </a:pPr>
            <a:endParaRPr lang="en" sz="1700" b="1">
              <a:latin typeface="Calibri"/>
            </a:endParaRPr>
          </a:p>
        </p:txBody>
      </p: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B62ACD0E-5EA5-72A1-AFD5-31BD2EF58330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4C239CB1-3CE6-2AD1-27CD-D001C84AD847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59AEE3B6-DA93-8721-3025-E034FA03454F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F85AC179-C775-844C-E288-768AE5E0D842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9D90CE76-8CB7-C693-32FE-48DEE016ADF1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DBA1C3E6-6A34-E5DB-0D91-58FE193F4FAB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41A6C7EE-A707-49FE-7E7F-08079B1F79F8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8447C053-77A1-8852-E6F7-3A7D34CE2396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C5EBDDFD-7F7D-2689-1572-30B77EB304BD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7577CA74-D719-E175-3BB7-646B157EE3F2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BB807340-C965-127B-57AE-DBD30A1DABD0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65779735-4BA3-E13B-271F-36E7A2CECBB8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D52C06F7-1E05-A7B5-082D-A9B256659E18}"/>
              </a:ext>
            </a:extLst>
          </p:cNvPr>
          <p:cNvGrpSpPr/>
          <p:nvPr/>
        </p:nvGrpSpPr>
        <p:grpSpPr>
          <a:xfrm>
            <a:off x="22630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4CF33B2C-5C58-A212-CACE-569C15A48AA2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309C2DF8-AF44-659E-5FF6-15DED70CFDE0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2E7731EC-4ECE-AF4F-F1C3-6825C686FC57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34BBCF0E-1FA2-08EB-56B9-1A42841C2332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E8892B41-A44F-BE29-0D52-7C6FECB10AA6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B28F9B53-6017-53DB-1A22-80640DBD332C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F3F47C7-D348-7A83-FA2D-31C1B58B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8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AE7DE655-3C61-521E-B8AD-C9AC15448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7A16C0E9-48F6-776A-98B5-F46E7BD9F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187" y="148730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</a:rPr>
              <a:t>Objectives</a:t>
            </a:r>
            <a:endParaRPr lang="en-US"/>
          </a:p>
        </p:txBody>
      </p:sp>
      <p:sp>
        <p:nvSpPr>
          <p:cNvPr id="703" name="Google Shape;703;p31">
            <a:extLst>
              <a:ext uri="{FF2B5EF4-FFF2-40B4-BE49-F238E27FC236}">
                <a16:creationId xmlns:a16="http://schemas.microsoft.com/office/drawing/2014/main" id="{AC25D0C3-F2D4-BE4C-9A98-7D7CB1E33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4018" y="1665542"/>
            <a:ext cx="7838422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/>
              <a:buChar char="q"/>
            </a:pPr>
            <a:r>
              <a:rPr lang="en" sz="1700" b="1">
                <a:latin typeface="Calibri"/>
              </a:rPr>
              <a:t>Detect abnormal or spoofed ARP activity in the LAN to prevent unauthorized interception or modification of network traffic.</a:t>
            </a:r>
            <a:endParaRPr lang="en-US" sz="1700" b="1">
              <a:latin typeface="Calibri"/>
            </a:endParaRPr>
          </a:p>
          <a:p>
            <a:pPr>
              <a:buFont typeface="Wingdings"/>
              <a:buChar char="q"/>
            </a:pPr>
            <a:endParaRPr lang="en" sz="1700" b="1">
              <a:latin typeface="Calibri"/>
            </a:endParaRPr>
          </a:p>
          <a:p>
            <a:pPr>
              <a:buFont typeface="Wingdings"/>
              <a:buChar char="q"/>
            </a:pPr>
            <a:r>
              <a:rPr lang="en" sz="1700" b="1">
                <a:latin typeface="Calibri"/>
              </a:rPr>
              <a:t>Implement real-time measures to secure the network, maintaining confidentiality, integrity, and availability of data.</a:t>
            </a:r>
          </a:p>
          <a:p>
            <a:pPr marL="285750" indent="-285750">
              <a:buFont typeface="Wingdings"/>
              <a:buChar char="q"/>
            </a:pPr>
            <a:endParaRPr lang="en" sz="1700" b="1">
              <a:latin typeface="Calibri"/>
            </a:endParaRPr>
          </a:p>
        </p:txBody>
      </p: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6B7C957C-4B11-9875-EFC1-155C660F6C36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67DC5E65-5919-453F-08D3-D67251E24FD0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0E23DA3F-F44D-00C6-5EDB-8C7DE1CCB8EE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4A26FAFF-DF56-B771-A83B-9996A22B45B7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DD8E6590-6944-2729-F317-6C235AFC6945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E667FBF8-3823-6478-AA5B-63186C4E9F0A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5D9BF90C-B8E2-D887-B6DF-634967FF5629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29288A56-A849-F6A3-420A-EB4DE1980709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575E6ABD-88A4-FDDA-13B1-0A43B96F4855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0DB0E1D3-A793-91E1-D299-438B2951B3E2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1D061372-DE30-4CFA-A971-28435886F15B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7A7D118B-2609-A3C4-39A7-EC892E487E54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48E43033-8DDC-59EF-E2CE-F17FF33831F6}"/>
              </a:ext>
            </a:extLst>
          </p:cNvPr>
          <p:cNvGrpSpPr/>
          <p:nvPr/>
        </p:nvGrpSpPr>
        <p:grpSpPr>
          <a:xfrm>
            <a:off x="22630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9D62E9B7-BE29-F78C-586F-8C0DBCF93E59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CE5654F1-5DFF-7E75-56B3-D0201898DE07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B538EC36-C722-6D8C-9F67-8E9F4A7F0AE1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C1B37C8A-D32B-5DDC-D8D8-B1A09B1AC367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89CF134C-2192-209D-F778-20A2C7879178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DC6581BE-D94A-E166-B878-69E5E020E0BA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4CF5248E-4FF4-6C95-C3E2-FA49B1D5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291D4F-735A-643F-EC94-361E56BA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51233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4A07F1AF-C2FA-2D6C-5199-8C53E68F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86649868-EB51-5CFF-B532-37AD278DD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187" y="148730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</a:rPr>
              <a:t>Objectives</a:t>
            </a:r>
            <a:endParaRPr lang="en-US"/>
          </a:p>
        </p:txBody>
      </p:sp>
      <p:sp>
        <p:nvSpPr>
          <p:cNvPr id="703" name="Google Shape;703;p31">
            <a:extLst>
              <a:ext uri="{FF2B5EF4-FFF2-40B4-BE49-F238E27FC236}">
                <a16:creationId xmlns:a16="http://schemas.microsoft.com/office/drawing/2014/main" id="{2B946432-FC75-A9BC-3A9C-10F511E45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4018" y="1665542"/>
            <a:ext cx="7838422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/>
              <a:buChar char="q"/>
            </a:pPr>
            <a:r>
              <a:rPr lang="en" sz="1700" b="1">
                <a:latin typeface="Calibri"/>
              </a:rPr>
              <a:t>Detect abnormal or spoofed ARP activity in the LAN to prevent unauthorized interception or modification of network traffic.</a:t>
            </a:r>
            <a:endParaRPr lang="en-US" sz="1700" b="1">
              <a:latin typeface="Calibri"/>
            </a:endParaRPr>
          </a:p>
          <a:p>
            <a:pPr>
              <a:buFont typeface="Wingdings"/>
              <a:buChar char="q"/>
            </a:pPr>
            <a:endParaRPr lang="en" sz="1700" b="1">
              <a:latin typeface="Calibri"/>
            </a:endParaRPr>
          </a:p>
          <a:p>
            <a:pPr>
              <a:buFont typeface="Wingdings"/>
              <a:buChar char="q"/>
            </a:pPr>
            <a:r>
              <a:rPr lang="en" sz="1700" b="1">
                <a:latin typeface="Calibri"/>
              </a:rPr>
              <a:t>Implement real-time measures to secure the network, maintaining confidentiality, integrity, and availability of data.</a:t>
            </a:r>
          </a:p>
          <a:p>
            <a:pPr marL="285750" indent="-285750">
              <a:buFont typeface="Wingdings"/>
              <a:buChar char="q"/>
            </a:pPr>
            <a:endParaRPr lang="en" sz="1700" b="1">
              <a:latin typeface="Calibri"/>
            </a:endParaRPr>
          </a:p>
        </p:txBody>
      </p: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ED45F7E8-859E-562C-F1B5-605A6F0816A3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F4517C95-DF01-63FE-2ED0-F6FF6C998496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DD320EB7-C4CF-804D-863A-139408231596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499163A2-368D-B443-BFB5-5176DD510CF3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0C1BD1C1-6833-1022-0969-17BD9C3195A1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41D2A566-DFDD-4A1D-9EC9-99A88EA6D7B6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B5024247-1955-D8E6-EA6A-9F5D2C3D8220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8312F775-582C-534E-EE83-7D6085EA6B9E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71E7DAC8-D854-27FD-7D57-256BB97AD821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AAE9B31F-4730-C41B-588F-724F72A4562D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1255806F-9009-C1DE-7287-A58B60540643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EDEAB03F-69CD-2237-6134-4B44B0A69D40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7F4B52A3-3D90-595D-EF2A-0F6DE75746BF}"/>
              </a:ext>
            </a:extLst>
          </p:cNvPr>
          <p:cNvGrpSpPr/>
          <p:nvPr/>
        </p:nvGrpSpPr>
        <p:grpSpPr>
          <a:xfrm>
            <a:off x="22630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3D71AAFA-901F-9025-2940-BED88FF239B7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1B340540-C7AF-A788-BF41-0249FA03B710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226AD926-553D-6FA7-75B4-7B73441FB133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FCDE9153-AE33-30BE-8A6A-76DF9EFE3BB3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15EDBF97-E74F-2A91-5E8E-296B316ECC0B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B7C22971-DB1D-70AA-FD89-27DB26CAFB39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13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20C71638-58D7-014D-2B19-158133B1A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672BA838-9132-B292-2BE8-E2469CD37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90699" y="177666"/>
            <a:ext cx="6120743" cy="993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ARP – Address Resolution Protocol</a:t>
            </a:r>
            <a:endParaRPr lang="en-US"/>
          </a:p>
        </p:txBody>
      </p:sp>
      <p:sp>
        <p:nvSpPr>
          <p:cNvPr id="703" name="Google Shape;703;p31">
            <a:extLst>
              <a:ext uri="{FF2B5EF4-FFF2-40B4-BE49-F238E27FC236}">
                <a16:creationId xmlns:a16="http://schemas.microsoft.com/office/drawing/2014/main" id="{163468D4-DEEE-82F5-D134-7073A8D8FD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6353" y="2012781"/>
            <a:ext cx="8612479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Wingdings"/>
              <a:buChar char="q"/>
            </a:pPr>
            <a:r>
              <a:rPr lang="en" b="1">
                <a:solidFill>
                  <a:schemeClr val="bg1"/>
                </a:solidFill>
                <a:latin typeface="Consolas"/>
              </a:rPr>
              <a:t>ARP is used to map receiver's IP address to MAC address :</a:t>
            </a:r>
          </a:p>
          <a:p>
            <a:pPr lvl="1">
              <a:buFont typeface="Wingdings,Sans-Serif"/>
              <a:buChar char="Ø"/>
            </a:pPr>
            <a:r>
              <a:rPr lang="en" sz="1300">
                <a:solidFill>
                  <a:schemeClr val="bg1"/>
                </a:solidFill>
                <a:latin typeface="Consolas"/>
              </a:rPr>
              <a:t>PC (192.168.1.5) wants to talk to the router (192.168.1.1)</a:t>
            </a:r>
          </a:p>
          <a:p>
            <a:pPr lvl="1">
              <a:buFont typeface="Wingdings,Sans-Serif"/>
              <a:buChar char="Ø"/>
            </a:pPr>
            <a:r>
              <a:rPr lang="en" sz="1300">
                <a:solidFill>
                  <a:schemeClr val="bg1"/>
                </a:solidFill>
                <a:latin typeface="Consolas"/>
              </a:rPr>
              <a:t>PC sends an ARP request - “Who has IP 192.168.1.1? Tell me your MAC address”</a:t>
            </a:r>
          </a:p>
          <a:p>
            <a:pPr lvl="1">
              <a:buFont typeface="Wingdings,Sans-Serif"/>
              <a:buChar char="Ø"/>
            </a:pPr>
            <a:r>
              <a:rPr lang="en" sz="1300">
                <a:solidFill>
                  <a:schemeClr val="bg1"/>
                </a:solidFill>
                <a:latin typeface="Consolas"/>
              </a:rPr>
              <a:t>The router replies - “192.168.1.1 is at MAC BB:BB:BB:BB:BB:BB”</a:t>
            </a:r>
          </a:p>
          <a:p>
            <a:pPr lvl="1">
              <a:buFont typeface="Wingdings,Sans-Serif"/>
              <a:buChar char="Ø"/>
            </a:pPr>
            <a:r>
              <a:rPr lang="en" sz="1300">
                <a:solidFill>
                  <a:schemeClr val="bg1"/>
                </a:solidFill>
                <a:latin typeface="Consolas"/>
              </a:rPr>
              <a:t>PC stores this in its ARP table for future use</a:t>
            </a:r>
          </a:p>
          <a:p>
            <a:pPr lvl="1">
              <a:buFont typeface="Wingdings,Sans-Serif"/>
              <a:buChar char="Ø"/>
            </a:pPr>
            <a:endParaRPr lang="en" sz="1100">
              <a:solidFill>
                <a:srgbClr val="CEF3F5"/>
              </a:solidFill>
              <a:latin typeface="Consolas"/>
            </a:endParaRPr>
          </a:p>
          <a:p>
            <a:pPr marL="425450" indent="-285750">
              <a:buFont typeface="Wingdings"/>
              <a:buChar char="q"/>
            </a:pPr>
            <a:r>
              <a:rPr lang="en" b="1">
                <a:solidFill>
                  <a:schemeClr val="bg1"/>
                </a:solidFill>
                <a:latin typeface="Consolas"/>
              </a:rPr>
              <a:t>Weakness in APR :</a:t>
            </a:r>
          </a:p>
          <a:p>
            <a:pPr marL="882650" lvl="1" indent="-285750">
              <a:buFont typeface="Wingdings"/>
              <a:buChar char="Ø"/>
            </a:pPr>
            <a:r>
              <a:rPr lang="en" sz="1300">
                <a:solidFill>
                  <a:schemeClr val="bg1"/>
                </a:solidFill>
                <a:latin typeface="Consolas"/>
              </a:rPr>
              <a:t>ARP has no authentication</a:t>
            </a:r>
          </a:p>
          <a:p>
            <a:pPr marL="882650" lvl="1" indent="-285750">
              <a:buFont typeface="Wingdings"/>
              <a:buChar char="Ø"/>
            </a:pPr>
            <a:r>
              <a:rPr lang="en" sz="1300">
                <a:solidFill>
                  <a:schemeClr val="bg1"/>
                </a:solidFill>
                <a:latin typeface="Consolas"/>
              </a:rPr>
              <a:t>Any device can send an ARP reply without being asked</a:t>
            </a:r>
          </a:p>
          <a:p>
            <a:pPr marL="882650" lvl="1" indent="-285750">
              <a:buFont typeface="Wingdings"/>
              <a:buChar char="Ø"/>
            </a:pPr>
            <a:r>
              <a:rPr lang="en" sz="1300">
                <a:solidFill>
                  <a:schemeClr val="bg1"/>
                </a:solidFill>
                <a:latin typeface="Consolas"/>
              </a:rPr>
              <a:t>If PC receives an ARP reply, it will usually trust it and update the ARP table</a:t>
            </a:r>
          </a:p>
          <a:p>
            <a:pPr marL="425450" indent="-285750">
              <a:buFont typeface="Wingdings"/>
              <a:buChar char="q"/>
            </a:pPr>
            <a:endParaRPr lang="en" b="1">
              <a:solidFill>
                <a:srgbClr val="FFFFFF"/>
              </a:solidFill>
              <a:latin typeface="Consolas"/>
            </a:endParaRPr>
          </a:p>
          <a:p>
            <a:pPr lvl="1">
              <a:buFont typeface="Wingdings"/>
              <a:buChar char="Ø"/>
            </a:pPr>
            <a:endParaRPr lang="en" sz="1100">
              <a:solidFill>
                <a:srgbClr val="C9D1D9"/>
              </a:solidFill>
              <a:latin typeface="Consolas"/>
            </a:endParaRPr>
          </a:p>
          <a:p>
            <a:pPr marL="596900" lvl="1" indent="0">
              <a:buNone/>
            </a:pPr>
            <a:endParaRPr lang="en" sz="1100">
              <a:solidFill>
                <a:srgbClr val="C9D1D9"/>
              </a:solidFill>
              <a:latin typeface="Consolas"/>
            </a:endParaRPr>
          </a:p>
          <a:p>
            <a:pPr lvl="1">
              <a:buFont typeface="Wingdings"/>
              <a:buChar char="Ø"/>
            </a:pPr>
            <a:endParaRPr lang="en">
              <a:latin typeface="Consolas"/>
            </a:endParaRPr>
          </a:p>
          <a:p>
            <a:pPr lvl="1">
              <a:buFont typeface="Wingdings"/>
              <a:buChar char="Ø"/>
            </a:pPr>
            <a:endParaRPr lang="en">
              <a:latin typeface="Consolas"/>
            </a:endParaRPr>
          </a:p>
        </p:txBody>
      </p: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2196E736-BED7-96DE-3945-40B562C10933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0EDF1190-50A7-8AD7-081A-63E611C3E06A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6995FC20-1424-6D4F-D0AA-0758EEB56F25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DBA308B7-F175-D858-69BF-44FCA29E6E1E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D682D707-DA56-CF27-7208-71EA71B99DFC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5183C655-F6F4-CEFE-B993-ADD3D0142E0A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757DA0F0-6534-0AC3-5299-2B9B1C359F3F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ABCB0762-F823-D7D8-D956-F3A0908CD82F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3E9FD8A2-15F8-6F1E-B846-B172C0D8F87B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63095297-6050-965C-24A9-BC62683AC103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E0A75F83-2B32-337A-FF31-EF16C92DD993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3655355D-A44D-F3E9-E958-036053831B21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4EBE2CF8-A8DC-7B8C-8761-882609E95BD2}"/>
              </a:ext>
            </a:extLst>
          </p:cNvPr>
          <p:cNvGrpSpPr/>
          <p:nvPr/>
        </p:nvGrpSpPr>
        <p:grpSpPr>
          <a:xfrm>
            <a:off x="204603" y="213208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DCB87408-4663-4CE2-16D1-116D8C74930F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2CBB8F81-DA18-66F7-51E2-6264C0980D36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FCCA3BAA-DE5B-DE7B-3F00-446B4E3D3631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0F2E95E9-5DE3-2997-2041-C82A0F03CBB2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F44BBF10-ED59-A2E3-5217-5A80CE86F47F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6DBA26DD-62A7-1463-DD4F-DC9CA67DC0EC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1C137B-33A3-83C3-A351-291175F31EF0}"/>
              </a:ext>
            </a:extLst>
          </p:cNvPr>
          <p:cNvSpPr txBox="1"/>
          <p:nvPr/>
        </p:nvSpPr>
        <p:spPr>
          <a:xfrm>
            <a:off x="938258" y="1167082"/>
            <a:ext cx="75178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/>
              </a:rPr>
              <a:t>    </a:t>
            </a:r>
            <a:r>
              <a:rPr lang="en-US" b="1">
                <a:solidFill>
                  <a:schemeClr val="bg1"/>
                </a:solidFill>
                <a:latin typeface="Consolas"/>
              </a:rPr>
              <a:t>Address Resolution Protocol</a:t>
            </a:r>
            <a:r>
              <a:rPr lang="en-US">
                <a:solidFill>
                  <a:schemeClr val="bg1"/>
                </a:solidFill>
                <a:latin typeface="Consolas"/>
              </a:rPr>
              <a:t> is used </a:t>
            </a:r>
            <a:r>
              <a:rPr lang="en-US" b="1">
                <a:solidFill>
                  <a:schemeClr val="bg1"/>
                </a:solidFill>
                <a:latin typeface="Consolas"/>
              </a:rPr>
              <a:t>inside a LAN</a:t>
            </a:r>
            <a:r>
              <a:rPr lang="en-US">
                <a:solidFill>
                  <a:schemeClr val="bg1"/>
                </a:solidFill>
                <a:latin typeface="Consolas"/>
              </a:rPr>
              <a:t> to find the </a:t>
            </a:r>
            <a:r>
              <a:rPr lang="en-US" b="1">
                <a:solidFill>
                  <a:schemeClr val="bg1"/>
                </a:solidFill>
                <a:latin typeface="Consolas"/>
              </a:rPr>
              <a:t>MAC address</a:t>
            </a:r>
            <a:r>
              <a:rPr lang="en-US">
                <a:solidFill>
                  <a:schemeClr val="bg1"/>
                </a:solidFill>
                <a:latin typeface="Consolas"/>
              </a:rPr>
              <a:t> of a device when you only know its </a:t>
            </a:r>
            <a:r>
              <a:rPr lang="en-US" b="1">
                <a:solidFill>
                  <a:schemeClr val="bg1"/>
                </a:solidFill>
                <a:latin typeface="Consolas"/>
              </a:rPr>
              <a:t>IP address</a:t>
            </a:r>
            <a:r>
              <a:rPr lang="en-US">
                <a:solidFill>
                  <a:schemeClr val="bg1"/>
                </a:solidFill>
                <a:latin typeface="Consola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5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503AAC21-28AA-C79A-2B9E-B85F4B2C2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F97BA3A4-D3ED-67DD-0B29-8569ECE6B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19636" y="76388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/>
              <a:t>ARP SPOOFING</a:t>
            </a:r>
            <a:endParaRPr lang="en-US"/>
          </a:p>
        </p:txBody>
      </p:sp>
      <p:sp>
        <p:nvSpPr>
          <p:cNvPr id="703" name="Google Shape;703;p31">
            <a:extLst>
              <a:ext uri="{FF2B5EF4-FFF2-40B4-BE49-F238E27FC236}">
                <a16:creationId xmlns:a16="http://schemas.microsoft.com/office/drawing/2014/main" id="{D520251E-A8A7-4083-2D85-90FD59E46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182" y="1868099"/>
            <a:ext cx="8612479" cy="2700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Wingdings"/>
              <a:buChar char="q"/>
            </a:pPr>
            <a:r>
              <a:rPr lang="en" b="1">
                <a:solidFill>
                  <a:schemeClr val="bg1"/>
                </a:solidFill>
                <a:latin typeface="Consolas"/>
              </a:rPr>
              <a:t>How Attacker Exploits this</a:t>
            </a:r>
          </a:p>
          <a:p>
            <a:pPr marL="914400"/>
            <a:r>
              <a:rPr lang="en">
                <a:solidFill>
                  <a:schemeClr val="bg1"/>
                </a:solidFill>
                <a:latin typeface="Consolas"/>
              </a:rPr>
              <a:t>Victim: 192.168.1.5(PC) - MAC-&gt; AA:AA:AA:AA:AA:AA</a:t>
            </a:r>
          </a:p>
          <a:p>
            <a:pPr marL="914400"/>
            <a:r>
              <a:rPr lang="en">
                <a:solidFill>
                  <a:schemeClr val="bg1"/>
                </a:solidFill>
                <a:latin typeface="Consolas"/>
              </a:rPr>
              <a:t>Router: 192.168.1.1 - MAC-&gt; BB:BB:BB:BB:BB:BB</a:t>
            </a:r>
          </a:p>
          <a:p>
            <a:pPr lvl="1">
              <a:buFont typeface="Roboto,Sans-Serif"/>
              <a:buChar char="●"/>
            </a:pPr>
            <a:r>
              <a:rPr lang="en">
                <a:solidFill>
                  <a:schemeClr val="bg1"/>
                </a:solidFill>
                <a:latin typeface="Consolas"/>
              </a:rPr>
              <a:t>Attacker: 192.168.1.50 - MAC-&gt; CC:CC:CC:CC:CC:CC</a:t>
            </a:r>
          </a:p>
          <a:p>
            <a:pPr marL="882650" lvl="1" indent="-285750">
              <a:buFont typeface="Wingdings"/>
              <a:buChar char="Ø"/>
            </a:pPr>
            <a:endParaRPr lang="en" b="1">
              <a:solidFill>
                <a:schemeClr val="bg1"/>
              </a:solidFill>
              <a:latin typeface="Consolas"/>
            </a:endParaRPr>
          </a:p>
          <a:p>
            <a:pPr marL="425450" indent="-285750">
              <a:buFont typeface="Wingdings"/>
              <a:buChar char="q"/>
            </a:pPr>
            <a:r>
              <a:rPr lang="en" b="1">
                <a:solidFill>
                  <a:schemeClr val="bg1"/>
                </a:solidFill>
                <a:latin typeface="Consolas"/>
              </a:rPr>
              <a:t>Steps Attacker Takes</a:t>
            </a:r>
            <a:endParaRPr lang="en-US">
              <a:solidFill>
                <a:schemeClr val="bg1"/>
              </a:solidFill>
              <a:latin typeface="Consolas"/>
            </a:endParaRPr>
          </a:p>
          <a:p>
            <a:pPr marL="882650" lvl="1" indent="-285750">
              <a:buFont typeface="Wingdings"/>
              <a:buChar char="Ø"/>
            </a:pPr>
            <a:r>
              <a:rPr lang="en">
                <a:solidFill>
                  <a:schemeClr val="bg1"/>
                </a:solidFill>
                <a:latin typeface="Consolas"/>
              </a:rPr>
              <a:t>Attacker sends fake ARP replies to the victim</a:t>
            </a:r>
            <a:endParaRPr lang="en" b="1">
              <a:solidFill>
                <a:schemeClr val="bg1"/>
              </a:solidFill>
              <a:latin typeface="Consolas"/>
            </a:endParaRPr>
          </a:p>
          <a:p>
            <a:pPr marL="596900" lvl="1" indent="0">
              <a:buNone/>
            </a:pPr>
            <a:r>
              <a:rPr lang="en">
                <a:solidFill>
                  <a:schemeClr val="bg1"/>
                </a:solidFill>
                <a:latin typeface="Consolas"/>
              </a:rPr>
              <a:t>   --&gt; “192.168.1.1 (router) is at MAC CC:CC:CC:CC:CC:CC” </a:t>
            </a:r>
            <a:r>
              <a:rPr lang="en" i="1">
                <a:solidFill>
                  <a:schemeClr val="bg1"/>
                </a:solidFill>
                <a:latin typeface="Consolas"/>
              </a:rPr>
              <a:t>(attacker’s MAC)</a:t>
            </a:r>
            <a:endParaRPr lang="en" b="1">
              <a:solidFill>
                <a:schemeClr val="bg1"/>
              </a:solidFill>
              <a:latin typeface="Consolas"/>
            </a:endParaRPr>
          </a:p>
          <a:p>
            <a:pPr marL="1371600" lvl="1"/>
            <a:endParaRPr lang="en" i="1">
              <a:solidFill>
                <a:schemeClr val="bg1"/>
              </a:solidFill>
              <a:latin typeface="Consolas"/>
            </a:endParaRPr>
          </a:p>
          <a:p>
            <a:pPr marL="882650" lvl="1" indent="-285750">
              <a:buFont typeface="Wingdings"/>
              <a:buChar char="Ø"/>
            </a:pPr>
            <a:r>
              <a:rPr lang="en">
                <a:solidFill>
                  <a:schemeClr val="bg1"/>
                </a:solidFill>
                <a:latin typeface="Consolas"/>
              </a:rPr>
              <a:t>Attacker also sends fake ARP replies to the router</a:t>
            </a:r>
            <a:endParaRPr lang="en" b="1">
              <a:solidFill>
                <a:schemeClr val="bg1"/>
              </a:solidFill>
              <a:latin typeface="Consolas"/>
            </a:endParaRPr>
          </a:p>
          <a:p>
            <a:pPr marL="596900" lvl="1" indent="0">
              <a:buNone/>
            </a:pPr>
            <a:r>
              <a:rPr lang="en">
                <a:solidFill>
                  <a:schemeClr val="bg1"/>
                </a:solidFill>
                <a:latin typeface="Consolas"/>
              </a:rPr>
              <a:t>   --&gt; “192.168.1.5 (victim) is at MAC CC:CC:CC:CC:CC:CC” </a:t>
            </a:r>
            <a:r>
              <a:rPr lang="en" i="1">
                <a:solidFill>
                  <a:schemeClr val="bg1"/>
                </a:solidFill>
                <a:latin typeface="Consolas"/>
              </a:rPr>
              <a:t>(attacker’s MAC)</a:t>
            </a:r>
            <a:endParaRPr lang="en" b="1">
              <a:solidFill>
                <a:schemeClr val="bg1"/>
              </a:solidFill>
              <a:latin typeface="Consolas"/>
            </a:endParaRPr>
          </a:p>
          <a:p>
            <a:pPr marL="596900" lvl="1" indent="0">
              <a:buNone/>
            </a:pPr>
            <a:endParaRPr lang="en" i="1">
              <a:solidFill>
                <a:schemeClr val="bg1"/>
              </a:solidFill>
              <a:latin typeface="Consolas"/>
            </a:endParaRPr>
          </a:p>
          <a:p>
            <a:pPr marL="596900" lvl="1" indent="0">
              <a:buNone/>
            </a:pPr>
            <a:r>
              <a:rPr lang="en" i="1">
                <a:solidFill>
                  <a:schemeClr val="bg1"/>
                </a:solidFill>
                <a:latin typeface="Consolas"/>
              </a:rPr>
              <a:t>This is known as MITM – Man in the middle attack</a:t>
            </a:r>
          </a:p>
          <a:p>
            <a:pPr marL="882650" lvl="1" indent="-285750">
              <a:buFont typeface="Wingdings"/>
              <a:buChar char="Ø"/>
            </a:pPr>
            <a:endParaRPr lang="en" b="1">
              <a:solidFill>
                <a:srgbClr val="FFFFFF"/>
              </a:solidFill>
              <a:latin typeface="Consolas"/>
            </a:endParaRPr>
          </a:p>
          <a:p>
            <a:pPr lvl="1">
              <a:buFont typeface="Wingdings"/>
              <a:buChar char="Ø"/>
            </a:pPr>
            <a:endParaRPr lang="en">
              <a:latin typeface="Consolas"/>
            </a:endParaRPr>
          </a:p>
        </p:txBody>
      </p: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3D4FD75D-7E0E-5181-36A8-18D7E578FFD0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12B8D51F-A9FF-FDE9-39C2-94E4F0A7986D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47F30B7A-5225-FC5E-C4CF-C62DFB937B84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6D9F6447-17F0-942E-4184-D819327EA60B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4EB62F91-CBBB-99E2-2293-09FBB23C805B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5F450038-2BF9-C94E-1F1E-9DC18AF03929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689ED699-1950-8D97-E2C4-701CFE4C3057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39367A48-B401-53C5-8405-8A629A5014D1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06B0F10E-7759-15DA-DDA7-9554430E8771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6ADC2E5D-46F3-2E46-7006-40BC5AEF10B1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C026A558-C7B0-F056-9005-3EB853A7F0DB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30FA0491-CC61-E8C1-09E7-89529D1B2FD2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DAE8180E-B344-D72B-B851-99F83DF40189}"/>
              </a:ext>
            </a:extLst>
          </p:cNvPr>
          <p:cNvGrpSpPr/>
          <p:nvPr/>
        </p:nvGrpSpPr>
        <p:grpSpPr>
          <a:xfrm>
            <a:off x="204603" y="213208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0CF8059B-C9F9-D833-9981-6E0D613E8487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CA13C486-9B6E-8203-ABC7-A61F5AACD303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D7161461-939C-DE57-D6A7-50E3092A2E01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8F21B0E3-B9F3-5D5C-0A4D-AA181B6D0BD0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F7F3CAED-977A-E4F5-F75F-5A7E83B957B9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EAABA835-8699-FAF7-9818-719BC8B5D177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7CD168-87D7-8F7D-1645-EE6BA279B644}"/>
              </a:ext>
            </a:extLst>
          </p:cNvPr>
          <p:cNvSpPr txBox="1"/>
          <p:nvPr/>
        </p:nvSpPr>
        <p:spPr>
          <a:xfrm>
            <a:off x="938258" y="1167082"/>
            <a:ext cx="75178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/>
              </a:rPr>
              <a:t>      ARP spoofing is when an attacker tricks computers in a network so that their data goes to the attacker instead of the real device.</a:t>
            </a:r>
          </a:p>
        </p:txBody>
      </p:sp>
    </p:spTree>
    <p:extLst>
      <p:ext uri="{BB962C8B-B14F-4D97-AF65-F5344CB8AC3E}">
        <p14:creationId xmlns:p14="http://schemas.microsoft.com/office/powerpoint/2010/main" val="327312273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Software Development Bussines Plan by Slidesgo</vt:lpstr>
      <vt:lpstr>22AIE204 :  INTRODUCTION TO COMPUTER NETWORKS  Detection &amp; Prevention of ARP Spoofing Attacks in Local Area Networks</vt:lpstr>
      <vt:lpstr>Introduction </vt:lpstr>
      <vt:lpstr>Introduction </vt:lpstr>
      <vt:lpstr>Problem Definition</vt:lpstr>
      <vt:lpstr>Objectives</vt:lpstr>
      <vt:lpstr>Objectives</vt:lpstr>
      <vt:lpstr>Objectives</vt:lpstr>
      <vt:lpstr>ARP – Address Resolution Protocol</vt:lpstr>
      <vt:lpstr>ARP SPOOFING</vt:lpstr>
      <vt:lpstr> What is Wireshark?</vt:lpstr>
      <vt:lpstr>What is Ettercap &amp; Use of it</vt:lpstr>
      <vt:lpstr>Methodology</vt:lpstr>
      <vt:lpstr>Simulating ARP spoofing in Kali LInux</vt:lpstr>
      <vt:lpstr>PowerPoint Presentation</vt:lpstr>
      <vt:lpstr>PowerPoint Presentation</vt:lpstr>
      <vt:lpstr>Methodology</vt:lpstr>
      <vt:lpstr>Methodology</vt:lpstr>
      <vt:lpstr>Preliminary Results</vt:lpstr>
      <vt:lpstr>Preliminary Results</vt:lpstr>
      <vt:lpstr>Preliminary Results</vt:lpstr>
      <vt:lpstr>Goal &amp; Predicted Output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139</cp:revision>
  <dcterms:modified xsi:type="dcterms:W3CDTF">2025-08-23T03:16:25Z</dcterms:modified>
</cp:coreProperties>
</file>