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1"/>
  </p:notesMasterIdLst>
  <p:sldIdLst>
    <p:sldId id="256" r:id="rId2"/>
    <p:sldId id="301" r:id="rId3"/>
    <p:sldId id="306" r:id="rId4"/>
    <p:sldId id="261" r:id="rId5"/>
    <p:sldId id="303" r:id="rId6"/>
    <p:sldId id="304" r:id="rId7"/>
    <p:sldId id="305" r:id="rId8"/>
    <p:sldId id="317" r:id="rId9"/>
    <p:sldId id="318" r:id="rId10"/>
    <p:sldId id="307" r:id="rId11"/>
    <p:sldId id="311" r:id="rId12"/>
    <p:sldId id="315" r:id="rId13"/>
    <p:sldId id="316" r:id="rId14"/>
    <p:sldId id="313" r:id="rId15"/>
    <p:sldId id="312" r:id="rId16"/>
    <p:sldId id="314" r:id="rId17"/>
    <p:sldId id="258" r:id="rId18"/>
    <p:sldId id="259" r:id="rId19"/>
    <p:sldId id="278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Varela Round" panose="00000500000000000000" pitchFamily="2" charset="-79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21B90-91D6-ACC9-B156-B4A0E5A36469}" v="23" dt="2025-08-25T06:25:52.349"/>
    <p1510:client id="{1A5CE253-0FAD-0211-5A67-927AE8739045}" v="20" dt="2025-08-25T06:04:34.763"/>
    <p1510:client id="{2943B50B-8581-D457-9A5E-5CABE02C7673}" v="72" dt="2025-08-24T15:28:52.909"/>
    <p1510:client id="{35CE433D-FEFA-4338-093C-AB42475CA9CF}" v="192" dt="2025-08-24T13:05:19.009"/>
    <p1510:client id="{424C4A79-84AB-D01C-FA8C-C7FE285C371F}" v="268" dt="2025-08-25T07:01:52.430"/>
    <p1510:client id="{5B676E96-9BC5-59B6-A462-E369E3796CB0}" v="1" dt="2025-08-25T05:22:59.068"/>
    <p1510:client id="{620D8281-364E-6E89-A02E-986CE6097569}" v="216" dt="2025-08-25T05:56:50.536"/>
    <p1510:client id="{671DDA48-6712-2AB3-B63B-645184AB8928}" v="208" dt="2025-08-25T05:42:25.683"/>
    <p1510:client id="{797B39D0-F8FE-FBDF-B61A-8E1DAF238703}" v="128" dt="2025-08-23T15:43:28.075"/>
    <p1510:client id="{AFB0F2E6-5171-61D3-BD8C-2A901E7A29B1}" v="380" dt="2025-08-24T05:47:45.207"/>
    <p1510:client id="{C147D28A-6145-F756-ABF9-A6377C5908C2}" v="18" dt="2025-08-25T09:00:11.372"/>
    <p1510:client id="{C35FC82E-39AB-88AF-C4CA-499DA2FB41C5}" v="95" dt="2025-08-24T04:35:28.056"/>
    <p1510:client id="{C5CAA37F-7FB1-3250-EFFE-F186654C7DBB}" v="90" dt="2025-08-24T13:33:44.885"/>
    <p1510:client id="{D5E8C80D-8369-A056-EF03-00B2DA109EA5}" v="1" dt="2025-08-25T07:01:52.735"/>
    <p1510:client id="{DCAA1B6C-20C3-0773-9E53-EBCD60DC7CDA}" v="52" dt="2025-08-25T06:37:42.776"/>
    <p1510:client id="{E936E194-83B0-55A4-13FA-735A7685B9B0}" v="256" dt="2025-08-24T15:18:08.301"/>
    <p1510:client id="{EFAC00CE-5033-056A-8E8B-56D4609A884E}" v="161" dt="2025-08-24T04:53:37.673"/>
    <p1510:client id="{F48729E3-FF87-0A2E-3F4E-ADADEE9204DD}" v="229" dt="2025-08-25T06:22:30.784"/>
    <p1510:client id="{FB16450B-F6B9-2CF9-F4DB-A334A0A2E360}" v="596" dt="2025-08-24T04:48:10.735"/>
  </p1510:revLst>
</p1510:revInfo>
</file>

<file path=ppt/tableStyles.xml><?xml version="1.0" encoding="utf-8"?>
<a:tblStyleLst xmlns:a="http://schemas.openxmlformats.org/drawingml/2006/main" def="{4F6F26F3-8FA2-4157-BEB0-524FD36CB5D6}">
  <a:tblStyle styleId="{4F6F26F3-8FA2-4157-BEB0-524FD36CB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>
          <a:extLst>
            <a:ext uri="{FF2B5EF4-FFF2-40B4-BE49-F238E27FC236}">
              <a16:creationId xmlns:a16="http://schemas.microsoft.com/office/drawing/2014/main" id="{3C337F09-F623-70F9-57E7-7CADAB7EE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>
            <a:extLst>
              <a:ext uri="{FF2B5EF4-FFF2-40B4-BE49-F238E27FC236}">
                <a16:creationId xmlns:a16="http://schemas.microsoft.com/office/drawing/2014/main" id="{80065257-ED47-A9DA-F571-A3A69B7063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>
            <a:extLst>
              <a:ext uri="{FF2B5EF4-FFF2-40B4-BE49-F238E27FC236}">
                <a16:creationId xmlns:a16="http://schemas.microsoft.com/office/drawing/2014/main" id="{3C3A6694-48E6-3858-8647-5D405690F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56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>
          <a:extLst>
            <a:ext uri="{FF2B5EF4-FFF2-40B4-BE49-F238E27FC236}">
              <a16:creationId xmlns:a16="http://schemas.microsoft.com/office/drawing/2014/main" id="{72DA9492-9D16-2E10-8403-5B7E023EF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>
            <a:extLst>
              <a:ext uri="{FF2B5EF4-FFF2-40B4-BE49-F238E27FC236}">
                <a16:creationId xmlns:a16="http://schemas.microsoft.com/office/drawing/2014/main" id="{9C559542-C6BA-FC70-E5B4-3E52063D26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>
            <a:extLst>
              <a:ext uri="{FF2B5EF4-FFF2-40B4-BE49-F238E27FC236}">
                <a16:creationId xmlns:a16="http://schemas.microsoft.com/office/drawing/2014/main" id="{D7E31495-3BB5-9BFD-BB7D-0EFE0428FD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29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cbf794e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cbf794e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D96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10" name="Google Shape;10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" name="Google Shape;13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" name="Google Shape;16;p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9;p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5" name="Google Shape;25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8" name="Google Shape;28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36" name="Google Shape;136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11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9" name="Google Shape;139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42" name="Google Shape;142;p1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" name="Google Shape;143;p1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44" name="Google Shape;144;p1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5" name="Google Shape;145;p1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" name="Google Shape;148;p11"/>
          <p:cNvGrpSpPr/>
          <p:nvPr/>
        </p:nvGrpSpPr>
        <p:grpSpPr>
          <a:xfrm>
            <a:off x="66432" y="3752026"/>
            <a:ext cx="1137830" cy="861541"/>
            <a:chOff x="2625225" y="855400"/>
            <a:chExt cx="1307700" cy="899687"/>
          </a:xfrm>
        </p:grpSpPr>
        <p:sp>
          <p:nvSpPr>
            <p:cNvPr id="149" name="Google Shape;149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7865119" y="1093776"/>
            <a:ext cx="1137830" cy="861541"/>
            <a:chOff x="2625225" y="855400"/>
            <a:chExt cx="1307700" cy="899687"/>
          </a:xfrm>
        </p:grpSpPr>
        <p:sp>
          <p:nvSpPr>
            <p:cNvPr id="152" name="Google Shape;152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1"/>
          <p:cNvSpPr txBox="1">
            <a:spLocks noGrp="1"/>
          </p:cNvSpPr>
          <p:nvPr>
            <p:ph type="title" hasCustomPrompt="1"/>
          </p:nvPr>
        </p:nvSpPr>
        <p:spPr>
          <a:xfrm>
            <a:off x="709975" y="1212698"/>
            <a:ext cx="77241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5" name="Google Shape;155;p11"/>
          <p:cNvSpPr txBox="1">
            <a:spLocks noGrp="1"/>
          </p:cNvSpPr>
          <p:nvPr>
            <p:ph type="subTitle" idx="1"/>
          </p:nvPr>
        </p:nvSpPr>
        <p:spPr>
          <a:xfrm>
            <a:off x="1977875" y="3389275"/>
            <a:ext cx="5188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9" name="Google Shape;159;p1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1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1" name="Google Shape;161;p1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" name="Google Shape;162;p1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2" hasCustomPrompt="1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3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4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5" hasCustomPrompt="1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6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7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8" hasCustomPrompt="1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9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3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4" hasCustomPrompt="1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178" name="Google Shape;178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181" name="Google Shape;181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4"/>
          <p:cNvGrpSpPr/>
          <p:nvPr/>
        </p:nvGrpSpPr>
        <p:grpSpPr>
          <a:xfrm>
            <a:off x="7914057" y="83663"/>
            <a:ext cx="1137830" cy="861541"/>
            <a:chOff x="2625225" y="855400"/>
            <a:chExt cx="1307700" cy="899687"/>
          </a:xfrm>
        </p:grpSpPr>
        <p:sp>
          <p:nvSpPr>
            <p:cNvPr id="186" name="Google Shape;186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89" name="Google Shape;189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92" name="Google Shape;192;p1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1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94" name="Google Shape;194;p1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5" name="Google Shape;195;p1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" name="Google Shape;198;p14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99" name="Google Shape;199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202" name="Google Shape;202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1698875" y="1319200"/>
            <a:ext cx="57462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"/>
          </p:nvPr>
        </p:nvSpPr>
        <p:spPr>
          <a:xfrm>
            <a:off x="2483300" y="3283700"/>
            <a:ext cx="4177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8" name="Google Shape;208;p1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1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10" name="Google Shape;210;p1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Google Shape;211;p1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subTitle" idx="1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5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217" name="Google Shape;217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220" name="Google Shape;220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5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223" name="Google Shape;223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5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226" name="Google Shape;226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30" name="Google Shape;230;p1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1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32" name="Google Shape;232;p1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3" name="Google Shape;233;p1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 flipH="1">
            <a:off x="4582025" y="1439448"/>
            <a:ext cx="38520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subTitle" idx="1"/>
          </p:nvPr>
        </p:nvSpPr>
        <p:spPr>
          <a:xfrm flipH="1">
            <a:off x="4582025" y="3018900"/>
            <a:ext cx="3852000" cy="12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40" name="Google Shape;240;p1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1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42" name="Google Shape;242;p1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3" name="Google Shape;243;p1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720000" y="1807725"/>
            <a:ext cx="335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1"/>
          </p:nvPr>
        </p:nvSpPr>
        <p:spPr>
          <a:xfrm>
            <a:off x="720000" y="2532825"/>
            <a:ext cx="3357900" cy="12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">
  <p:cSld name="CUSTOM_6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50" name="Google Shape;250;p1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52" name="Google Shape;252;p1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1025476" y="2800350"/>
            <a:ext cx="175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815229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title" idx="2"/>
          </p:nvPr>
        </p:nvSpPr>
        <p:spPr>
          <a:xfrm>
            <a:off x="3722123" y="2800350"/>
            <a:ext cx="169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subTitle" idx="3"/>
          </p:nvPr>
        </p:nvSpPr>
        <p:spPr>
          <a:xfrm>
            <a:off x="3484215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title" idx="4"/>
          </p:nvPr>
        </p:nvSpPr>
        <p:spPr>
          <a:xfrm>
            <a:off x="6391312" y="2800350"/>
            <a:ext cx="169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subTitle" idx="5"/>
          </p:nvPr>
        </p:nvSpPr>
        <p:spPr>
          <a:xfrm>
            <a:off x="6153408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title" idx="6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s">
  <p:cSld name="CUSTOM_5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65" name="Google Shape;265;p1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67" name="Google Shape;267;p1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1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1060239" y="16838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1"/>
          </p:nvPr>
        </p:nvSpPr>
        <p:spPr>
          <a:xfrm>
            <a:off x="1060239" y="22269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title" idx="2"/>
          </p:nvPr>
        </p:nvSpPr>
        <p:spPr>
          <a:xfrm>
            <a:off x="6105660" y="16838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3"/>
          </p:nvPr>
        </p:nvSpPr>
        <p:spPr>
          <a:xfrm>
            <a:off x="6105660" y="22269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title" idx="4"/>
          </p:nvPr>
        </p:nvSpPr>
        <p:spPr>
          <a:xfrm>
            <a:off x="1060239" y="31172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subTitle" idx="5"/>
          </p:nvPr>
        </p:nvSpPr>
        <p:spPr>
          <a:xfrm>
            <a:off x="1060239" y="36603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title" idx="6"/>
          </p:nvPr>
        </p:nvSpPr>
        <p:spPr>
          <a:xfrm>
            <a:off x="6105660" y="31172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subTitle" idx="7"/>
          </p:nvPr>
        </p:nvSpPr>
        <p:spPr>
          <a:xfrm>
            <a:off x="6105660" y="36603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title" idx="8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82" name="Google Shape;282;p2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2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84" name="Google Shape;284;p2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5" name="Google Shape;285;p2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" name="Google Shape;288;p20"/>
          <p:cNvSpPr txBox="1">
            <a:spLocks noGrp="1"/>
          </p:cNvSpPr>
          <p:nvPr>
            <p:ph type="title"/>
          </p:nvPr>
        </p:nvSpPr>
        <p:spPr>
          <a:xfrm>
            <a:off x="1028275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1"/>
          </p:nvPr>
        </p:nvSpPr>
        <p:spPr>
          <a:xfrm>
            <a:off x="902575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 idx="2"/>
          </p:nvPr>
        </p:nvSpPr>
        <p:spPr>
          <a:xfrm>
            <a:off x="3724862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subTitle" idx="3"/>
          </p:nvPr>
        </p:nvSpPr>
        <p:spPr>
          <a:xfrm>
            <a:off x="3599162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title" idx="4"/>
          </p:nvPr>
        </p:nvSpPr>
        <p:spPr>
          <a:xfrm>
            <a:off x="1028275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5"/>
          </p:nvPr>
        </p:nvSpPr>
        <p:spPr>
          <a:xfrm>
            <a:off x="902575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6"/>
          </p:nvPr>
        </p:nvSpPr>
        <p:spPr>
          <a:xfrm>
            <a:off x="3724862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7"/>
          </p:nvPr>
        </p:nvSpPr>
        <p:spPr>
          <a:xfrm>
            <a:off x="3599162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 idx="8"/>
          </p:nvPr>
        </p:nvSpPr>
        <p:spPr>
          <a:xfrm>
            <a:off x="6381262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subTitle" idx="9"/>
          </p:nvPr>
        </p:nvSpPr>
        <p:spPr>
          <a:xfrm>
            <a:off x="6255562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title" idx="13"/>
          </p:nvPr>
        </p:nvSpPr>
        <p:spPr>
          <a:xfrm>
            <a:off x="6381262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subTitle" idx="14"/>
          </p:nvPr>
        </p:nvSpPr>
        <p:spPr>
          <a:xfrm>
            <a:off x="6255562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2" name="Google Shape;32;p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4" name="Google Shape;34;p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35;p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8;p3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39" name="Google Shape;39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45" name="Google Shape;45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03" name="Google Shape;303;p2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2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05" name="Google Shape;305;p2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6" name="Google Shape;306;p2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9" name="Google Shape;309;p21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2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12" name="Google Shape;312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2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15" name="Google Shape;31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18" name="Google Shape;318;p2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2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20" name="Google Shape;320;p2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1" name="Google Shape;321;p2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2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325" name="Google Shape;32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2"/>
          <p:cNvSpPr txBox="1">
            <a:spLocks noGrp="1"/>
          </p:cNvSpPr>
          <p:nvPr>
            <p:ph type="body" idx="1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3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31" name="Google Shape;331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34" name="Google Shape;334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37" name="Google Shape;337;p2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2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39" name="Google Shape;339;p2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0" name="Google Shape;340;p2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23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344" name="Google Shape;344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23"/>
          <p:cNvGrpSpPr/>
          <p:nvPr/>
        </p:nvGrpSpPr>
        <p:grpSpPr>
          <a:xfrm>
            <a:off x="7865119" y="1656876"/>
            <a:ext cx="1137830" cy="861541"/>
            <a:chOff x="2625225" y="855400"/>
            <a:chExt cx="1307700" cy="899687"/>
          </a:xfrm>
        </p:grpSpPr>
        <p:sp>
          <p:nvSpPr>
            <p:cNvPr id="347" name="Google Shape;347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23"/>
          <p:cNvSpPr txBox="1">
            <a:spLocks noGrp="1"/>
          </p:cNvSpPr>
          <p:nvPr>
            <p:ph type="title" hasCustomPrompt="1"/>
          </p:nvPr>
        </p:nvSpPr>
        <p:spPr>
          <a:xfrm>
            <a:off x="2295900" y="1337894"/>
            <a:ext cx="4552200" cy="7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0" name="Google Shape;350;p23"/>
          <p:cNvSpPr txBox="1">
            <a:spLocks noGrp="1"/>
          </p:cNvSpPr>
          <p:nvPr>
            <p:ph type="subTitle" idx="1"/>
          </p:nvPr>
        </p:nvSpPr>
        <p:spPr>
          <a:xfrm>
            <a:off x="2554350" y="2028931"/>
            <a:ext cx="4035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1" name="Google Shape;351;p23"/>
          <p:cNvSpPr txBox="1">
            <a:spLocks noGrp="1"/>
          </p:cNvSpPr>
          <p:nvPr>
            <p:ph type="title" idx="2" hasCustomPrompt="1"/>
          </p:nvPr>
        </p:nvSpPr>
        <p:spPr>
          <a:xfrm>
            <a:off x="2295900" y="3074619"/>
            <a:ext cx="4552200" cy="7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2" name="Google Shape;352;p23"/>
          <p:cNvSpPr txBox="1">
            <a:spLocks noGrp="1"/>
          </p:cNvSpPr>
          <p:nvPr>
            <p:ph type="subTitle" idx="3"/>
          </p:nvPr>
        </p:nvSpPr>
        <p:spPr>
          <a:xfrm>
            <a:off x="2554350" y="3765706"/>
            <a:ext cx="4035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4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355" name="Google Shape;355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4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58" name="Google Shape;358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2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61" name="Google Shape;36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64" name="Google Shape;364;p2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2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66" name="Google Shape;366;p2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2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24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371" name="Google Shape;37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4"/>
          <p:cNvSpPr txBox="1">
            <a:spLocks noGrp="1"/>
          </p:cNvSpPr>
          <p:nvPr>
            <p:ph type="subTitle" idx="1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24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376" name="Google Shape;376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24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81" name="Google Shape;381;p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4" name="Google Shape;384;p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FFD966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89" name="Google Shape;389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92" name="Google Shape;39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95" name="Google Shape;395;p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97" name="Google Shape;397;p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8" name="Google Shape;398;p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02" name="Google Shape;40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05" name="Google Shape;405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9" name="Google Shape;49;p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1" name="Google Shape;51;p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" name="Google Shape;52;p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9" name="Google Shape;59;p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1" name="Google Shape;61;p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" name="Google Shape;62;p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1924624" y="2775447"/>
            <a:ext cx="1926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2"/>
          </p:nvPr>
        </p:nvSpPr>
        <p:spPr>
          <a:xfrm>
            <a:off x="5280898" y="2775447"/>
            <a:ext cx="1926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5073175" y="3460195"/>
            <a:ext cx="23571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3"/>
          </p:nvPr>
        </p:nvSpPr>
        <p:spPr>
          <a:xfrm>
            <a:off x="1716925" y="3460195"/>
            <a:ext cx="23571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4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2" name="Google Shape;72;p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" name="Google Shape;75;p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81" name="Google Shape;81;p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83" name="Google Shape;83;p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" name="Google Shape;84;p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720000" y="1386477"/>
            <a:ext cx="3881400" cy="30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8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91" name="Google Shape;91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94" name="Google Shape;94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97" name="Google Shape;97;p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99" name="Google Shape;99;p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0" name="Google Shape;100;p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" name="Google Shape;103;p8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104" name="Google Shape;104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107" name="Google Shape;107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112" name="Google Shape;112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15" name="Google Shape;11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8" name="Google Shape;118;p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0" name="Google Shape;120;p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1" name="Google Shape;121;p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9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25" name="Google Shape;12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30" name="Google Shape;130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817050" y="1196798"/>
            <a:ext cx="3633900" cy="11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/>
          <p:nvPr/>
        </p:nvSpPr>
        <p:spPr>
          <a:xfrm>
            <a:off x="2146949" y="2999349"/>
            <a:ext cx="4531800" cy="441000"/>
          </a:xfrm>
          <a:prstGeom prst="roundRect">
            <a:avLst>
              <a:gd name="adj" fmla="val 6740"/>
            </a:avLst>
          </a:prstGeom>
          <a:solidFill>
            <a:srgbClr val="F6F2E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"/>
          <p:cNvSpPr txBox="1">
            <a:spLocks noGrp="1"/>
          </p:cNvSpPr>
          <p:nvPr>
            <p:ph type="ctrTitle"/>
          </p:nvPr>
        </p:nvSpPr>
        <p:spPr>
          <a:xfrm>
            <a:off x="1063373" y="1072193"/>
            <a:ext cx="6696225" cy="16678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500"/>
              <a:t>Mini System Monitor with File Access Logger in C using System Calls</a:t>
            </a:r>
          </a:p>
        </p:txBody>
      </p:sp>
      <p:sp>
        <p:nvSpPr>
          <p:cNvPr id="417" name="Google Shape;417;p29"/>
          <p:cNvSpPr txBox="1">
            <a:spLocks noGrp="1"/>
          </p:cNvSpPr>
          <p:nvPr>
            <p:ph type="subTitle" idx="1"/>
          </p:nvPr>
        </p:nvSpPr>
        <p:spPr>
          <a:xfrm>
            <a:off x="572606" y="3439149"/>
            <a:ext cx="7949583" cy="871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br>
              <a:rPr lang="en" b="1"/>
            </a:br>
            <a:br>
              <a:rPr lang="en" b="1"/>
            </a:br>
            <a:r>
              <a:rPr lang="en" b="1">
                <a:solidFill>
                  <a:schemeClr val="tx1"/>
                </a:solidFill>
              </a:rPr>
              <a:t>G Prajwal Priyadarshan – cb.sc.u4aie24214         Kishore B – cb.sc.u4iae24227</a:t>
            </a:r>
            <a:endParaRPr lang="en-US" b="1">
              <a:solidFill>
                <a:schemeClr val="tx1"/>
              </a:solidFill>
            </a:endParaRPr>
          </a:p>
          <a:p>
            <a:pPr marL="0" indent="0"/>
            <a:endParaRPr lang="en" b="1">
              <a:solidFill>
                <a:schemeClr val="tx1"/>
              </a:solidFill>
            </a:endParaRPr>
          </a:p>
          <a:p>
            <a:pPr marL="0" indent="0"/>
            <a:r>
              <a:rPr lang="en" b="1">
                <a:solidFill>
                  <a:schemeClr val="tx1"/>
                </a:solidFill>
              </a:rPr>
              <a:t>Kabilan K – cb.sc.u4aie24224        Rahul L S - cb.sc.u4iae24248</a:t>
            </a:r>
          </a:p>
        </p:txBody>
      </p:sp>
      <p:sp>
        <p:nvSpPr>
          <p:cNvPr id="5" name="Google Shape;416;p29">
            <a:extLst>
              <a:ext uri="{FF2B5EF4-FFF2-40B4-BE49-F238E27FC236}">
                <a16:creationId xmlns:a16="http://schemas.microsoft.com/office/drawing/2014/main" id="{419F9287-2970-1109-334C-6C182B90CF6F}"/>
              </a:ext>
            </a:extLst>
          </p:cNvPr>
          <p:cNvSpPr txBox="1">
            <a:spLocks/>
          </p:cNvSpPr>
          <p:nvPr/>
        </p:nvSpPr>
        <p:spPr>
          <a:xfrm>
            <a:off x="1062852" y="2980801"/>
            <a:ext cx="6696225" cy="4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/>
              <a:buNone/>
              <a:defRPr sz="59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1800"/>
              <a:t>Team - 7  Batch - C</a:t>
            </a:r>
          </a:p>
        </p:txBody>
      </p:sp>
      <p:pic>
        <p:nvPicPr>
          <p:cNvPr id="2" name="Picture 1" descr="A pink and black logo&#10;&#10;AI-generated content may be incorrect.">
            <a:extLst>
              <a:ext uri="{FF2B5EF4-FFF2-40B4-BE49-F238E27FC236}">
                <a16:creationId xmlns:a16="http://schemas.microsoft.com/office/drawing/2014/main" id="{03C4F8C0-916B-895E-E8D3-E1F95BF1C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001" y="402572"/>
            <a:ext cx="2215403" cy="4891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7D8541-F8F1-861C-6475-EB30F69B3A94}"/>
              </a:ext>
            </a:extLst>
          </p:cNvPr>
          <p:cNvSpPr txBox="1"/>
          <p:nvPr/>
        </p:nvSpPr>
        <p:spPr>
          <a:xfrm>
            <a:off x="1628351" y="402537"/>
            <a:ext cx="4516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Varela Round"/>
              </a:rPr>
              <a:t>22AIE202</a:t>
            </a:r>
            <a:r>
              <a:rPr lang="en-US" sz="2400" b="1">
                <a:latin typeface="Varela Round"/>
              </a:rPr>
              <a:t>  </a:t>
            </a:r>
            <a:r>
              <a:rPr lang="en-US" sz="2000" b="1">
                <a:latin typeface="Varela Round"/>
              </a:rPr>
              <a:t>OPERATING SYSTEMS</a:t>
            </a:r>
            <a:r>
              <a:rPr lang="en-US" sz="2400" b="1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86565-7653-D0AA-28DB-EDCAF2EC5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A8C1B3-F607-7E7B-6A8A-A23E60D160A5}"/>
              </a:ext>
            </a:extLst>
          </p:cNvPr>
          <p:cNvSpPr txBox="1"/>
          <p:nvPr/>
        </p:nvSpPr>
        <p:spPr>
          <a:xfrm>
            <a:off x="425863" y="1216303"/>
            <a:ext cx="22106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3. kill()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B7437-F3E8-0CF2-FD76-455E2B6C1862}"/>
              </a:ext>
            </a:extLst>
          </p:cNvPr>
          <p:cNvSpPr txBox="1"/>
          <p:nvPr/>
        </p:nvSpPr>
        <p:spPr>
          <a:xfrm>
            <a:off x="717958" y="1619876"/>
            <a:ext cx="754174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/>
              <a:t>The </a:t>
            </a:r>
            <a:r>
              <a:rPr lang="en-US" sz="1500">
                <a:latin typeface="Consolas"/>
              </a:rPr>
              <a:t>kill()</a:t>
            </a:r>
            <a:r>
              <a:rPr lang="en-US" sz="1500"/>
              <a:t> system call is used to </a:t>
            </a:r>
            <a:r>
              <a:rPr lang="en-US" sz="1500" b="1"/>
              <a:t>send a signal</a:t>
            </a:r>
            <a:r>
              <a:rPr lang="en-US" sz="1500"/>
              <a:t> to a process or a group of processes.</a:t>
            </a:r>
          </a:p>
          <a:p>
            <a:pPr marL="285750" indent="-285750">
              <a:buChar char="•"/>
            </a:pPr>
            <a:r>
              <a:rPr lang="en-US" sz="1500"/>
              <a:t>Despite the name, it’s not only for killing.</a:t>
            </a:r>
          </a:p>
          <a:p>
            <a:pPr marL="285750" indent="-285750">
              <a:buChar char="•"/>
            </a:pPr>
            <a:r>
              <a:rPr lang="en-US" sz="1500"/>
              <a:t>It can send any signal (like stop, continue, terminate).</a:t>
            </a:r>
          </a:p>
          <a:p>
            <a:pPr algn="l"/>
            <a:endParaRPr lang="en-US" sz="1500"/>
          </a:p>
          <a:p>
            <a:r>
              <a:rPr lang="en-US" sz="1500" b="1"/>
              <a:t>Header file</a:t>
            </a:r>
          </a:p>
          <a:p>
            <a:pPr marL="285750" indent="-285750">
              <a:buChar char="•"/>
            </a:pPr>
            <a:r>
              <a:rPr lang="en-US" sz="1500" b="1">
                <a:latin typeface="Aptos"/>
              </a:rPr>
              <a:t>#include &lt;</a:t>
            </a:r>
            <a:r>
              <a:rPr lang="en-US" sz="1500" b="1" err="1">
                <a:latin typeface="Aptos"/>
              </a:rPr>
              <a:t>signal.h</a:t>
            </a:r>
            <a:r>
              <a:rPr lang="en-US" sz="1500" b="1">
                <a:latin typeface="Aptos"/>
              </a:rPr>
              <a:t>&gt;</a:t>
            </a:r>
          </a:p>
          <a:p>
            <a:pPr marL="285750" indent="-285750">
              <a:buChar char="•"/>
            </a:pPr>
            <a:endParaRPr lang="en-US" sz="1500" b="1"/>
          </a:p>
          <a:p>
            <a:r>
              <a:rPr lang="en-US" sz="1500" b="1"/>
              <a:t>Common signals</a:t>
            </a:r>
            <a:r>
              <a:rPr lang="en-US" sz="1500"/>
              <a:t> (constant)</a:t>
            </a:r>
          </a:p>
          <a:p>
            <a:pPr>
              <a:buChar char="•"/>
            </a:pPr>
            <a:r>
              <a:rPr lang="en-US" sz="1500">
                <a:latin typeface="Consolas"/>
              </a:rPr>
              <a:t> SIGSTOP</a:t>
            </a:r>
            <a:r>
              <a:rPr lang="en-US" sz="1500"/>
              <a:t> [19] → Pause (stop) a process.</a:t>
            </a:r>
          </a:p>
          <a:p>
            <a:pPr>
              <a:buChar char="•"/>
            </a:pPr>
            <a:r>
              <a:rPr lang="en-US" sz="1500">
                <a:latin typeface="Consolas"/>
              </a:rPr>
              <a:t> SIGCONT</a:t>
            </a:r>
            <a:r>
              <a:rPr lang="en-US" sz="1500"/>
              <a:t> [18] → Resume a stopped process</a:t>
            </a:r>
          </a:p>
          <a:p>
            <a:pPr>
              <a:buChar char="•"/>
            </a:pPr>
            <a:r>
              <a:rPr lang="en-US" sz="1500">
                <a:latin typeface="Consolas"/>
              </a:rPr>
              <a:t> SIGTERM</a:t>
            </a:r>
            <a:r>
              <a:rPr lang="en-US" sz="1500"/>
              <a:t> [15] → Politely ask process to terminate.</a:t>
            </a:r>
          </a:p>
          <a:p>
            <a:pPr>
              <a:buChar char="•"/>
            </a:pPr>
            <a:r>
              <a:rPr lang="en-US" sz="1500">
                <a:latin typeface="Consolas"/>
              </a:rPr>
              <a:t> SIGKILL</a:t>
            </a:r>
            <a:r>
              <a:rPr lang="en-US" sz="1500"/>
              <a:t> [9] → Immediately kill the process.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1DBAD-4657-2044-7043-FB2DE3BCB8A7}"/>
              </a:ext>
            </a:extLst>
          </p:cNvPr>
          <p:cNvSpPr txBox="1"/>
          <p:nvPr/>
        </p:nvSpPr>
        <p:spPr>
          <a:xfrm>
            <a:off x="5977410" y="2566436"/>
            <a:ext cx="278682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Return value</a:t>
            </a:r>
            <a:endParaRPr lang="en-US" b="1">
              <a:solidFill>
                <a:srgbClr val="2D2E27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Consolas"/>
              </a:rPr>
              <a:t>0</a:t>
            </a:r>
            <a:r>
              <a:rPr lang="en-US"/>
              <a:t> → Success.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Consolas"/>
              </a:rPr>
              <a:t>-1</a:t>
            </a:r>
            <a:r>
              <a:rPr lang="en-US"/>
              <a:t> → Error (like invalid PID)</a:t>
            </a:r>
            <a:endParaRPr lang="en-US">
              <a:solidFill>
                <a:srgbClr val="2D2E27"/>
              </a:solidFill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5F00F12E-C948-CE3C-A247-81BBBE10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52" y="439873"/>
            <a:ext cx="7704000" cy="520970"/>
          </a:xfrm>
        </p:spPr>
        <p:txBody>
          <a:bodyPr/>
          <a:lstStyle/>
          <a:p>
            <a:r>
              <a:rPr lang="en-US"/>
              <a:t>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288893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F121F-5C2D-F7D4-0954-B6F7A062A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94DDF2-6C96-BE07-9DA0-D7B7E2615EE6}"/>
              </a:ext>
            </a:extLst>
          </p:cNvPr>
          <p:cNvSpPr txBox="1"/>
          <p:nvPr/>
        </p:nvSpPr>
        <p:spPr>
          <a:xfrm>
            <a:off x="453516" y="1109147"/>
            <a:ext cx="22106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4. stat()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4774E-205A-D138-9618-175009CE5D2F}"/>
              </a:ext>
            </a:extLst>
          </p:cNvPr>
          <p:cNvSpPr txBox="1"/>
          <p:nvPr/>
        </p:nvSpPr>
        <p:spPr>
          <a:xfrm>
            <a:off x="717958" y="1475849"/>
            <a:ext cx="7541744" cy="38933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</a:t>
            </a:r>
            <a:r>
              <a:rPr lang="en-US">
                <a:latin typeface="Consolas"/>
              </a:rPr>
              <a:t>stat()</a:t>
            </a:r>
            <a:r>
              <a:rPr lang="en-US"/>
              <a:t> system call is used to get </a:t>
            </a:r>
            <a:r>
              <a:rPr lang="en-US" b="1"/>
              <a:t>information </a:t>
            </a:r>
            <a:r>
              <a:rPr lang="en-US"/>
              <a:t>about a </a:t>
            </a:r>
            <a:r>
              <a:rPr lang="en-US" b="1"/>
              <a:t>file</a:t>
            </a:r>
            <a:r>
              <a:rPr lang="en-US"/>
              <a:t>.</a:t>
            </a:r>
            <a:br>
              <a:rPr lang="en-US"/>
            </a:br>
            <a:r>
              <a:rPr lang="en-US"/>
              <a:t> It does not read the file content — only details </a:t>
            </a:r>
            <a:r>
              <a:rPr lang="en-US" i="1"/>
              <a:t>about</a:t>
            </a:r>
            <a:r>
              <a:rPr lang="en-US"/>
              <a:t> the file, such as:</a:t>
            </a:r>
          </a:p>
          <a:p>
            <a:pPr marL="285750" indent="-285750">
              <a:buChar char="•"/>
            </a:pPr>
            <a:r>
              <a:rPr lang="en-US"/>
              <a:t>File type &amp; Permissions (read, write, execute) -- </a:t>
            </a:r>
            <a:r>
              <a:rPr lang="en-US" err="1"/>
              <a:t>st_mode</a:t>
            </a:r>
            <a:endParaRPr lang="en-US"/>
          </a:p>
          <a:p>
            <a:pPr marL="285750" indent="-285750">
              <a:buChar char="•"/>
            </a:pPr>
            <a:r>
              <a:rPr lang="en-US"/>
              <a:t>File Size in bytes – </a:t>
            </a:r>
            <a:r>
              <a:rPr lang="en-US" err="1"/>
              <a:t>st_size</a:t>
            </a:r>
            <a:endParaRPr lang="en-US"/>
          </a:p>
          <a:p>
            <a:pPr marL="285750" indent="-285750">
              <a:buChar char="•"/>
            </a:pPr>
            <a:r>
              <a:rPr lang="en-US"/>
              <a:t>Last accessed time – </a:t>
            </a:r>
            <a:r>
              <a:rPr lang="en-US" err="1"/>
              <a:t>st_atime</a:t>
            </a:r>
            <a:endParaRPr lang="en-US"/>
          </a:p>
          <a:p>
            <a:pPr marL="285750" indent="-285750">
              <a:buChar char="•"/>
            </a:pPr>
            <a:r>
              <a:rPr lang="en-US"/>
              <a:t>Last modified time – </a:t>
            </a:r>
            <a:r>
              <a:rPr lang="en-US" err="1"/>
              <a:t>st_mtime</a:t>
            </a:r>
            <a:endParaRPr lang="en-US"/>
          </a:p>
          <a:p>
            <a:pPr marL="285750" indent="-285750">
              <a:buChar char="•"/>
            </a:pPr>
            <a:r>
              <a:rPr lang="en-US"/>
              <a:t>Last status change time -- </a:t>
            </a:r>
            <a:r>
              <a:rPr lang="en-US" err="1"/>
              <a:t>st_ctime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/>
              <a:t>Change of </a:t>
            </a:r>
            <a:r>
              <a:rPr lang="en-US" err="1"/>
              <a:t>permision</a:t>
            </a:r>
            <a:r>
              <a:rPr lang="en-US"/>
              <a:t> or ownership </a:t>
            </a:r>
          </a:p>
          <a:p>
            <a:pPr marL="285750" indent="-285750">
              <a:buChar char="•"/>
            </a:pPr>
            <a:endParaRPr lang="en-US"/>
          </a:p>
          <a:p>
            <a:r>
              <a:rPr lang="en-US" b="1"/>
              <a:t>Header File </a:t>
            </a:r>
            <a:endParaRPr lang="en-US" sz="1300" b="1"/>
          </a:p>
          <a:p>
            <a:pPr marL="285750" indent="-285750">
              <a:buChar char="•"/>
            </a:pPr>
            <a:r>
              <a:rPr lang="en-US" sz="1300">
                <a:latin typeface="Aptos"/>
              </a:rPr>
              <a:t>#include &lt;sys/</a:t>
            </a:r>
            <a:r>
              <a:rPr lang="en-US" sz="1300" err="1">
                <a:latin typeface="Aptos"/>
              </a:rPr>
              <a:t>stat.h</a:t>
            </a:r>
            <a:r>
              <a:rPr lang="en-US" sz="1300">
                <a:latin typeface="Aptos"/>
              </a:rPr>
              <a:t>&gt;</a:t>
            </a:r>
          </a:p>
          <a:p>
            <a:pPr marL="285750" indent="-285750">
              <a:buChar char="•"/>
            </a:pPr>
            <a:endParaRPr lang="en-US" sz="1300">
              <a:latin typeface="Aptos"/>
            </a:endParaRPr>
          </a:p>
          <a:p>
            <a:r>
              <a:rPr lang="en-US" b="1"/>
              <a:t>Parameters</a:t>
            </a:r>
          </a:p>
          <a:p>
            <a:pPr>
              <a:buChar char="•"/>
            </a:pPr>
            <a:r>
              <a:rPr lang="en-US" sz="1300">
                <a:latin typeface="Consolas"/>
              </a:rPr>
              <a:t> pathname</a:t>
            </a:r>
            <a:r>
              <a:rPr lang="en-US" sz="1300"/>
              <a:t> → Name (path) of the file.</a:t>
            </a:r>
            <a:endParaRPr lang="en-US" sz="1300" b="1">
              <a:latin typeface="Aptos"/>
            </a:endParaRPr>
          </a:p>
          <a:p>
            <a:pPr>
              <a:buChar char="•"/>
            </a:pPr>
            <a:r>
              <a:rPr lang="en-US" sz="1300">
                <a:latin typeface="Consolas"/>
              </a:rPr>
              <a:t> </a:t>
            </a:r>
            <a:r>
              <a:rPr lang="en-US" sz="1300" err="1">
                <a:latin typeface="Consolas"/>
              </a:rPr>
              <a:t>statbuf</a:t>
            </a:r>
            <a:r>
              <a:rPr lang="en-US" sz="1300"/>
              <a:t> → A pointer to a </a:t>
            </a:r>
            <a:r>
              <a:rPr lang="en-US" sz="1300">
                <a:latin typeface="Consolas"/>
              </a:rPr>
              <a:t>struct stat</a:t>
            </a:r>
            <a:r>
              <a:rPr lang="en-US" sz="1300"/>
              <a:t> where all file details will be stored</a:t>
            </a:r>
            <a:endParaRPr lang="en-US"/>
          </a:p>
          <a:p>
            <a:pPr marL="285750" indent="-285750">
              <a:buChar char="•"/>
            </a:pPr>
            <a:endParaRPr lang="en-US" sz="1300" b="1">
              <a:latin typeface="Aptos"/>
            </a:endParaRPr>
          </a:p>
          <a:p>
            <a:pPr marL="285750" indent="-285750"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A0182-38E2-9E9A-D6A5-C27BEF22E16A}"/>
              </a:ext>
            </a:extLst>
          </p:cNvPr>
          <p:cNvSpPr txBox="1"/>
          <p:nvPr/>
        </p:nvSpPr>
        <p:spPr>
          <a:xfrm>
            <a:off x="5540685" y="2374554"/>
            <a:ext cx="311764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Return value</a:t>
            </a:r>
            <a:endParaRPr lang="en-US" b="1">
              <a:solidFill>
                <a:srgbClr val="2D2E27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Consolas"/>
              </a:rPr>
              <a:t>0</a:t>
            </a:r>
            <a:r>
              <a:rPr lang="en-US"/>
              <a:t> → Success.</a:t>
            </a:r>
            <a:endParaRPr lang="en-US">
              <a:solidFill>
                <a:srgbClr val="2D2E27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Consolas"/>
              </a:rPr>
              <a:t>-1</a:t>
            </a:r>
            <a:r>
              <a:rPr lang="en-US"/>
              <a:t> → Error (if file does not exist).</a:t>
            </a:r>
            <a:endParaRPr lang="en-US">
              <a:solidFill>
                <a:srgbClr val="2D2E27"/>
              </a:solidFill>
            </a:endParaRPr>
          </a:p>
        </p:txBody>
      </p:sp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BE83A8D-5B80-FDB3-4981-299754A4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04" y="3559475"/>
            <a:ext cx="3488532" cy="392907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52DEBC73-AD0F-9331-DB3A-1F35BB57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52" y="439873"/>
            <a:ext cx="7704000" cy="520970"/>
          </a:xfrm>
        </p:spPr>
        <p:txBody>
          <a:bodyPr/>
          <a:lstStyle/>
          <a:p>
            <a:r>
              <a:rPr lang="en-US"/>
              <a:t>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271101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ED23F-EB44-F8B4-8E98-8850E3D57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9435C2-B71D-0BEB-538D-BA58BDFEFC11}"/>
              </a:ext>
            </a:extLst>
          </p:cNvPr>
          <p:cNvSpPr txBox="1"/>
          <p:nvPr/>
        </p:nvSpPr>
        <p:spPr>
          <a:xfrm>
            <a:off x="453516" y="1109147"/>
            <a:ext cx="22106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5. ctime()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4B610-CE88-3F08-B1D3-6ECA8B63FEFA}"/>
              </a:ext>
            </a:extLst>
          </p:cNvPr>
          <p:cNvSpPr txBox="1"/>
          <p:nvPr/>
        </p:nvSpPr>
        <p:spPr>
          <a:xfrm>
            <a:off x="725354" y="1620713"/>
            <a:ext cx="765022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nsolas"/>
              </a:rPr>
              <a:t>ctime</a:t>
            </a:r>
            <a:r>
              <a:rPr lang="en-US">
                <a:latin typeface="Consolas"/>
              </a:rPr>
              <a:t>()</a:t>
            </a:r>
            <a:r>
              <a:rPr lang="en-US"/>
              <a:t> converts a </a:t>
            </a:r>
            <a:r>
              <a:rPr lang="en-US" err="1">
                <a:latin typeface="Consolas"/>
              </a:rPr>
              <a:t>time_t</a:t>
            </a:r>
            <a:r>
              <a:rPr lang="en-US"/>
              <a:t> value (number of seconds since </a:t>
            </a:r>
            <a:r>
              <a:rPr lang="en-US" b="1"/>
              <a:t>Jan 1, 1970</a:t>
            </a:r>
            <a:r>
              <a:rPr lang="en-US"/>
              <a:t>) into a </a:t>
            </a:r>
            <a:r>
              <a:rPr lang="en-US" b="1"/>
              <a:t>human-readable string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#include &lt;</a:t>
            </a:r>
            <a:r>
              <a:rPr lang="en-US" err="1"/>
              <a:t>time.h</a:t>
            </a:r>
            <a:r>
              <a:rPr lang="en-US"/>
              <a:t>&gt;</a:t>
            </a:r>
          </a:p>
          <a:p>
            <a:r>
              <a:rPr lang="en-US"/>
              <a:t>char *</a:t>
            </a:r>
            <a:r>
              <a:rPr lang="en-US" err="1"/>
              <a:t>ctime</a:t>
            </a:r>
            <a:r>
              <a:rPr lang="en-US"/>
              <a:t>(const </a:t>
            </a:r>
            <a:r>
              <a:rPr lang="en-US" err="1"/>
              <a:t>time_t</a:t>
            </a:r>
            <a:r>
              <a:rPr lang="en-US"/>
              <a:t> *</a:t>
            </a:r>
            <a:r>
              <a:rPr lang="en-US" err="1"/>
              <a:t>timep</a:t>
            </a:r>
            <a:r>
              <a:rPr lang="en-US"/>
              <a:t>);</a:t>
            </a:r>
          </a:p>
          <a:p>
            <a:endParaRPr lang="en-US"/>
          </a:p>
          <a:p>
            <a:pPr marL="285750" indent="-285750">
              <a:buChar char="•"/>
            </a:pPr>
            <a:r>
              <a:rPr lang="en-US" b="1"/>
              <a:t>Input</a:t>
            </a:r>
            <a:r>
              <a:rPr lang="en-US"/>
              <a:t>: </a:t>
            </a:r>
            <a:r>
              <a:rPr lang="en-US" err="1">
                <a:latin typeface="Consolas"/>
              </a:rPr>
              <a:t>time_t</a:t>
            </a:r>
            <a:r>
              <a:rPr lang="en-US">
                <a:latin typeface="Consolas"/>
              </a:rPr>
              <a:t> *</a:t>
            </a:r>
            <a:r>
              <a:rPr lang="en-US" err="1">
                <a:latin typeface="Consolas"/>
              </a:rPr>
              <a:t>timep</a:t>
            </a:r>
            <a:r>
              <a:rPr lang="en-US"/>
              <a:t> → pointer to a time value (usually obtained from </a:t>
            </a:r>
            <a:r>
              <a:rPr lang="en-US">
                <a:latin typeface="Consolas"/>
              </a:rPr>
              <a:t>stat()</a:t>
            </a:r>
            <a:r>
              <a:rPr lang="en-US"/>
              <a:t> like </a:t>
            </a:r>
            <a:r>
              <a:rPr lang="en-US" err="1">
                <a:latin typeface="Consolas"/>
              </a:rPr>
              <a:t>st_atime</a:t>
            </a:r>
            <a:r>
              <a:rPr lang="en-US"/>
              <a:t>, </a:t>
            </a:r>
            <a:r>
              <a:rPr lang="en-US" err="1">
                <a:latin typeface="Consolas"/>
              </a:rPr>
              <a:t>st_mtime</a:t>
            </a:r>
            <a:r>
              <a:rPr lang="en-US"/>
              <a:t>, </a:t>
            </a:r>
            <a:r>
              <a:rPr lang="en-US" err="1">
                <a:latin typeface="Consolas"/>
              </a:rPr>
              <a:t>st_ctime</a:t>
            </a:r>
            <a:r>
              <a:rPr lang="en-US"/>
              <a:t>).</a:t>
            </a:r>
          </a:p>
          <a:p>
            <a:pPr marL="285750" indent="-285750">
              <a:buChar char="•"/>
            </a:pPr>
            <a:r>
              <a:rPr lang="en-US" b="1"/>
              <a:t>Return</a:t>
            </a:r>
            <a:r>
              <a:rPr lang="en-US"/>
              <a:t>: Pointer to a static string like </a:t>
            </a:r>
            <a:r>
              <a:rPr lang="en-US">
                <a:latin typeface="Consolas"/>
              </a:rPr>
              <a:t>"Sun Aug 24 11:15:30 2025\n"</a:t>
            </a:r>
            <a:r>
              <a:rPr lang="en-US"/>
              <a:t>.</a:t>
            </a:r>
          </a:p>
          <a:p>
            <a:endParaRPr lang="en-US"/>
          </a:p>
          <a:p>
            <a:pPr marL="285750" indent="-285750">
              <a:buChar char="•"/>
            </a:pPr>
            <a:r>
              <a:rPr lang="en-US"/>
              <a:t>Converts raw epoch seconds into </a:t>
            </a:r>
            <a:r>
              <a:rPr lang="en-US" b="1"/>
              <a:t>calendar date &amp; time</a:t>
            </a:r>
            <a:r>
              <a:rPr lang="en-US"/>
              <a:t> string.</a:t>
            </a:r>
          </a:p>
          <a:p>
            <a:endParaRPr 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F6F3B21-4892-48F3-18E0-F927197D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52" y="439873"/>
            <a:ext cx="7704000" cy="520970"/>
          </a:xfrm>
        </p:spPr>
        <p:txBody>
          <a:bodyPr/>
          <a:lstStyle/>
          <a:p>
            <a:r>
              <a:rPr lang="en-US"/>
              <a:t>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09954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3A675-3B39-245C-F78D-8E9E005FC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5CB5B5-BBC6-6250-4C7E-22CE3AC6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01" y="932244"/>
            <a:ext cx="1681819" cy="520970"/>
          </a:xfrm>
        </p:spPr>
        <p:txBody>
          <a:bodyPr/>
          <a:lstStyle/>
          <a:p>
            <a:pPr algn="l"/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6. statvfs()</a:t>
            </a:r>
            <a:endParaRPr lang="en-US" sz="180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891E7-8A13-A10B-87B5-A108358CCE18}"/>
              </a:ext>
            </a:extLst>
          </p:cNvPr>
          <p:cNvSpPr txBox="1"/>
          <p:nvPr/>
        </p:nvSpPr>
        <p:spPr>
          <a:xfrm>
            <a:off x="494356" y="1472363"/>
            <a:ext cx="8202119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Consolas"/>
              </a:rPr>
              <a:t>statvfs</a:t>
            </a:r>
            <a:r>
              <a:rPr lang="en-US">
                <a:latin typeface="Consolas"/>
              </a:rPr>
              <a:t>()</a:t>
            </a:r>
            <a:r>
              <a:rPr lang="en-US"/>
              <a:t> is a </a:t>
            </a:r>
            <a:r>
              <a:rPr lang="en-US" b="1"/>
              <a:t>system call wrapper</a:t>
            </a:r>
            <a:r>
              <a:rPr lang="en-US"/>
              <a:t> that retrieves information about a given</a:t>
            </a:r>
            <a:r>
              <a:rPr lang="en-US" b="1"/>
              <a:t> filesystem</a:t>
            </a:r>
            <a:r>
              <a:rPr lang="en-US"/>
              <a:t> (disk statistics like total size, free space, occupied space).</a:t>
            </a:r>
          </a:p>
          <a:p>
            <a:endParaRPr lang="en-US"/>
          </a:p>
          <a:p>
            <a:r>
              <a:rPr lang="en-US"/>
              <a:t>#include &lt;sys/</a:t>
            </a:r>
            <a:r>
              <a:rPr lang="en-US" err="1"/>
              <a:t>statvfs.h</a:t>
            </a:r>
            <a:r>
              <a:rPr lang="en-US"/>
              <a:t>&gt;</a:t>
            </a:r>
          </a:p>
          <a:p>
            <a:r>
              <a:rPr lang="en-US"/>
              <a:t>int </a:t>
            </a:r>
            <a:r>
              <a:rPr lang="en-US" err="1"/>
              <a:t>statvfs</a:t>
            </a:r>
            <a:r>
              <a:rPr lang="en-US"/>
              <a:t>(const char *path, struct </a:t>
            </a:r>
            <a:r>
              <a:rPr lang="en-US" err="1"/>
              <a:t>statvfs</a:t>
            </a:r>
            <a:r>
              <a:rPr lang="en-US"/>
              <a:t> *</a:t>
            </a:r>
            <a:r>
              <a:rPr lang="en-US" err="1"/>
              <a:t>buf</a:t>
            </a:r>
            <a:r>
              <a:rPr lang="en-US"/>
              <a:t>);</a:t>
            </a:r>
          </a:p>
          <a:p>
            <a:endParaRPr lang="en-US"/>
          </a:p>
          <a:p>
            <a:r>
              <a:rPr lang="en-US" b="1"/>
              <a:t>Input</a:t>
            </a:r>
            <a:r>
              <a:rPr lang="en-US"/>
              <a:t>:</a:t>
            </a:r>
          </a:p>
          <a:p>
            <a:pPr marL="285750" indent="-285750">
              <a:buChar char="•"/>
            </a:pPr>
            <a:r>
              <a:rPr lang="en-US">
                <a:latin typeface="Consolas"/>
              </a:rPr>
              <a:t>path</a:t>
            </a:r>
            <a:r>
              <a:rPr lang="en-US"/>
              <a:t> → any file or directory within the filesystem.</a:t>
            </a:r>
          </a:p>
          <a:p>
            <a:pPr marL="285750" indent="-285750">
              <a:buChar char="•"/>
            </a:pPr>
            <a:r>
              <a:rPr lang="en-US" err="1">
                <a:latin typeface="Consolas"/>
              </a:rPr>
              <a:t>buf</a:t>
            </a:r>
            <a:r>
              <a:rPr lang="en-US"/>
              <a:t> → pointer to </a:t>
            </a:r>
            <a:r>
              <a:rPr lang="en-US">
                <a:latin typeface="Consolas"/>
              </a:rPr>
              <a:t>struct </a:t>
            </a:r>
            <a:r>
              <a:rPr lang="en-US" err="1">
                <a:latin typeface="Consolas"/>
              </a:rPr>
              <a:t>statvfs</a:t>
            </a:r>
            <a:r>
              <a:rPr lang="en-US"/>
              <a:t> where stats will be stored.</a:t>
            </a:r>
          </a:p>
          <a:p>
            <a:r>
              <a:rPr lang="en-US" b="1"/>
              <a:t>Return</a:t>
            </a:r>
            <a:r>
              <a:rPr lang="en-US"/>
              <a:t>:</a:t>
            </a:r>
          </a:p>
          <a:p>
            <a:pPr marL="285750" indent="-285750">
              <a:buChar char="•"/>
            </a:pPr>
            <a:r>
              <a:rPr lang="en-US">
                <a:latin typeface="Consolas"/>
              </a:rPr>
              <a:t>0</a:t>
            </a:r>
            <a:r>
              <a:rPr lang="en-US"/>
              <a:t> on success.</a:t>
            </a:r>
          </a:p>
          <a:p>
            <a:pPr marL="285750" indent="-285750">
              <a:buChar char="•"/>
            </a:pPr>
            <a:r>
              <a:rPr lang="en-US">
                <a:latin typeface="Consolas"/>
              </a:rPr>
              <a:t>-1</a:t>
            </a:r>
            <a:r>
              <a:rPr lang="en-US"/>
              <a:t> on error (check </a:t>
            </a:r>
            <a:r>
              <a:rPr lang="en-US" err="1">
                <a:latin typeface="Consolas"/>
              </a:rPr>
              <a:t>errno</a:t>
            </a:r>
            <a:r>
              <a:rPr lang="en-US"/>
              <a:t>).</a:t>
            </a:r>
          </a:p>
          <a:p>
            <a:pPr marL="285750" indent="-285750">
              <a:buChar char="•"/>
            </a:pPr>
            <a:endParaRPr lang="en-US"/>
          </a:p>
          <a:p>
            <a:pPr>
              <a:buChar char="•"/>
            </a:pPr>
            <a:r>
              <a:rPr lang="en-US"/>
              <a:t>Used to </a:t>
            </a:r>
            <a:r>
              <a:rPr lang="en-US" b="1"/>
              <a:t>monitor disk usage</a:t>
            </a:r>
            <a:r>
              <a:rPr lang="en-US"/>
              <a:t>.</a:t>
            </a:r>
          </a:p>
          <a:p>
            <a:pPr>
              <a:buChar char="•"/>
            </a:pPr>
            <a:r>
              <a:rPr lang="en-US"/>
              <a:t>Useful for </a:t>
            </a:r>
            <a:r>
              <a:rPr lang="en-US" b="1"/>
              <a:t>system monitors</a:t>
            </a:r>
            <a:r>
              <a:rPr lang="en-US"/>
              <a:t>, </a:t>
            </a:r>
            <a:r>
              <a:rPr lang="en-US" b="1"/>
              <a:t>backup tools</a:t>
            </a:r>
            <a:r>
              <a:rPr lang="en-US"/>
              <a:t>, and </a:t>
            </a:r>
            <a:r>
              <a:rPr lang="en-US" b="1"/>
              <a:t>quota managers</a:t>
            </a:r>
            <a:r>
              <a:rPr lang="en-US"/>
              <a:t>.</a:t>
            </a:r>
          </a:p>
          <a:p>
            <a:pPr marL="285750" indent="-285750"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E7349CE-06AA-3159-4466-91900F27E9E3}"/>
              </a:ext>
            </a:extLst>
          </p:cNvPr>
          <p:cNvSpPr txBox="1">
            <a:spLocks/>
          </p:cNvSpPr>
          <p:nvPr/>
        </p:nvSpPr>
        <p:spPr>
          <a:xfrm>
            <a:off x="721752" y="439873"/>
            <a:ext cx="7704000" cy="52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983624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4F517-076C-46C9-8CBB-AF9C048B5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413DAE-183D-A159-F1B0-F151BBB5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32" y="1133950"/>
            <a:ext cx="1681819" cy="520970"/>
          </a:xfrm>
        </p:spPr>
        <p:txBody>
          <a:bodyPr/>
          <a:lstStyle/>
          <a:p>
            <a:pPr algn="l"/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7. readlink()</a:t>
            </a:r>
            <a:endParaRPr lang="en-US" sz="180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25CD5-3901-FCAB-136C-C0FB8C4F6780}"/>
              </a:ext>
            </a:extLst>
          </p:cNvPr>
          <p:cNvSpPr txBox="1"/>
          <p:nvPr/>
        </p:nvSpPr>
        <p:spPr>
          <a:xfrm>
            <a:off x="5747219" y="2926187"/>
            <a:ext cx="311764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Return value</a:t>
            </a:r>
            <a:endParaRPr lang="en-US" b="1">
              <a:solidFill>
                <a:srgbClr val="2D2E27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Consolas"/>
              </a:rPr>
              <a:t>0</a:t>
            </a:r>
            <a:r>
              <a:rPr lang="en-US"/>
              <a:t> → Success.</a:t>
            </a:r>
            <a:endParaRPr lang="en-US">
              <a:solidFill>
                <a:srgbClr val="2D2E27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Consolas"/>
              </a:rPr>
              <a:t>-1</a:t>
            </a:r>
            <a:r>
              <a:rPr lang="en-US"/>
              <a:t> → Error (if </a:t>
            </a:r>
            <a:r>
              <a:rPr lang="en-US" err="1"/>
              <a:t>readlink</a:t>
            </a:r>
            <a:r>
              <a:rPr lang="en-US"/>
              <a:t> fails).</a:t>
            </a:r>
            <a:endParaRPr lang="en-US">
              <a:solidFill>
                <a:srgbClr val="2D2E2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9B4B14-1FAD-FFFA-72AF-38C9629EB387}"/>
              </a:ext>
            </a:extLst>
          </p:cNvPr>
          <p:cNvSpPr txBox="1"/>
          <p:nvPr/>
        </p:nvSpPr>
        <p:spPr>
          <a:xfrm>
            <a:off x="546449" y="1654219"/>
            <a:ext cx="807459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>
                <a:latin typeface="Lato"/>
              </a:rPr>
              <a:t>   Builds the path /proc/&lt;</a:t>
            </a:r>
            <a:r>
              <a:rPr lang="en-US" err="1">
                <a:latin typeface="Lato"/>
              </a:rPr>
              <a:t>pid</a:t>
            </a:r>
            <a:r>
              <a:rPr lang="en-US">
                <a:latin typeface="Lato"/>
              </a:rPr>
              <a:t>&gt;/exe using </a:t>
            </a:r>
            <a:r>
              <a:rPr lang="en-US" b="1" err="1">
                <a:latin typeface="Lato"/>
              </a:rPr>
              <a:t>snprintf</a:t>
            </a:r>
            <a:r>
              <a:rPr lang="en-US">
                <a:latin typeface="Lato"/>
              </a:rPr>
              <a:t> and </a:t>
            </a:r>
            <a:r>
              <a:rPr lang="en-US" b="1" err="1">
                <a:latin typeface="Lato"/>
              </a:rPr>
              <a:t>getpid</a:t>
            </a:r>
            <a:r>
              <a:rPr lang="en-US" b="1">
                <a:latin typeface="Lato"/>
              </a:rPr>
              <a:t>() and saves the path to "path"</a:t>
            </a:r>
            <a:endParaRPr lang="en-US"/>
          </a:p>
          <a:p>
            <a:br>
              <a:rPr lang="en-US" b="1">
                <a:latin typeface="Lato"/>
              </a:rPr>
            </a:br>
            <a:r>
              <a:rPr lang="en-US" b="1">
                <a:latin typeface="Lato"/>
              </a:rPr>
              <a:t> </a:t>
            </a:r>
            <a:r>
              <a:rPr lang="en-US">
                <a:latin typeface="Lato"/>
              </a:rPr>
              <a:t>  /proc/self/exe is a </a:t>
            </a:r>
            <a:r>
              <a:rPr lang="en-US" b="1" err="1">
                <a:latin typeface="Lato"/>
              </a:rPr>
              <a:t>symlink</a:t>
            </a:r>
            <a:r>
              <a:rPr lang="en-US">
                <a:latin typeface="Lato"/>
              </a:rPr>
              <a:t> to the program’s own executable.</a:t>
            </a:r>
            <a:endParaRPr lang="en-US"/>
          </a:p>
          <a:p>
            <a:endParaRPr lang="en-US">
              <a:latin typeface="Lato"/>
            </a:endParaRPr>
          </a:p>
          <a:p>
            <a:pPr>
              <a:buFont typeface="Arial"/>
              <a:buChar char="•"/>
            </a:pPr>
            <a:r>
              <a:rPr lang="en-US">
                <a:latin typeface="Lato"/>
              </a:rPr>
              <a:t>    Uses </a:t>
            </a:r>
            <a:r>
              <a:rPr lang="en-US" b="1" err="1">
                <a:latin typeface="Lato"/>
              </a:rPr>
              <a:t>readlink</a:t>
            </a:r>
            <a:r>
              <a:rPr lang="en-US" b="1">
                <a:latin typeface="Lato"/>
              </a:rPr>
              <a:t>(path, buffer, size)</a:t>
            </a:r>
            <a:r>
              <a:rPr lang="en-US">
                <a:latin typeface="Lato"/>
              </a:rPr>
              <a:t> to read the </a:t>
            </a:r>
            <a:r>
              <a:rPr lang="en-US" b="1">
                <a:latin typeface="Lato"/>
              </a:rPr>
              <a:t>target of that </a:t>
            </a:r>
            <a:r>
              <a:rPr lang="en-US" b="1" err="1">
                <a:latin typeface="Lato"/>
              </a:rPr>
              <a:t>symlink</a:t>
            </a:r>
            <a:endParaRPr lang="en-US" b="1">
              <a:latin typeface="Lato"/>
            </a:endParaRPr>
          </a:p>
          <a:p>
            <a:pPr>
              <a:buChar char="•"/>
            </a:pPr>
            <a:endParaRPr lang="en-US" b="1">
              <a:latin typeface="Lato"/>
            </a:endParaRPr>
          </a:p>
          <a:p>
            <a:pPr marL="457200" lvl="1"/>
            <a:r>
              <a:rPr lang="en-US" b="1">
                <a:latin typeface="Lato"/>
              </a:rPr>
              <a:t>  gives the actual file path</a:t>
            </a:r>
            <a:r>
              <a:rPr lang="en-US">
                <a:latin typeface="Lato"/>
              </a:rPr>
              <a:t> of the running executable to </a:t>
            </a:r>
            <a:endParaRPr lang="en-US"/>
          </a:p>
          <a:p>
            <a:pPr marL="457200" lvl="1"/>
            <a:r>
              <a:rPr lang="en-US">
                <a:latin typeface="Lato"/>
              </a:rPr>
              <a:t>  The buffer (exe)</a:t>
            </a:r>
          </a:p>
          <a:p>
            <a:pPr>
              <a:buFont typeface="Arial"/>
              <a:buChar char="•"/>
            </a:pPr>
            <a:endParaRPr lang="en-US">
              <a:latin typeface="Lato"/>
            </a:endParaRPr>
          </a:p>
          <a:p>
            <a:pPr>
              <a:buFont typeface="Arial"/>
              <a:buChar char="•"/>
            </a:pPr>
            <a:r>
              <a:rPr lang="en-US">
                <a:latin typeface="Lato"/>
              </a:rPr>
              <a:t>Adds a '\0' (null terminator) to make it a valid C string.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latin typeface="Lato"/>
              </a:rPr>
              <a:t>Prints the </a:t>
            </a:r>
            <a:r>
              <a:rPr lang="en-US" b="1">
                <a:latin typeface="Lato"/>
              </a:rPr>
              <a:t>executable’s absolute path</a:t>
            </a:r>
            <a:r>
              <a:rPr lang="en-US">
                <a:latin typeface="Lato"/>
              </a:rPr>
              <a:t>.</a:t>
            </a:r>
            <a:endParaRPr lang="en-US"/>
          </a:p>
          <a:p>
            <a:pPr marL="228600" indent="-228600">
              <a:buFont typeface=""/>
              <a:buChar char="•"/>
            </a:pPr>
            <a:endParaRPr lang="en-US">
              <a:latin typeface="Lato"/>
            </a:endParaRPr>
          </a:p>
          <a:p>
            <a:pPr marL="228600" indent="-228600">
              <a:buFont typeface=""/>
              <a:buChar char="•"/>
            </a:pPr>
            <a:r>
              <a:rPr lang="en-US">
                <a:latin typeface="Lato"/>
              </a:rPr>
              <a:t>This program demonstrates how a process can </a:t>
            </a:r>
            <a:r>
              <a:rPr lang="en-US" b="1">
                <a:latin typeface="Lato"/>
              </a:rPr>
              <a:t>find and display the location of its own binary</a:t>
            </a:r>
            <a:r>
              <a:rPr lang="en-US">
                <a:latin typeface="Lato"/>
              </a:rPr>
              <a:t> using /proc/&lt;</a:t>
            </a:r>
            <a:r>
              <a:rPr lang="en-US" err="1">
                <a:latin typeface="Lato"/>
              </a:rPr>
              <a:t>pid</a:t>
            </a:r>
            <a:r>
              <a:rPr lang="en-US">
                <a:latin typeface="Lato"/>
              </a:rPr>
              <a:t>&gt;/exe and </a:t>
            </a:r>
            <a:r>
              <a:rPr lang="en-US" err="1">
                <a:latin typeface="Lato"/>
              </a:rPr>
              <a:t>readlink</a:t>
            </a:r>
            <a:r>
              <a:rPr lang="en-US">
                <a:latin typeface="Lato"/>
              </a:rPr>
              <a:t>().</a:t>
            </a:r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F8510E4-227A-A64D-D961-7705E459891A}"/>
              </a:ext>
            </a:extLst>
          </p:cNvPr>
          <p:cNvSpPr txBox="1">
            <a:spLocks/>
          </p:cNvSpPr>
          <p:nvPr/>
        </p:nvSpPr>
        <p:spPr>
          <a:xfrm>
            <a:off x="2379383" y="435885"/>
            <a:ext cx="4425963" cy="52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186145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B20CC-38D1-F740-57C8-4636B30AC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88F89-7705-94F6-7D35-7BE0CF2ECDB3}"/>
              </a:ext>
            </a:extLst>
          </p:cNvPr>
          <p:cNvSpPr txBox="1"/>
          <p:nvPr/>
        </p:nvSpPr>
        <p:spPr>
          <a:xfrm>
            <a:off x="5762876" y="2620865"/>
            <a:ext cx="311764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Return value</a:t>
            </a:r>
            <a:endParaRPr lang="en-US" b="1">
              <a:solidFill>
                <a:srgbClr val="2D2E27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Consolas"/>
              </a:rPr>
              <a:t>0</a:t>
            </a:r>
            <a:r>
              <a:rPr lang="en-US"/>
              <a:t> → Success.</a:t>
            </a:r>
            <a:endParaRPr lang="en-US">
              <a:solidFill>
                <a:srgbClr val="2D2E27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Consolas"/>
              </a:rPr>
              <a:t>-1</a:t>
            </a:r>
            <a:r>
              <a:rPr lang="en-US"/>
              <a:t> → Error (if fork fails).</a:t>
            </a:r>
            <a:endParaRPr lang="en-US">
              <a:solidFill>
                <a:srgbClr val="2D2E27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49ECE-0A61-0A0A-A37E-35712F178010}"/>
              </a:ext>
            </a:extLst>
          </p:cNvPr>
          <p:cNvSpPr txBox="1"/>
          <p:nvPr/>
        </p:nvSpPr>
        <p:spPr>
          <a:xfrm>
            <a:off x="546449" y="1748360"/>
            <a:ext cx="556155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/>
              <a:t>Program prints its </a:t>
            </a:r>
            <a:r>
              <a:rPr lang="en-US" b="1"/>
              <a:t>own PID</a:t>
            </a:r>
            <a:r>
              <a:rPr lang="en-US"/>
              <a:t> and its </a:t>
            </a:r>
            <a:r>
              <a:rPr lang="en-US" b="1"/>
              <a:t>parent PID</a:t>
            </a:r>
            <a:r>
              <a:rPr lang="en-US"/>
              <a:t> before creating a child.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Calls </a:t>
            </a:r>
            <a:r>
              <a:rPr lang="en-US" b="1"/>
              <a:t>fork()</a:t>
            </a:r>
            <a:r>
              <a:rPr lang="en-US"/>
              <a:t> → duplicates the process: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Child process</a:t>
            </a:r>
            <a:r>
              <a:rPr lang="en-US"/>
              <a:t> (new): pid == 0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Parent process</a:t>
            </a:r>
            <a:r>
              <a:rPr lang="en-US"/>
              <a:t> (original): pid &gt; 0 (child’s PID)</a:t>
            </a:r>
          </a:p>
          <a:p>
            <a:pPr marL="228600" indent="-228600">
              <a:buFont typeface=""/>
              <a:buChar char="•"/>
            </a:pPr>
            <a:r>
              <a:rPr lang="en-US"/>
              <a:t>Child prints →</a:t>
            </a:r>
            <a:br>
              <a:rPr lang="en-US"/>
            </a:br>
            <a:r>
              <a:rPr lang="en-US"/>
              <a:t>Child: My PID = &lt;child&gt;, Parent PID = &lt;parent&gt;</a:t>
            </a:r>
          </a:p>
          <a:p>
            <a:pPr marL="228600" indent="-228600">
              <a:buFont typeface=""/>
              <a:buChar char="•"/>
            </a:pPr>
            <a:r>
              <a:rPr lang="en-US"/>
              <a:t>Parent prints →</a:t>
            </a:r>
            <a:br>
              <a:rPr lang="en-US"/>
            </a:br>
            <a:r>
              <a:rPr lang="en-US"/>
              <a:t>Parent: My PID = &lt;parent&gt;, Child PID = &lt;child&gt;</a:t>
            </a:r>
          </a:p>
          <a:p>
            <a:pPr marL="228600" indent="-228600">
              <a:buFont typeface=""/>
              <a:buChar char="•"/>
            </a:pPr>
            <a:r>
              <a:rPr lang="en-US"/>
              <a:t>Parent calls </a:t>
            </a:r>
            <a:r>
              <a:rPr lang="en-US" b="1"/>
              <a:t>wait()</a:t>
            </a:r>
            <a:r>
              <a:rPr lang="en-US"/>
              <a:t> → ensures child finishes first.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Demonstrates </a:t>
            </a:r>
            <a:r>
              <a:rPr lang="en-US" b="1"/>
              <a:t>process creation and parent-child relationship</a:t>
            </a:r>
            <a:r>
              <a:rPr lang="en-US"/>
              <a:t> in Linux.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98FA617D-080E-A532-7D46-3A0B3EDF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32" y="1112519"/>
            <a:ext cx="2774812" cy="485252"/>
          </a:xfrm>
        </p:spPr>
        <p:txBody>
          <a:bodyPr/>
          <a:lstStyle/>
          <a:p>
            <a:pPr algn="l"/>
            <a:r>
              <a:rPr lang="en-US" sz="1800">
                <a:solidFill>
                  <a:srgbClr val="000000"/>
                </a:solidFill>
                <a:latin typeface="Arial"/>
                <a:cs typeface="Arial"/>
              </a:rPr>
              <a:t>8. getpid() &amp; getppid()</a:t>
            </a:r>
            <a:endParaRPr lang="en-US" sz="1800">
              <a:latin typeface="Arial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D26B226A-DC50-C84D-5049-D7DF29B84698}"/>
              </a:ext>
            </a:extLst>
          </p:cNvPr>
          <p:cNvSpPr txBox="1">
            <a:spLocks/>
          </p:cNvSpPr>
          <p:nvPr/>
        </p:nvSpPr>
        <p:spPr>
          <a:xfrm>
            <a:off x="720025" y="493753"/>
            <a:ext cx="7704000" cy="520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4242946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>
            <a:extLst>
              <a:ext uri="{FF2B5EF4-FFF2-40B4-BE49-F238E27FC236}">
                <a16:creationId xmlns:a16="http://schemas.microsoft.com/office/drawing/2014/main" id="{BB0FEEE1-8754-ED8B-3F07-BEC6C5235501}"/>
              </a:ext>
            </a:extLst>
          </p:cNvPr>
          <p:cNvSpPr txBox="1"/>
          <p:nvPr/>
        </p:nvSpPr>
        <p:spPr>
          <a:xfrm>
            <a:off x="2855820" y="395880"/>
            <a:ext cx="3440766" cy="55399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b="1">
                <a:solidFill>
                  <a:srgbClr val="2D2E27"/>
                </a:solidFill>
              </a:rPr>
              <a:t>/proc</a:t>
            </a:r>
            <a:endParaRPr lang="en-US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41329C99-B73D-C8D2-740D-EFC2C23BC728}"/>
              </a:ext>
            </a:extLst>
          </p:cNvPr>
          <p:cNvSpPr txBox="1"/>
          <p:nvPr/>
        </p:nvSpPr>
        <p:spPr>
          <a:xfrm>
            <a:off x="1314483" y="1172743"/>
            <a:ext cx="7039995" cy="39703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/>
              <a:buChar char="q"/>
            </a:pPr>
            <a:r>
              <a:rPr lang="en-US">
                <a:latin typeface="Consolas"/>
              </a:rPr>
              <a:t>/proc</a:t>
            </a:r>
            <a:r>
              <a:rPr lang="en-US"/>
              <a:t> is a </a:t>
            </a:r>
            <a:r>
              <a:rPr lang="en-US" b="1"/>
              <a:t>special virtual directory</a:t>
            </a:r>
            <a:r>
              <a:rPr lang="en-US"/>
              <a:t> in Linux.</a:t>
            </a:r>
          </a:p>
          <a:p>
            <a:pPr marL="285750" indent="-285750">
              <a:buFont typeface="Wingdings"/>
              <a:buChar char="q"/>
            </a:pPr>
            <a:r>
              <a:rPr lang="en-US"/>
              <a:t>Unlike normal directories, it doesn’t contain “real” files stored on disk. </a:t>
            </a:r>
          </a:p>
          <a:p>
            <a:pPr marL="285750" indent="-285750">
              <a:buFont typeface="Wingdings"/>
              <a:buChar char="q"/>
            </a:pPr>
            <a:r>
              <a:rPr lang="en-US"/>
              <a:t>Instead, it is created dynamically by the </a:t>
            </a:r>
            <a:r>
              <a:rPr lang="en-US" b="1"/>
              <a:t>kernel</a:t>
            </a:r>
            <a:r>
              <a:rPr lang="en-US"/>
              <a:t> and stored in </a:t>
            </a:r>
            <a:r>
              <a:rPr lang="en-US" b="1"/>
              <a:t>memory</a:t>
            </a:r>
            <a:r>
              <a:rPr lang="en-US"/>
              <a:t>.</a:t>
            </a:r>
          </a:p>
          <a:p>
            <a:pPr marL="285750" indent="-285750">
              <a:buFont typeface="Wingdings"/>
              <a:buChar char="q"/>
            </a:pPr>
            <a:r>
              <a:rPr lang="en-US"/>
              <a:t>It provides a way to </a:t>
            </a:r>
            <a:r>
              <a:rPr lang="en-US" b="1"/>
              <a:t>see inside the kernel</a:t>
            </a:r>
            <a:r>
              <a:rPr lang="en-US"/>
              <a:t> — showing details about </a:t>
            </a:r>
            <a:r>
              <a:rPr lang="en-US" b="1"/>
              <a:t>running processes</a:t>
            </a:r>
            <a:r>
              <a:rPr lang="en-US"/>
              <a:t> and </a:t>
            </a:r>
            <a:r>
              <a:rPr lang="en-US" b="1"/>
              <a:t>system resources</a:t>
            </a:r>
            <a:r>
              <a:rPr lang="en-US"/>
              <a:t>.</a:t>
            </a:r>
          </a:p>
          <a:p>
            <a:r>
              <a:rPr lang="en-US"/>
              <a:t> </a:t>
            </a:r>
            <a:r>
              <a:rPr lang="en-US">
                <a:latin typeface="Consolas"/>
              </a:rPr>
              <a:t>/proc</a:t>
            </a:r>
            <a:r>
              <a:rPr lang="en-US"/>
              <a:t> is a </a:t>
            </a:r>
            <a:r>
              <a:rPr lang="en-US" b="1"/>
              <a:t>window into the kernel</a:t>
            </a:r>
            <a:r>
              <a:rPr lang="en-US"/>
              <a:t> — you can read system and process information just by reading files.</a:t>
            </a:r>
          </a:p>
          <a:p>
            <a:pPr marL="285750" indent="-285750">
              <a:buFont typeface="Wingdings"/>
              <a:buChar char="q"/>
            </a:pPr>
            <a:endParaRPr lang="en-US"/>
          </a:p>
          <a:p>
            <a:pPr marL="285750" indent="-285750">
              <a:buFont typeface="Wingdings"/>
              <a:buChar char="q"/>
            </a:pPr>
            <a:endParaRPr lang="en-US"/>
          </a:p>
          <a:p>
            <a:pPr marL="285750" indent="-285750">
              <a:buFont typeface="Wingdings"/>
              <a:buChar char="q"/>
            </a:pPr>
            <a:r>
              <a:rPr lang="en-US" b="1"/>
              <a:t>Things inside /proc :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Process directories</a:t>
            </a:r>
          </a:p>
          <a:p>
            <a:pPr marL="1200150" lvl="2" indent="-285750">
              <a:buFont typeface="Wingdings"/>
              <a:buChar char="§"/>
            </a:pPr>
            <a:r>
              <a:rPr lang="en-US"/>
              <a:t>Every running process has a directory named by its PID (Process ID).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System info files</a:t>
            </a:r>
          </a:p>
          <a:p>
            <a:pPr marL="1200150" lvl="2" indent="-285750">
              <a:buFont typeface="Wingdings"/>
              <a:buChar char="§"/>
            </a:pPr>
            <a:r>
              <a:rPr lang="en-US">
                <a:latin typeface="Consolas"/>
              </a:rPr>
              <a:t>/proc/</a:t>
            </a:r>
            <a:r>
              <a:rPr lang="en-US" err="1">
                <a:latin typeface="Consolas"/>
              </a:rPr>
              <a:t>cpuinfo</a:t>
            </a:r>
            <a:r>
              <a:rPr lang="en-US"/>
              <a:t> → details about your CPU </a:t>
            </a:r>
          </a:p>
          <a:p>
            <a:pPr marL="285750" indent="-285750">
              <a:buFont typeface="Wingdings"/>
              <a:buChar char="q"/>
            </a:pPr>
            <a:r>
              <a:rPr lang="en-US"/>
              <a:t>It is where Linux exposes process information (list of processes, CPU usage, memory usage)</a:t>
            </a:r>
          </a:p>
          <a:p>
            <a:pPr marL="285750" indent="-285750">
              <a:buFont typeface="Wingdings"/>
              <a:buChar char="q"/>
            </a:pPr>
            <a:endParaRPr lang="en-US"/>
          </a:p>
          <a:p>
            <a:pPr marL="285750" indent="-285750">
              <a:buFont typeface="Wingdings"/>
              <a:buChar char="q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8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"/>
          <p:cNvSpPr txBox="1">
            <a:spLocks noGrp="1"/>
          </p:cNvSpPr>
          <p:nvPr>
            <p:ph type="title" idx="15"/>
          </p:nvPr>
        </p:nvSpPr>
        <p:spPr>
          <a:xfrm>
            <a:off x="718183" y="487326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74703-A364-DE78-A7E1-283A8782A866}"/>
              </a:ext>
            </a:extLst>
          </p:cNvPr>
          <p:cNvSpPr txBox="1"/>
          <p:nvPr/>
        </p:nvSpPr>
        <p:spPr>
          <a:xfrm>
            <a:off x="1795587" y="1694520"/>
            <a:ext cx="555282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1800">
                <a:latin typeface="Calibri"/>
              </a:rPr>
              <a:t>Lightweight </a:t>
            </a:r>
            <a:r>
              <a:rPr lang="en-US" sz="1800" b="1">
                <a:latin typeface="Calibri"/>
              </a:rPr>
              <a:t>system monitoring tools</a:t>
            </a:r>
            <a:r>
              <a:rPr lang="en-US" sz="1800">
                <a:latin typeface="Calibri"/>
              </a:rPr>
              <a:t> for embedded systems or IoT.</a:t>
            </a:r>
            <a:endParaRPr lang="en-US"/>
          </a:p>
          <a:p>
            <a:pPr marL="285750" indent="-285750">
              <a:buFont typeface="Wingdings"/>
              <a:buChar char="q"/>
            </a:pPr>
            <a:endParaRPr lang="en-US" sz="1800">
              <a:latin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1800" b="1">
                <a:latin typeface="Calibri"/>
              </a:rPr>
              <a:t>Security auditing</a:t>
            </a:r>
            <a:r>
              <a:rPr lang="en-US" sz="1800">
                <a:latin typeface="Calibri"/>
              </a:rPr>
              <a:t> – track access to sensitive files.</a:t>
            </a:r>
          </a:p>
          <a:p>
            <a:pPr marL="285750" indent="-285750">
              <a:buFont typeface="Wingdings"/>
              <a:buChar char="q"/>
            </a:pPr>
            <a:endParaRPr lang="en-US" sz="1800">
              <a:latin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sz="1800">
                <a:latin typeface="Calibri"/>
              </a:rPr>
              <a:t>Extendable to a GUI-based resource manager.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DA2A52-3F8E-853C-9B77-6CA75F0D2DDA}"/>
              </a:ext>
            </a:extLst>
          </p:cNvPr>
          <p:cNvSpPr txBox="1"/>
          <p:nvPr/>
        </p:nvSpPr>
        <p:spPr>
          <a:xfrm>
            <a:off x="1590477" y="1529411"/>
            <a:ext cx="596772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sz="1600"/>
              <a:t>A terminal-based interactive program with menu options:</a:t>
            </a:r>
          </a:p>
          <a:p>
            <a:pPr marL="742950" lvl="2" indent="-285750">
              <a:buFont typeface="Wingdings"/>
              <a:buChar char="§"/>
            </a:pPr>
            <a:r>
              <a:rPr lang="en-US" sz="1600"/>
              <a:t>View list of processes with PIDs.</a:t>
            </a:r>
          </a:p>
          <a:p>
            <a:pPr marL="742950" lvl="2" indent="-285750">
              <a:buFont typeface="Wingdings"/>
              <a:buChar char="§"/>
            </a:pPr>
            <a:r>
              <a:rPr lang="en-US" sz="1600"/>
              <a:t>See per-process CPU usage.</a:t>
            </a:r>
          </a:p>
          <a:p>
            <a:pPr marL="742950" lvl="2" indent="-285750">
              <a:buFont typeface="Wingdings"/>
              <a:buChar char="§"/>
            </a:pPr>
            <a:r>
              <a:rPr lang="en-US" sz="1600"/>
              <a:t>Enter PID to kill a process.</a:t>
            </a:r>
          </a:p>
          <a:p>
            <a:pPr marL="742950" lvl="2" indent="-285750">
              <a:buFont typeface="Wingdings"/>
              <a:buChar char="§"/>
            </a:pPr>
            <a:r>
              <a:rPr lang="en-US" sz="1600"/>
              <a:t>Display file access and permission change logs.</a:t>
            </a:r>
          </a:p>
          <a:p>
            <a:pPr marL="742950" lvl="2" indent="-285750">
              <a:buFont typeface="Wingdings"/>
              <a:buChar char="§"/>
            </a:pPr>
            <a:r>
              <a:rPr lang="en-US" sz="1600"/>
              <a:t>Show available disk space.</a:t>
            </a:r>
          </a:p>
          <a:p>
            <a:pPr marL="285750" indent="-285750">
              <a:buFont typeface="Wingdings"/>
              <a:buChar char="q"/>
            </a:pPr>
            <a:r>
              <a:rPr lang="en-US" sz="1600"/>
              <a:t>Clear, user-friendly output, updated dynamically or on request.</a:t>
            </a:r>
          </a:p>
          <a:p>
            <a:pPr marL="285750" indent="-285750">
              <a:buFont typeface="Wingdings"/>
              <a:buChar char="q"/>
            </a:pPr>
            <a:r>
              <a:rPr lang="en-US" sz="1600"/>
              <a:t>Logs for tracking file access and permission changes stored in a local file.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5B5C7-7ED5-4FE4-ECA2-D65E4B373B08}"/>
              </a:ext>
            </a:extLst>
          </p:cNvPr>
          <p:cNvSpPr txBox="1"/>
          <p:nvPr/>
        </p:nvSpPr>
        <p:spPr>
          <a:xfrm>
            <a:off x="2855820" y="439285"/>
            <a:ext cx="344076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b="1">
                <a:solidFill>
                  <a:srgbClr val="2D2E27"/>
                </a:solidFill>
              </a:rPr>
              <a:t>Expected Output</a:t>
            </a:r>
            <a:endParaRPr lang="en-US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51"/>
          <p:cNvGrpSpPr/>
          <p:nvPr/>
        </p:nvGrpSpPr>
        <p:grpSpPr>
          <a:xfrm>
            <a:off x="2786794" y="1505368"/>
            <a:ext cx="3571200" cy="2728425"/>
            <a:chOff x="4572596" y="1126750"/>
            <a:chExt cx="3571200" cy="2728425"/>
          </a:xfrm>
        </p:grpSpPr>
        <p:sp>
          <p:nvSpPr>
            <p:cNvPr id="911" name="Google Shape;911;p51"/>
            <p:cNvSpPr/>
            <p:nvPr/>
          </p:nvSpPr>
          <p:spPr>
            <a:xfrm>
              <a:off x="6003423" y="3077425"/>
              <a:ext cx="709500" cy="761100"/>
            </a:xfrm>
            <a:prstGeom prst="trapezoid">
              <a:avLst>
                <a:gd name="adj" fmla="val 7613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4572596" y="1126750"/>
              <a:ext cx="3571200" cy="2262600"/>
            </a:xfrm>
            <a:prstGeom prst="roundRect">
              <a:avLst>
                <a:gd name="adj" fmla="val 332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5713500" y="3761275"/>
              <a:ext cx="1289400" cy="9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876;p50">
            <a:extLst>
              <a:ext uri="{FF2B5EF4-FFF2-40B4-BE49-F238E27FC236}">
                <a16:creationId xmlns:a16="http://schemas.microsoft.com/office/drawing/2014/main" id="{FADFE3B3-0481-635D-52C9-F8D359CA01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0497" y="2346282"/>
            <a:ext cx="317170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400"/>
              <a:t>Thank You !</a:t>
            </a:r>
            <a:endParaRPr lang="en-US" sz="3400"/>
          </a:p>
        </p:txBody>
      </p:sp>
      <p:grpSp>
        <p:nvGrpSpPr>
          <p:cNvPr id="11" name="Google Shape;884;p50">
            <a:extLst>
              <a:ext uri="{FF2B5EF4-FFF2-40B4-BE49-F238E27FC236}">
                <a16:creationId xmlns:a16="http://schemas.microsoft.com/office/drawing/2014/main" id="{DF2E72D1-2988-91C7-01CA-A5A6B1385124}"/>
              </a:ext>
            </a:extLst>
          </p:cNvPr>
          <p:cNvGrpSpPr/>
          <p:nvPr/>
        </p:nvGrpSpPr>
        <p:grpSpPr>
          <a:xfrm>
            <a:off x="104813" y="1360996"/>
            <a:ext cx="1137900" cy="861417"/>
            <a:chOff x="2333960" y="2049193"/>
            <a:chExt cx="1137900" cy="861417"/>
          </a:xfrm>
        </p:grpSpPr>
        <p:sp>
          <p:nvSpPr>
            <p:cNvPr id="9" name="Google Shape;885;p50">
              <a:extLst>
                <a:ext uri="{FF2B5EF4-FFF2-40B4-BE49-F238E27FC236}">
                  <a16:creationId xmlns:a16="http://schemas.microsoft.com/office/drawing/2014/main" id="{C3A18D08-A723-BE3D-0563-1A7448A54F93}"/>
                </a:ext>
              </a:extLst>
            </p:cNvPr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6;p50">
              <a:extLst>
                <a:ext uri="{FF2B5EF4-FFF2-40B4-BE49-F238E27FC236}">
                  <a16:creationId xmlns:a16="http://schemas.microsoft.com/office/drawing/2014/main" id="{13DD1231-5868-073E-1D26-1532DFED7BCC}"/>
                </a:ext>
              </a:extLst>
            </p:cNvPr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84;p50">
            <a:extLst>
              <a:ext uri="{FF2B5EF4-FFF2-40B4-BE49-F238E27FC236}">
                <a16:creationId xmlns:a16="http://schemas.microsoft.com/office/drawing/2014/main" id="{E1083E11-35B0-388D-23A7-9B9E26647737}"/>
              </a:ext>
            </a:extLst>
          </p:cNvPr>
          <p:cNvGrpSpPr/>
          <p:nvPr/>
        </p:nvGrpSpPr>
        <p:grpSpPr>
          <a:xfrm>
            <a:off x="7902265" y="3803571"/>
            <a:ext cx="1137900" cy="861417"/>
            <a:chOff x="2333960" y="2049193"/>
            <a:chExt cx="1137900" cy="861417"/>
          </a:xfrm>
        </p:grpSpPr>
        <p:sp>
          <p:nvSpPr>
            <p:cNvPr id="13" name="Google Shape;885;p50">
              <a:extLst>
                <a:ext uri="{FF2B5EF4-FFF2-40B4-BE49-F238E27FC236}">
                  <a16:creationId xmlns:a16="http://schemas.microsoft.com/office/drawing/2014/main" id="{52022028-5F1A-9C55-7D1C-855B8A58CD3D}"/>
                </a:ext>
              </a:extLst>
            </p:cNvPr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6;p50">
              <a:extLst>
                <a:ext uri="{FF2B5EF4-FFF2-40B4-BE49-F238E27FC236}">
                  <a16:creationId xmlns:a16="http://schemas.microsoft.com/office/drawing/2014/main" id="{A4536DFB-10F3-FD7F-4FC2-F37C30433A9C}"/>
                </a:ext>
              </a:extLst>
            </p:cNvPr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4EAD8E-C609-4F0F-C402-7D10F4890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11471"/>
            <a:ext cx="7704000" cy="3416400"/>
          </a:xfrm>
        </p:spPr>
        <p:txBody>
          <a:bodyPr/>
          <a:lstStyle/>
          <a:p>
            <a:pPr>
              <a:buFont typeface="Wingdings"/>
              <a:buChar char="q"/>
            </a:pPr>
            <a:r>
              <a:rPr lang="en-US" sz="1500">
                <a:solidFill>
                  <a:schemeClr val="tx1"/>
                </a:solidFill>
              </a:rPr>
              <a:t>The main goal of this project is to create a small tool, like a </a:t>
            </a:r>
            <a:r>
              <a:rPr lang="en-US" sz="1500" b="1">
                <a:solidFill>
                  <a:schemeClr val="tx1"/>
                </a:solidFill>
              </a:rPr>
              <a:t>mini task manager</a:t>
            </a:r>
            <a:r>
              <a:rPr lang="en-US" sz="1500">
                <a:solidFill>
                  <a:schemeClr val="tx1"/>
                </a:solidFill>
              </a:rPr>
              <a:t>, that can help us monitor what is happening inside the system and also control some activities. </a:t>
            </a:r>
          </a:p>
          <a:p>
            <a:pPr>
              <a:buFont typeface="Wingdings"/>
              <a:buChar char="q"/>
            </a:pPr>
            <a:endParaRPr lang="en-US" sz="1500">
              <a:solidFill>
                <a:schemeClr val="tx1"/>
              </a:solidFill>
            </a:endParaRPr>
          </a:p>
          <a:p>
            <a:pPr>
              <a:buFont typeface="Wingdings"/>
              <a:buChar char="q"/>
            </a:pPr>
            <a:r>
              <a:rPr lang="en-US" sz="1500">
                <a:solidFill>
                  <a:schemeClr val="tx1"/>
                </a:solidFill>
              </a:rPr>
              <a:t>Normally, tools like </a:t>
            </a:r>
            <a:r>
              <a:rPr lang="en-US" sz="1500" b="1">
                <a:solidFill>
                  <a:schemeClr val="tx1"/>
                </a:solidFill>
              </a:rPr>
              <a:t>Task Manager in Windows</a:t>
            </a:r>
            <a:r>
              <a:rPr lang="en-US" sz="1500">
                <a:solidFill>
                  <a:schemeClr val="tx1"/>
                </a:solidFill>
              </a:rPr>
              <a:t> or </a:t>
            </a:r>
            <a:r>
              <a:rPr lang="en-US" sz="1500" b="1">
                <a:solidFill>
                  <a:schemeClr val="tx1"/>
                </a:solidFill>
              </a:rPr>
              <a:t>System Monitor in Linux</a:t>
            </a:r>
            <a:r>
              <a:rPr lang="en-US" sz="1500">
                <a:solidFill>
                  <a:schemeClr val="tx1"/>
                </a:solidFill>
              </a:rPr>
              <a:t> are used to check which programs are running, how much CPU they are using, and to stop programs that are not responding. In our project, we aim to build a similar system but in a simpler way.</a:t>
            </a:r>
          </a:p>
          <a:p>
            <a:pPr>
              <a:buFont typeface="Wingdings"/>
              <a:buChar char="q"/>
            </a:pPr>
            <a:endParaRPr lang="en-US" sz="1500">
              <a:solidFill>
                <a:schemeClr val="tx1"/>
              </a:solidFill>
            </a:endParaRPr>
          </a:p>
          <a:p>
            <a:pPr>
              <a:buFont typeface="Wingdings"/>
              <a:buChar char="q"/>
            </a:pPr>
            <a:r>
              <a:rPr lang="en-US" sz="1500">
                <a:solidFill>
                  <a:schemeClr val="tx1"/>
                </a:solidFill>
              </a:rPr>
              <a:t>A system call is basically a direct way for a program to ask the operating system to do something, like read a file, kill a process, or get process details.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DFC4C-A071-2414-DDDF-401C7200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25" y="493753"/>
            <a:ext cx="7704000" cy="52097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836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47D51-CBC9-D49E-83CA-008C273D0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1F2AD-BD15-6F8A-0870-16740EA32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 sz="1500">
              <a:solidFill>
                <a:schemeClr val="tx1"/>
              </a:solidFill>
            </a:endParaRPr>
          </a:p>
          <a:p>
            <a:pPr>
              <a:buFont typeface="Wingdings"/>
              <a:buChar char="q"/>
            </a:pPr>
            <a:r>
              <a:rPr lang="en-US" sz="1500">
                <a:solidFill>
                  <a:schemeClr val="tx1"/>
                </a:solidFill>
              </a:rPr>
              <a:t>Resource Monitoring : To track CPU and memory usage in real-time to optimize system performance and efficiency.</a:t>
            </a:r>
          </a:p>
          <a:p>
            <a:pPr>
              <a:buFont typeface="Wingdings"/>
              <a:buChar char="q"/>
            </a:pPr>
            <a:endParaRPr lang="en-US" sz="1500">
              <a:solidFill>
                <a:schemeClr val="tx1"/>
              </a:solidFill>
            </a:endParaRPr>
          </a:p>
          <a:p>
            <a:pPr>
              <a:buFont typeface="Wingdings"/>
              <a:buChar char="q"/>
            </a:pPr>
            <a:r>
              <a:rPr lang="en-US" sz="1500">
                <a:solidFill>
                  <a:schemeClr val="tx1"/>
                </a:solidFill>
              </a:rPr>
              <a:t>File Access Logging : To monitor and log file access activity to ensure security and compliance for sensitive data. </a:t>
            </a:r>
          </a:p>
          <a:p>
            <a:pPr>
              <a:buFont typeface="Wingdings"/>
              <a:buChar char="q"/>
            </a:pPr>
            <a:endParaRPr lang="en-US" sz="1500">
              <a:solidFill>
                <a:schemeClr val="tx1"/>
              </a:solidFill>
            </a:endParaRPr>
          </a:p>
          <a:p>
            <a:pPr>
              <a:buFont typeface="Wingdings"/>
              <a:buChar char="q"/>
            </a:pPr>
            <a:r>
              <a:rPr lang="en-US" sz="1500">
                <a:solidFill>
                  <a:schemeClr val="tx1"/>
                </a:solidFill>
              </a:rPr>
              <a:t>Process Management : To manage, display and control active processes to improve resource allocation.</a:t>
            </a:r>
          </a:p>
          <a:p>
            <a:pPr>
              <a:buFont typeface="Wingdings"/>
              <a:buChar char="q"/>
            </a:pPr>
            <a:endParaRPr lang="en-US" sz="1500">
              <a:solidFill>
                <a:schemeClr val="tx1"/>
              </a:solidFill>
            </a:endParaRPr>
          </a:p>
          <a:p>
            <a:pPr>
              <a:buFont typeface="Wingdings"/>
              <a:buChar char="q"/>
            </a:pPr>
            <a:r>
              <a:rPr lang="en-US" sz="1500">
                <a:solidFill>
                  <a:schemeClr val="tx1"/>
                </a:solidFill>
              </a:rPr>
              <a:t>To detect and alert on File Permission Changes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FBA92-E161-F59C-C864-F25259E2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265" y="446780"/>
            <a:ext cx="4525521" cy="520970"/>
          </a:xfrm>
        </p:spPr>
        <p:txBody>
          <a:bodyPr/>
          <a:lstStyle/>
          <a:p>
            <a:r>
              <a:rPr lang="en-US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51088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"/>
          <p:cNvSpPr/>
          <p:nvPr/>
        </p:nvSpPr>
        <p:spPr>
          <a:xfrm>
            <a:off x="590019" y="1280008"/>
            <a:ext cx="2220862" cy="996841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>
                <a:solidFill>
                  <a:srgbClr val="2D2E27"/>
                </a:solidFill>
                <a:latin typeface="Varela Round"/>
                <a:cs typeface="Varela Round"/>
              </a:rPr>
              <a:t>List Active Processes</a:t>
            </a:r>
            <a:endParaRPr lang="en-US" sz="2000">
              <a:latin typeface="Varela Round"/>
              <a:cs typeface="Varela Round"/>
            </a:endParaRPr>
          </a:p>
        </p:txBody>
      </p:sp>
      <p:sp>
        <p:nvSpPr>
          <p:cNvPr id="494" name="Google Shape;494;p34"/>
          <p:cNvSpPr txBox="1">
            <a:spLocks noGrp="1"/>
          </p:cNvSpPr>
          <p:nvPr>
            <p:ph type="title" idx="15"/>
          </p:nvPr>
        </p:nvSpPr>
        <p:spPr>
          <a:xfrm>
            <a:off x="2096622" y="434826"/>
            <a:ext cx="4940446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Core Functionalities</a:t>
            </a:r>
          </a:p>
        </p:txBody>
      </p:sp>
      <p:sp>
        <p:nvSpPr>
          <p:cNvPr id="2" name="Google Shape;489;p34">
            <a:extLst>
              <a:ext uri="{FF2B5EF4-FFF2-40B4-BE49-F238E27FC236}">
                <a16:creationId xmlns:a16="http://schemas.microsoft.com/office/drawing/2014/main" id="{AE9AFCF6-C228-6FAF-5A73-A97F7EF14F18}"/>
              </a:ext>
            </a:extLst>
          </p:cNvPr>
          <p:cNvSpPr/>
          <p:nvPr/>
        </p:nvSpPr>
        <p:spPr>
          <a:xfrm>
            <a:off x="3201061" y="1287838"/>
            <a:ext cx="2735679" cy="989606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>
                <a:latin typeface="Varela Round"/>
              </a:rPr>
              <a:t>Display CPU Usage per Process</a:t>
            </a:r>
            <a:endParaRPr lang="en-US"/>
          </a:p>
        </p:txBody>
      </p:sp>
      <p:sp>
        <p:nvSpPr>
          <p:cNvPr id="3" name="Google Shape;489;p34">
            <a:extLst>
              <a:ext uri="{FF2B5EF4-FFF2-40B4-BE49-F238E27FC236}">
                <a16:creationId xmlns:a16="http://schemas.microsoft.com/office/drawing/2014/main" id="{156A8FAA-F210-6EAE-BDFA-4DFDEFC2D3AA}"/>
              </a:ext>
            </a:extLst>
          </p:cNvPr>
          <p:cNvSpPr/>
          <p:nvPr/>
        </p:nvSpPr>
        <p:spPr>
          <a:xfrm>
            <a:off x="6445936" y="1289028"/>
            <a:ext cx="1934766" cy="990203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>
                <a:latin typeface="Varela Round"/>
              </a:rPr>
              <a:t>Kill a Process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0ABF0-C3E8-61F2-54DB-7E7004C540DA}"/>
              </a:ext>
            </a:extLst>
          </p:cNvPr>
          <p:cNvSpPr txBox="1"/>
          <p:nvPr/>
        </p:nvSpPr>
        <p:spPr>
          <a:xfrm>
            <a:off x="695388" y="2815295"/>
            <a:ext cx="2211291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err="1">
                <a:latin typeface="Consolas"/>
              </a:rPr>
              <a:t>opendir</a:t>
            </a:r>
            <a:r>
              <a:rPr lang="en-US">
                <a:latin typeface="Consolas"/>
              </a:rPr>
              <a:t>()</a:t>
            </a:r>
            <a:endParaRPr lang="en-US"/>
          </a:p>
          <a:p>
            <a:pPr marL="285750" indent="-285750">
              <a:buChar char="•"/>
            </a:pPr>
            <a:r>
              <a:rPr lang="en-US" err="1">
                <a:latin typeface="Consolas"/>
              </a:rPr>
              <a:t>readdir</a:t>
            </a:r>
            <a:r>
              <a:rPr lang="en-US">
                <a:latin typeface="Consolas"/>
              </a:rPr>
              <a:t>()</a:t>
            </a:r>
          </a:p>
          <a:p>
            <a:r>
              <a:rPr lang="en-US"/>
              <a:t>Show running process names &amp; PIDs</a:t>
            </a:r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3E7DE-4EB3-7094-61C1-8DE2647E2479}"/>
              </a:ext>
            </a:extLst>
          </p:cNvPr>
          <p:cNvSpPr txBox="1"/>
          <p:nvPr/>
        </p:nvSpPr>
        <p:spPr>
          <a:xfrm>
            <a:off x="3358759" y="2815354"/>
            <a:ext cx="2743200" cy="931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latin typeface="Consolas"/>
                <a:cs typeface="Segoe UI"/>
              </a:rPr>
              <a:t>fopen()</a:t>
            </a:r>
            <a:endParaRPr lang="en-US"/>
          </a:p>
          <a:p>
            <a:r>
              <a:rPr lang="en-US"/>
              <a:t>Show how much CPU time each process uses</a:t>
            </a:r>
          </a:p>
          <a:p>
            <a:pPr>
              <a:lnSpc>
                <a:spcPts val="1500"/>
              </a:lnSpc>
            </a:pPr>
            <a:endParaRPr lang="en-US">
              <a:solidFill>
                <a:srgbClr val="2D2E27"/>
              </a:solidFill>
              <a:latin typeface="Consolas"/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45B7F-0572-7441-D553-2B9741FC8EC1}"/>
              </a:ext>
            </a:extLst>
          </p:cNvPr>
          <p:cNvSpPr txBox="1"/>
          <p:nvPr/>
        </p:nvSpPr>
        <p:spPr>
          <a:xfrm>
            <a:off x="6419806" y="2815354"/>
            <a:ext cx="1936837" cy="931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latin typeface="Consolas"/>
                <a:cs typeface="Segoe UI"/>
              </a:rPr>
              <a:t>kill()</a:t>
            </a:r>
            <a:endParaRPr lang="en-US"/>
          </a:p>
          <a:p>
            <a:r>
              <a:rPr lang="en-US"/>
              <a:t>Terminate a process by PID</a:t>
            </a:r>
          </a:p>
          <a:p>
            <a:pPr>
              <a:lnSpc>
                <a:spcPts val="1500"/>
              </a:lnSpc>
            </a:pPr>
            <a:endParaRPr lang="en-US">
              <a:solidFill>
                <a:srgbClr val="2D2E27"/>
              </a:solidFill>
              <a:latin typeface="Consolas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>
          <a:extLst>
            <a:ext uri="{FF2B5EF4-FFF2-40B4-BE49-F238E27FC236}">
              <a16:creationId xmlns:a16="http://schemas.microsoft.com/office/drawing/2014/main" id="{3552BF5B-2447-14F9-D1CD-C379900C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">
            <a:extLst>
              <a:ext uri="{FF2B5EF4-FFF2-40B4-BE49-F238E27FC236}">
                <a16:creationId xmlns:a16="http://schemas.microsoft.com/office/drawing/2014/main" id="{FC4C539C-7F87-0775-1986-D225E910E04E}"/>
              </a:ext>
            </a:extLst>
          </p:cNvPr>
          <p:cNvSpPr/>
          <p:nvPr/>
        </p:nvSpPr>
        <p:spPr>
          <a:xfrm>
            <a:off x="3649226" y="1329858"/>
            <a:ext cx="2220862" cy="996841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4">
            <a:extLst>
              <a:ext uri="{FF2B5EF4-FFF2-40B4-BE49-F238E27FC236}">
                <a16:creationId xmlns:a16="http://schemas.microsoft.com/office/drawing/2014/main" id="{FBCC809E-F3AF-80FF-C8A4-EA97575EEDE7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2030404" y="520018"/>
            <a:ext cx="432980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Core Functionalities</a:t>
            </a:r>
          </a:p>
        </p:txBody>
      </p:sp>
      <p:sp>
        <p:nvSpPr>
          <p:cNvPr id="495" name="Google Shape;495;p34">
            <a:extLst>
              <a:ext uri="{FF2B5EF4-FFF2-40B4-BE49-F238E27FC236}">
                <a16:creationId xmlns:a16="http://schemas.microsoft.com/office/drawing/2014/main" id="{297BCBD5-633E-DE6F-A8E3-F47665A7C0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45894" y="1541784"/>
            <a:ext cx="2118209" cy="566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b="0"/>
              <a:t>Log File Access Times</a:t>
            </a:r>
            <a:endParaRPr lang="en-US"/>
          </a:p>
        </p:txBody>
      </p:sp>
      <p:sp>
        <p:nvSpPr>
          <p:cNvPr id="2" name="Google Shape;489;p34">
            <a:extLst>
              <a:ext uri="{FF2B5EF4-FFF2-40B4-BE49-F238E27FC236}">
                <a16:creationId xmlns:a16="http://schemas.microsoft.com/office/drawing/2014/main" id="{B359E699-F6C1-549B-AD37-44F5AC6FC88B}"/>
              </a:ext>
            </a:extLst>
          </p:cNvPr>
          <p:cNvSpPr/>
          <p:nvPr/>
        </p:nvSpPr>
        <p:spPr>
          <a:xfrm>
            <a:off x="571863" y="1329860"/>
            <a:ext cx="2614719" cy="99684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/>
              <a:t>Alert on Permission Change</a:t>
            </a:r>
            <a:endParaRPr lang="en-US"/>
          </a:p>
        </p:txBody>
      </p:sp>
      <p:sp>
        <p:nvSpPr>
          <p:cNvPr id="3" name="Google Shape;489;p34">
            <a:extLst>
              <a:ext uri="{FF2B5EF4-FFF2-40B4-BE49-F238E27FC236}">
                <a16:creationId xmlns:a16="http://schemas.microsoft.com/office/drawing/2014/main" id="{5764C2AB-918F-7EC4-A48B-0CA8963D7852}"/>
              </a:ext>
            </a:extLst>
          </p:cNvPr>
          <p:cNvSpPr/>
          <p:nvPr/>
        </p:nvSpPr>
        <p:spPr>
          <a:xfrm>
            <a:off x="6483277" y="1230197"/>
            <a:ext cx="1905830" cy="997437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/>
              <a:t>Monitor Disk Space Usage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B98E1A-6B41-29FB-556F-011CBF394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97855"/>
              </p:ext>
            </p:extLst>
          </p:nvPr>
        </p:nvGraphicFramePr>
        <p:xfrm>
          <a:off x="5269566" y="620806"/>
          <a:ext cx="9144000" cy="304800"/>
        </p:xfrm>
        <a:graphic>
          <a:graphicData uri="http://schemas.openxmlformats.org/drawingml/2006/table">
            <a:tbl>
              <a:tblPr bandRow="1">
                <a:tableStyleId>{4F6F26F3-8FA2-4157-BEB0-524FD36CB5D6}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518272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>
                        <a:latin typeface="Courier New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1809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AA889E-C774-7060-8260-95870FC5D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882136"/>
              </p:ext>
            </p:extLst>
          </p:nvPr>
        </p:nvGraphicFramePr>
        <p:xfrm>
          <a:off x="6243327" y="1107111"/>
          <a:ext cx="2354317" cy="306160"/>
        </p:xfrm>
        <a:graphic>
          <a:graphicData uri="http://schemas.openxmlformats.org/drawingml/2006/table">
            <a:tbl>
              <a:tblPr bandRow="1">
                <a:tableStyleId>{4F6F26F3-8FA2-4157-BEB0-524FD36CB5D6}</a:tableStyleId>
              </a:tblPr>
              <a:tblGrid>
                <a:gridCol w="2354317">
                  <a:extLst>
                    <a:ext uri="{9D8B030D-6E8A-4147-A177-3AD203B41FA5}">
                      <a16:colId xmlns:a16="http://schemas.microsoft.com/office/drawing/2014/main" val="3893108772"/>
                    </a:ext>
                  </a:extLst>
                </a:gridCol>
              </a:tblGrid>
              <a:tr h="3061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1405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A03F98F-4BA6-34DE-413F-BC4F01B90166}"/>
              </a:ext>
            </a:extLst>
          </p:cNvPr>
          <p:cNvSpPr txBox="1"/>
          <p:nvPr/>
        </p:nvSpPr>
        <p:spPr>
          <a:xfrm>
            <a:off x="4022899" y="2693351"/>
            <a:ext cx="197412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latin typeface="Consolas"/>
              </a:rPr>
              <a:t>stat()</a:t>
            </a:r>
            <a:endParaRPr lang="en-US"/>
          </a:p>
          <a:p>
            <a:pPr marL="285750" indent="-285750">
              <a:buChar char="•"/>
            </a:pPr>
            <a:r>
              <a:rPr lang="en-US" err="1">
                <a:latin typeface="Consolas"/>
              </a:rPr>
              <a:t>ctime</a:t>
            </a:r>
            <a:r>
              <a:rPr lang="en-US">
                <a:latin typeface="Consolas"/>
              </a:rPr>
              <a:t>()</a:t>
            </a:r>
            <a:endParaRPr lang="en-US"/>
          </a:p>
          <a:p>
            <a:r>
              <a:rPr lang="en-US"/>
              <a:t>Log last access/modified time of a file</a:t>
            </a:r>
          </a:p>
          <a:p>
            <a:pPr algn="l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10835B2-08D5-99F8-38C3-354C175A8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65445"/>
              </p:ext>
            </p:extLst>
          </p:nvPr>
        </p:nvGraphicFramePr>
        <p:xfrm>
          <a:off x="712991" y="2818776"/>
          <a:ext cx="2743181" cy="1144957"/>
        </p:xfrm>
        <a:graphic>
          <a:graphicData uri="http://schemas.openxmlformats.org/drawingml/2006/table">
            <a:tbl>
              <a:tblPr bandRow="1">
                <a:tableStyleId>{4F6F26F3-8FA2-4157-BEB0-524FD36CB5D6}</a:tableStyleId>
              </a:tblPr>
              <a:tblGrid>
                <a:gridCol w="2743181">
                  <a:extLst>
                    <a:ext uri="{9D8B030D-6E8A-4147-A177-3AD203B41FA5}">
                      <a16:colId xmlns:a16="http://schemas.microsoft.com/office/drawing/2014/main" val="1449734574"/>
                    </a:ext>
                  </a:extLst>
                </a:gridCol>
              </a:tblGrid>
              <a:tr h="1144957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Consolas"/>
                        </a:rPr>
                        <a:t>stat()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,</a:t>
                      </a:r>
                      <a:endParaRPr lang="en-US"/>
                    </a:p>
                    <a:p>
                      <a:pPr marL="0" lvl="0" indent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monitor file mode bits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Alert when file permissions change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0945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56609A9-5488-8642-62A4-13FBE2428387}"/>
              </a:ext>
            </a:extLst>
          </p:cNvPr>
          <p:cNvSpPr txBox="1"/>
          <p:nvPr/>
        </p:nvSpPr>
        <p:spPr>
          <a:xfrm>
            <a:off x="6615490" y="2693739"/>
            <a:ext cx="189012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err="1">
                <a:latin typeface="Consolas"/>
              </a:rPr>
              <a:t>statvfs</a:t>
            </a:r>
            <a:r>
              <a:rPr lang="en-US">
                <a:latin typeface="Consolas"/>
              </a:rPr>
              <a:t>()</a:t>
            </a:r>
            <a:endParaRPr lang="en-US"/>
          </a:p>
          <a:p>
            <a:r>
              <a:rPr lang="en-US"/>
              <a:t>Show available vs used disk space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>
          <a:extLst>
            <a:ext uri="{FF2B5EF4-FFF2-40B4-BE49-F238E27FC236}">
              <a16:creationId xmlns:a16="http://schemas.microsoft.com/office/drawing/2014/main" id="{E8DB53B2-0507-77B2-C3DB-62CA7A656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">
            <a:extLst>
              <a:ext uri="{FF2B5EF4-FFF2-40B4-BE49-F238E27FC236}">
                <a16:creationId xmlns:a16="http://schemas.microsoft.com/office/drawing/2014/main" id="{5A5934DD-5AFF-0933-8597-6931C8C237DB}"/>
              </a:ext>
            </a:extLst>
          </p:cNvPr>
          <p:cNvSpPr/>
          <p:nvPr/>
        </p:nvSpPr>
        <p:spPr>
          <a:xfrm>
            <a:off x="969269" y="1324603"/>
            <a:ext cx="2709912" cy="1028156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aseline="0">
                <a:solidFill>
                  <a:srgbClr val="2D2E27"/>
                </a:solidFill>
                <a:latin typeface="Varela Round"/>
              </a:rPr>
              <a:t>Monitor Memory Usage per Process</a:t>
            </a:r>
            <a:r>
              <a:rPr lang="en-US" sz="2000">
                <a:latin typeface="Varela Round"/>
                <a:ea typeface="Varela Round"/>
                <a:cs typeface="Varela Round"/>
              </a:rPr>
              <a:t>​</a:t>
            </a:r>
            <a:endParaRPr lang="en-US"/>
          </a:p>
        </p:txBody>
      </p:sp>
      <p:sp>
        <p:nvSpPr>
          <p:cNvPr id="494" name="Google Shape;494;p34">
            <a:extLst>
              <a:ext uri="{FF2B5EF4-FFF2-40B4-BE49-F238E27FC236}">
                <a16:creationId xmlns:a16="http://schemas.microsoft.com/office/drawing/2014/main" id="{3735951E-F021-1619-1FA5-8F1CFAFEB0EB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2559901" y="457737"/>
            <a:ext cx="402448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Core Functionalities</a:t>
            </a:r>
          </a:p>
        </p:txBody>
      </p:sp>
      <p:sp>
        <p:nvSpPr>
          <p:cNvPr id="2" name="Google Shape;489;p34">
            <a:extLst>
              <a:ext uri="{FF2B5EF4-FFF2-40B4-BE49-F238E27FC236}">
                <a16:creationId xmlns:a16="http://schemas.microsoft.com/office/drawing/2014/main" id="{257D14E2-F3FC-F423-4884-DCD9FCC519C1}"/>
              </a:ext>
            </a:extLst>
          </p:cNvPr>
          <p:cNvSpPr/>
          <p:nvPr/>
        </p:nvSpPr>
        <p:spPr>
          <a:xfrm>
            <a:off x="5180550" y="1326982"/>
            <a:ext cx="2699508" cy="1025776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>
                <a:latin typeface="Varela Round"/>
              </a:rPr>
              <a:t>Log All Executed Processes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BCDE9-980E-281F-A0B6-75BC5F76201D}"/>
              </a:ext>
            </a:extLst>
          </p:cNvPr>
          <p:cNvSpPr txBox="1"/>
          <p:nvPr/>
        </p:nvSpPr>
        <p:spPr>
          <a:xfrm>
            <a:off x="967943" y="2655750"/>
            <a:ext cx="2803683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pPr marL="285750" indent="-285750">
              <a:buChar char="•"/>
            </a:pPr>
            <a:r>
              <a:rPr lang="en-US" err="1">
                <a:latin typeface="Consolas"/>
              </a:rPr>
              <a:t>fopen</a:t>
            </a:r>
            <a:r>
              <a:rPr lang="en-US">
                <a:latin typeface="Consolas"/>
              </a:rPr>
              <a:t>()</a:t>
            </a:r>
            <a:endParaRPr lang="en-US"/>
          </a:p>
          <a:p>
            <a:r>
              <a:rPr lang="en-US"/>
              <a:t>Display memory usage (</a:t>
            </a:r>
            <a:r>
              <a:rPr lang="en-US" err="1"/>
              <a:t>VmRSS</a:t>
            </a:r>
            <a:r>
              <a:rPr lang="en-US"/>
              <a:t>, etc.)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A1CCD-85C1-27E8-E77C-A654238BA9E8}"/>
              </a:ext>
            </a:extLst>
          </p:cNvPr>
          <p:cNvSpPr txBox="1"/>
          <p:nvPr/>
        </p:nvSpPr>
        <p:spPr>
          <a:xfrm>
            <a:off x="4943958" y="2870050"/>
            <a:ext cx="376798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/>
              <a:t>Read </a:t>
            </a:r>
            <a:r>
              <a:rPr lang="en-US">
                <a:latin typeface="Consolas"/>
              </a:rPr>
              <a:t>/proc</a:t>
            </a:r>
            <a:r>
              <a:rPr lang="en-US"/>
              <a:t>, check </a:t>
            </a:r>
            <a:r>
              <a:rPr lang="en-US">
                <a:latin typeface="Consolas"/>
              </a:rPr>
              <a:t>/proc/[</a:t>
            </a:r>
            <a:r>
              <a:rPr lang="en-US" err="1">
                <a:latin typeface="Consolas"/>
              </a:rPr>
              <a:t>pid</a:t>
            </a:r>
            <a:r>
              <a:rPr lang="en-US">
                <a:latin typeface="Consolas"/>
              </a:rPr>
              <a:t>]/exe</a:t>
            </a:r>
            <a:endParaRPr lang="en-US"/>
          </a:p>
          <a:p>
            <a:r>
              <a:rPr lang="en-US"/>
              <a:t>Maintain a log of all running/executed binaries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2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ADC8E-649D-C663-9D4D-29D3D480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125317-C576-43BC-3065-24D63FE3C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 sz="1500">
              <a:solidFill>
                <a:schemeClr val="tx1"/>
              </a:solidFill>
            </a:endParaRPr>
          </a:p>
          <a:p>
            <a:pPr marL="152400" indent="0">
              <a:buNone/>
            </a:pP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201900-442A-3820-FBD2-1CD8C210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89" y="439527"/>
            <a:ext cx="7704000" cy="520970"/>
          </a:xfrm>
        </p:spPr>
        <p:txBody>
          <a:bodyPr/>
          <a:lstStyle/>
          <a:p>
            <a:r>
              <a:rPr lang="en-US"/>
              <a:t>System Calls Involved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EA8FF-ABAA-B085-A0AB-0153DF9D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60687"/>
              </p:ext>
            </p:extLst>
          </p:nvPr>
        </p:nvGraphicFramePr>
        <p:xfrm>
          <a:off x="909326" y="1285899"/>
          <a:ext cx="7375103" cy="3339301"/>
        </p:xfrm>
        <a:graphic>
          <a:graphicData uri="http://schemas.openxmlformats.org/drawingml/2006/table">
            <a:tbl>
              <a:tblPr firstRow="1" bandRow="1">
                <a:tableStyleId>{4F6F26F3-8FA2-4157-BEB0-524FD36CB5D6}</a:tableStyleId>
              </a:tblPr>
              <a:tblGrid>
                <a:gridCol w="2094195">
                  <a:extLst>
                    <a:ext uri="{9D8B030D-6E8A-4147-A177-3AD203B41FA5}">
                      <a16:colId xmlns:a16="http://schemas.microsoft.com/office/drawing/2014/main" val="3782138610"/>
                    </a:ext>
                  </a:extLst>
                </a:gridCol>
                <a:gridCol w="2622634">
                  <a:extLst>
                    <a:ext uri="{9D8B030D-6E8A-4147-A177-3AD203B41FA5}">
                      <a16:colId xmlns:a16="http://schemas.microsoft.com/office/drawing/2014/main" val="1649252731"/>
                    </a:ext>
                  </a:extLst>
                </a:gridCol>
                <a:gridCol w="2658274">
                  <a:extLst>
                    <a:ext uri="{9D8B030D-6E8A-4147-A177-3AD203B41FA5}">
                      <a16:colId xmlns:a16="http://schemas.microsoft.com/office/drawing/2014/main" val="3712783915"/>
                    </a:ext>
                  </a:extLst>
                </a:gridCol>
              </a:tblGrid>
              <a:tr h="4583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latin typeface="Arial"/>
                        </a:rPr>
                        <a:t>System Call</a:t>
                      </a:r>
                      <a:endParaRPr lang="en-US" sz="2000" b="1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latin typeface="Arial"/>
                        </a:rPr>
                        <a:t>Kernel Role</a:t>
                      </a:r>
                      <a:endParaRPr lang="en-US" sz="2000" b="1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latin typeface="Arial"/>
                        </a:rPr>
                        <a:t>Used For</a:t>
                      </a:r>
                      <a:endParaRPr lang="en-US" sz="2000" b="1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29290"/>
                  </a:ext>
                </a:extLst>
              </a:tr>
              <a:tr h="3689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onsolas"/>
                        </a:rPr>
                        <a:t>opendir</a:t>
                      </a:r>
                      <a:r>
                        <a:rPr lang="en-US" sz="1400" b="0" i="0" u="none" strike="noStrike" noProof="0">
                          <a:latin typeface="Consolas"/>
                        </a:rPr>
                        <a:t>()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/ </a:t>
                      </a:r>
                      <a:r>
                        <a:rPr lang="en-US" sz="1400" b="0" i="0" u="none" strike="noStrike" noProof="0" err="1">
                          <a:latin typeface="Consolas"/>
                        </a:rPr>
                        <a:t>readdir</a:t>
                      </a:r>
                      <a:r>
                        <a:rPr lang="en-US" sz="1400" b="0" i="0" u="none" strike="noStrike" noProof="0">
                          <a:latin typeface="Consolas"/>
                        </a:rPr>
                        <a:t>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Reads directory entries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Listing processes in </a:t>
                      </a:r>
                      <a:r>
                        <a:rPr lang="en-US" sz="1400" b="0" i="0" u="none" strike="noStrike" noProof="0">
                          <a:latin typeface="Consolas"/>
                        </a:rPr>
                        <a:t>/proc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53037"/>
                  </a:ext>
                </a:extLst>
              </a:tr>
              <a:tr h="3689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onsolas"/>
                        </a:rPr>
                        <a:t>fopen</a:t>
                      </a:r>
                      <a:r>
                        <a:rPr lang="en-US" sz="1400" b="0" i="0" u="none" strike="noStrike" noProof="0">
                          <a:latin typeface="Consolas"/>
                        </a:rPr>
                        <a:t>()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/ </a:t>
                      </a:r>
                      <a:r>
                        <a:rPr lang="en-US" sz="1400" b="0" i="0" u="none" strike="noStrike" noProof="0">
                          <a:latin typeface="Consolas"/>
                        </a:rPr>
                        <a:t>fgets()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Reads </a:t>
                      </a:r>
                      <a:r>
                        <a:rPr lang="en-US" sz="1400" b="0" i="0" u="none" strike="noStrike" noProof="0">
                          <a:latin typeface="Consolas"/>
                        </a:rPr>
                        <a:t>/proc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virtual files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CPU, memory stats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34174"/>
                  </a:ext>
                </a:extLst>
              </a:tr>
              <a:tr h="3689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kill()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Sends signals to processes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Terminate process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43263"/>
                  </a:ext>
                </a:extLst>
              </a:tr>
              <a:tr h="3689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stat()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Gets file </a:t>
                      </a:r>
                      <a:r>
                        <a:rPr lang="en-US" sz="1400" b="0" i="0" u="none" strike="noStrike" noProof="0" err="1">
                          <a:latin typeface="Arial"/>
                        </a:rPr>
                        <a:t>inode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metadata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Access time, permissions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91812"/>
                  </a:ext>
                </a:extLst>
              </a:tr>
              <a:tr h="3689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Arial"/>
                        </a:rPr>
                        <a:t>ctime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Converts </a:t>
                      </a:r>
                      <a:r>
                        <a:rPr lang="en-US" sz="1400" b="0" i="0" u="none" strike="noStrike" noProof="0" err="1">
                          <a:latin typeface="Consolas"/>
                        </a:rPr>
                        <a:t>time_t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Readable access time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11971"/>
                  </a:ext>
                </a:extLst>
              </a:tr>
              <a:tr h="36892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Arial"/>
                        </a:rPr>
                        <a:t>statvfs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Retrieves filesystem statistics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Disk usage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2528"/>
                  </a:ext>
                </a:extLst>
              </a:tr>
              <a:tr h="5142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Arial"/>
                        </a:rPr>
                        <a:t>readlink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/>
                        <a:t>Resolves symbolic links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Find executed binary by a process.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402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11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80759-7091-2D6D-B105-74776C524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ACF8F-099E-F403-E12C-D6CB6961A33C}"/>
              </a:ext>
            </a:extLst>
          </p:cNvPr>
          <p:cNvSpPr txBox="1"/>
          <p:nvPr/>
        </p:nvSpPr>
        <p:spPr>
          <a:xfrm>
            <a:off x="453516" y="1109147"/>
            <a:ext cx="28213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1. opendir() / readdir()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8623DB14-6F29-E1BE-6CDD-38FB12CC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52" y="439873"/>
            <a:ext cx="7704000" cy="520970"/>
          </a:xfrm>
        </p:spPr>
        <p:txBody>
          <a:bodyPr/>
          <a:lstStyle/>
          <a:p>
            <a:r>
              <a:rPr lang="en-US"/>
              <a:t>Functionalities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2800D-2468-6D44-D4B9-29E2197D149A}"/>
              </a:ext>
            </a:extLst>
          </p:cNvPr>
          <p:cNvSpPr txBox="1"/>
          <p:nvPr/>
        </p:nvSpPr>
        <p:spPr>
          <a:xfrm>
            <a:off x="725354" y="1620713"/>
            <a:ext cx="765022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#. </a:t>
            </a:r>
            <a:r>
              <a:rPr lang="en-US" b="1" err="1">
                <a:latin typeface="Consolas"/>
              </a:rPr>
              <a:t>opendir</a:t>
            </a:r>
            <a:r>
              <a:rPr lang="en-US" b="1">
                <a:latin typeface="Consolas"/>
              </a:rPr>
              <a:t>()</a:t>
            </a:r>
            <a:endParaRPr lang="en-US" b="1"/>
          </a:p>
          <a:p>
            <a:r>
              <a:rPr lang="en-US"/>
              <a:t>Opens a directory stream corresponding to a given directory path.</a:t>
            </a:r>
          </a:p>
          <a:p>
            <a:pPr marL="285750" indent="-285750">
              <a:buChar char="•"/>
            </a:pPr>
            <a:r>
              <a:rPr lang="en-US"/>
              <a:t>On success: a pointer to a </a:t>
            </a:r>
            <a:r>
              <a:rPr lang="en-US">
                <a:latin typeface="Consolas"/>
              </a:rPr>
              <a:t>DIR</a:t>
            </a:r>
            <a:r>
              <a:rPr lang="en-US"/>
              <a:t> structure (used later with </a:t>
            </a:r>
            <a:r>
              <a:rPr lang="en-US" err="1">
                <a:latin typeface="Consolas"/>
              </a:rPr>
              <a:t>readdir</a:t>
            </a:r>
            <a:r>
              <a:rPr lang="en-US">
                <a:latin typeface="Consolas"/>
              </a:rPr>
              <a:t>()</a:t>
            </a:r>
            <a:r>
              <a:rPr lang="en-US"/>
              <a:t>)</a:t>
            </a:r>
          </a:p>
          <a:p>
            <a:pPr marL="285750" indent="-285750">
              <a:buChar char="•"/>
            </a:pPr>
            <a:r>
              <a:rPr lang="en-US"/>
              <a:t>On failure: </a:t>
            </a:r>
            <a:r>
              <a:rPr lang="en-US">
                <a:latin typeface="Consolas"/>
              </a:rPr>
              <a:t>NULL</a:t>
            </a:r>
            <a:r>
              <a:rPr lang="en-US"/>
              <a:t> (e.g., directory doesn’t exist or permission denied)</a:t>
            </a:r>
          </a:p>
          <a:p>
            <a:endParaRPr lang="en-US"/>
          </a:p>
          <a:p>
            <a:r>
              <a:rPr lang="en-US" b="1"/>
              <a:t>#. </a:t>
            </a:r>
            <a:r>
              <a:rPr lang="en-US" b="1" err="1">
                <a:latin typeface="Consolas"/>
              </a:rPr>
              <a:t>readdir</a:t>
            </a:r>
            <a:r>
              <a:rPr lang="en-US" b="1">
                <a:latin typeface="Consolas"/>
              </a:rPr>
              <a:t>()</a:t>
            </a:r>
          </a:p>
          <a:p>
            <a:r>
              <a:rPr lang="en-US"/>
              <a:t>Reads the next entry (file or subdirectory) in the directory stream opened with </a:t>
            </a:r>
            <a:r>
              <a:rPr lang="en-US" err="1">
                <a:latin typeface="Consolas"/>
              </a:rPr>
              <a:t>opendir</a:t>
            </a:r>
            <a:r>
              <a:rPr lang="en-US">
                <a:latin typeface="Consolas"/>
              </a:rPr>
              <a:t>()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  <a:p>
            <a:pPr marL="285750" indent="-285750">
              <a:buChar char="•"/>
            </a:pPr>
            <a:r>
              <a:rPr lang="en-US" err="1">
                <a:latin typeface="Consolas"/>
              </a:rPr>
              <a:t>opendir</a:t>
            </a:r>
            <a:r>
              <a:rPr lang="en-US">
                <a:latin typeface="Consolas"/>
              </a:rPr>
              <a:t>()</a:t>
            </a:r>
            <a:r>
              <a:rPr lang="en-US"/>
              <a:t> → open a folder</a:t>
            </a:r>
          </a:p>
          <a:p>
            <a:pPr marL="285750" indent="-285750">
              <a:buChar char="•"/>
            </a:pPr>
            <a:r>
              <a:rPr lang="en-US" err="1">
                <a:latin typeface="Consolas"/>
              </a:rPr>
              <a:t>readdir</a:t>
            </a:r>
            <a:r>
              <a:rPr lang="en-US">
                <a:latin typeface="Consolas"/>
              </a:rPr>
              <a:t>()</a:t>
            </a:r>
            <a:r>
              <a:rPr lang="en-US"/>
              <a:t> → read each file/subfolder inside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6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08FF8-DDC7-E135-C6B0-C6245DEAB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1F96D8-4FDE-0FED-CBE2-3240AEA0CAE9}"/>
              </a:ext>
            </a:extLst>
          </p:cNvPr>
          <p:cNvSpPr txBox="1"/>
          <p:nvPr/>
        </p:nvSpPr>
        <p:spPr>
          <a:xfrm>
            <a:off x="453516" y="1109147"/>
            <a:ext cx="22106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2. fopen() / fgets()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076CE-36F7-7D08-BF05-3A5EFB2CFE21}"/>
              </a:ext>
            </a:extLst>
          </p:cNvPr>
          <p:cNvSpPr txBox="1"/>
          <p:nvPr/>
        </p:nvSpPr>
        <p:spPr>
          <a:xfrm>
            <a:off x="725354" y="1620713"/>
            <a:ext cx="765022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1. </a:t>
            </a:r>
            <a:r>
              <a:rPr lang="en-US">
                <a:latin typeface="Consolas"/>
              </a:rPr>
              <a:t>fopen()</a:t>
            </a:r>
            <a:endParaRPr lang="en-US"/>
          </a:p>
          <a:p>
            <a:pPr marL="285750" indent="-285750">
              <a:buChar char="•"/>
            </a:pPr>
            <a:r>
              <a:rPr lang="en-US"/>
              <a:t>Opens a file and returns a file stream pointer.</a:t>
            </a:r>
          </a:p>
          <a:p>
            <a:pPr marL="285750" indent="-285750">
              <a:buChar char="•"/>
            </a:pPr>
            <a:r>
              <a:rPr lang="en-US"/>
              <a:t>On Success → returns valid </a:t>
            </a:r>
            <a:r>
              <a:rPr lang="en-US">
                <a:latin typeface="Consolas"/>
              </a:rPr>
              <a:t>FILE *</a:t>
            </a:r>
            <a:endParaRPr lang="en-US"/>
          </a:p>
          <a:p>
            <a:pPr marL="285750" indent="-285750">
              <a:buChar char="•"/>
            </a:pPr>
            <a:r>
              <a:rPr lang="en-US"/>
              <a:t>On Failure → returns </a:t>
            </a:r>
            <a:r>
              <a:rPr lang="en-US">
                <a:latin typeface="Consolas"/>
              </a:rPr>
              <a:t>NULL</a:t>
            </a:r>
            <a:r>
              <a:rPr lang="en-US"/>
              <a:t> </a:t>
            </a:r>
          </a:p>
          <a:p>
            <a:pPr marL="285750" indent="-285750">
              <a:buChar char="•"/>
            </a:pPr>
            <a:endParaRPr lang="en-US"/>
          </a:p>
          <a:p>
            <a:r>
              <a:rPr lang="en-US"/>
              <a:t>2. </a:t>
            </a:r>
            <a:r>
              <a:rPr lang="en-US">
                <a:latin typeface="Consolas"/>
              </a:rPr>
              <a:t>fget()</a:t>
            </a:r>
            <a:endParaRPr lang="en-US"/>
          </a:p>
          <a:p>
            <a:pPr marL="285750" indent="-285750">
              <a:buChar char="•"/>
            </a:pPr>
            <a:r>
              <a:rPr lang="en-US"/>
              <a:t>Reads one line at a time from the file into </a:t>
            </a:r>
            <a:r>
              <a:rPr lang="en-US">
                <a:latin typeface="Consolas"/>
              </a:rPr>
              <a:t>buffer</a:t>
            </a:r>
          </a:p>
          <a:p>
            <a:pPr marL="285750" indent="-285750">
              <a:buChar char="•"/>
            </a:pPr>
            <a:endParaRPr lang="en-US"/>
          </a:p>
          <a:p>
            <a:r>
              <a:rPr lang="en-US">
                <a:latin typeface="Consolas"/>
              </a:rPr>
              <a:t>fopen()</a:t>
            </a:r>
            <a:r>
              <a:rPr lang="en-US"/>
              <a:t>/</a:t>
            </a:r>
            <a:r>
              <a:rPr lang="en-US">
                <a:latin typeface="Consolas"/>
              </a:rPr>
              <a:t>fread()</a:t>
            </a:r>
            <a:r>
              <a:rPr lang="en-US"/>
              <a:t> are for </a:t>
            </a:r>
            <a:r>
              <a:rPr lang="en-US" b="1"/>
              <a:t>reading file contents (data)</a:t>
            </a:r>
            <a:r>
              <a:rPr lang="en-US"/>
              <a:t>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CF2D436-D21E-911E-C5A3-7ABDF92D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52" y="439873"/>
            <a:ext cx="7704000" cy="520970"/>
          </a:xfrm>
        </p:spPr>
        <p:txBody>
          <a:bodyPr/>
          <a:lstStyle/>
          <a:p>
            <a:r>
              <a:rPr lang="en-US"/>
              <a:t>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349093675"/>
      </p:ext>
    </p:extLst>
  </p:cSld>
  <p:clrMapOvr>
    <a:masterClrMapping/>
  </p:clrMapOvr>
</p:sld>
</file>

<file path=ppt/theme/theme1.xml><?xml version="1.0" encoding="utf-8"?>
<a:theme xmlns:a="http://schemas.openxmlformats.org/drawingml/2006/main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Kuman Business Meeting by Slidesgo</vt:lpstr>
      <vt:lpstr>Mini System Monitor with File Access Logger in C using System Calls</vt:lpstr>
      <vt:lpstr>Introduction</vt:lpstr>
      <vt:lpstr>Objectives</vt:lpstr>
      <vt:lpstr>Core Functionalities</vt:lpstr>
      <vt:lpstr>Core Functionalities</vt:lpstr>
      <vt:lpstr>Core Functionalities</vt:lpstr>
      <vt:lpstr>System Calls Involved</vt:lpstr>
      <vt:lpstr>Functionalities</vt:lpstr>
      <vt:lpstr>Functionalities</vt:lpstr>
      <vt:lpstr>Functionalities</vt:lpstr>
      <vt:lpstr>Functionalities</vt:lpstr>
      <vt:lpstr>Functionalities</vt:lpstr>
      <vt:lpstr>6. statvfs()</vt:lpstr>
      <vt:lpstr>7. readlink()</vt:lpstr>
      <vt:lpstr>8. getpid() &amp; getppid()</vt:lpstr>
      <vt:lpstr>PowerPoint Presentation</vt:lpstr>
      <vt:lpstr>Applications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2025-08-25T17:54:44Z</dcterms:modified>
</cp:coreProperties>
</file>