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3"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p:scale>
          <a:sx n="81" d="100"/>
          <a:sy n="81"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5A4C0-2110-4DCF-860D-F377B1C86512}"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FC503783-3274-4DB2-9AB5-B09D15230A1D}">
      <dgm:prSet/>
      <dgm:spPr/>
      <dgm:t>
        <a:bodyPr/>
        <a:lstStyle/>
        <a:p>
          <a:r>
            <a:rPr lang="en-US" b="0" i="0"/>
            <a:t>Problem Statement</a:t>
          </a:r>
          <a:endParaRPr lang="en-US"/>
        </a:p>
      </dgm:t>
    </dgm:pt>
    <dgm:pt modelId="{19C6AB9C-8FA8-4D36-A56D-948D2230BD14}" type="parTrans" cxnId="{E2C98E56-5515-4B35-AEEF-EA55D6159378}">
      <dgm:prSet/>
      <dgm:spPr/>
      <dgm:t>
        <a:bodyPr/>
        <a:lstStyle/>
        <a:p>
          <a:endParaRPr lang="en-US"/>
        </a:p>
      </dgm:t>
    </dgm:pt>
    <dgm:pt modelId="{E0AF6008-3F5B-43CE-B641-EB06A919BE6C}" type="sibTrans" cxnId="{E2C98E56-5515-4B35-AEEF-EA55D6159378}">
      <dgm:prSet/>
      <dgm:spPr/>
      <dgm:t>
        <a:bodyPr/>
        <a:lstStyle/>
        <a:p>
          <a:endParaRPr lang="en-US"/>
        </a:p>
      </dgm:t>
    </dgm:pt>
    <dgm:pt modelId="{3F7B3A7B-48E7-4EEC-B5AC-548726DD1D85}">
      <dgm:prSet/>
      <dgm:spPr/>
      <dgm:t>
        <a:bodyPr/>
        <a:lstStyle/>
        <a:p>
          <a:r>
            <a:rPr lang="en-US" b="0" i="0"/>
            <a:t>Project Overview</a:t>
          </a:r>
          <a:endParaRPr lang="en-US"/>
        </a:p>
      </dgm:t>
    </dgm:pt>
    <dgm:pt modelId="{FB9E6D2C-C8F5-4E7E-A83D-621D414D494F}" type="parTrans" cxnId="{4F5A39EB-C97C-425E-BA7F-16FF9B4D2E11}">
      <dgm:prSet/>
      <dgm:spPr/>
      <dgm:t>
        <a:bodyPr/>
        <a:lstStyle/>
        <a:p>
          <a:endParaRPr lang="en-US"/>
        </a:p>
      </dgm:t>
    </dgm:pt>
    <dgm:pt modelId="{679ABD1A-7248-471A-8C9F-4899CAC5DCF1}" type="sibTrans" cxnId="{4F5A39EB-C97C-425E-BA7F-16FF9B4D2E11}">
      <dgm:prSet/>
      <dgm:spPr/>
      <dgm:t>
        <a:bodyPr/>
        <a:lstStyle/>
        <a:p>
          <a:endParaRPr lang="en-US"/>
        </a:p>
      </dgm:t>
    </dgm:pt>
    <dgm:pt modelId="{CC0961A4-CD68-41FE-A742-FA30EABE1BB8}">
      <dgm:prSet/>
      <dgm:spPr/>
      <dgm:t>
        <a:bodyPr/>
        <a:lstStyle/>
        <a:p>
          <a:r>
            <a:rPr lang="en-US" b="0" i="0"/>
            <a:t>End Users</a:t>
          </a:r>
          <a:endParaRPr lang="en-US"/>
        </a:p>
      </dgm:t>
    </dgm:pt>
    <dgm:pt modelId="{9A729CCC-F295-46D1-8A7B-556DC73A0F2D}" type="parTrans" cxnId="{306B1D00-2884-4DD0-AE75-E0EF95C80D22}">
      <dgm:prSet/>
      <dgm:spPr/>
      <dgm:t>
        <a:bodyPr/>
        <a:lstStyle/>
        <a:p>
          <a:endParaRPr lang="en-US"/>
        </a:p>
      </dgm:t>
    </dgm:pt>
    <dgm:pt modelId="{7032698F-6A23-41E7-8F21-0D04AE1C48FE}" type="sibTrans" cxnId="{306B1D00-2884-4DD0-AE75-E0EF95C80D22}">
      <dgm:prSet/>
      <dgm:spPr/>
      <dgm:t>
        <a:bodyPr/>
        <a:lstStyle/>
        <a:p>
          <a:endParaRPr lang="en-US"/>
        </a:p>
      </dgm:t>
    </dgm:pt>
    <dgm:pt modelId="{C5F553A5-17FB-49A6-8116-91DED77D239E}">
      <dgm:prSet/>
      <dgm:spPr/>
      <dgm:t>
        <a:bodyPr/>
        <a:lstStyle/>
        <a:p>
          <a:r>
            <a:rPr lang="en-US" b="0" i="0"/>
            <a:t>Our Solution and Proposition</a:t>
          </a:r>
          <a:endParaRPr lang="en-US"/>
        </a:p>
      </dgm:t>
    </dgm:pt>
    <dgm:pt modelId="{4F4270FA-A773-4448-8C2B-E326CA5EC2AC}" type="parTrans" cxnId="{D69B3F84-150A-4FDA-82CA-4226EA9EF9CC}">
      <dgm:prSet/>
      <dgm:spPr/>
      <dgm:t>
        <a:bodyPr/>
        <a:lstStyle/>
        <a:p>
          <a:endParaRPr lang="en-US"/>
        </a:p>
      </dgm:t>
    </dgm:pt>
    <dgm:pt modelId="{69B53826-8D5A-4090-BDFD-047C7A2FE12B}" type="sibTrans" cxnId="{D69B3F84-150A-4FDA-82CA-4226EA9EF9CC}">
      <dgm:prSet/>
      <dgm:spPr/>
      <dgm:t>
        <a:bodyPr/>
        <a:lstStyle/>
        <a:p>
          <a:endParaRPr lang="en-US"/>
        </a:p>
      </dgm:t>
    </dgm:pt>
    <dgm:pt modelId="{2696EE89-1057-4720-A44E-67694B6F068E}">
      <dgm:prSet/>
      <dgm:spPr/>
      <dgm:t>
        <a:bodyPr/>
        <a:lstStyle/>
        <a:p>
          <a:r>
            <a:rPr lang="en-US"/>
            <a:t>Dataset Description</a:t>
          </a:r>
        </a:p>
      </dgm:t>
    </dgm:pt>
    <dgm:pt modelId="{575B8431-09D8-4B05-8E80-97A352B0D8C6}" type="parTrans" cxnId="{365320F8-7272-4A43-BCCD-AB5C13B39B49}">
      <dgm:prSet/>
      <dgm:spPr/>
      <dgm:t>
        <a:bodyPr/>
        <a:lstStyle/>
        <a:p>
          <a:endParaRPr lang="en-US"/>
        </a:p>
      </dgm:t>
    </dgm:pt>
    <dgm:pt modelId="{1F595961-4026-435B-A751-4DB23C279871}" type="sibTrans" cxnId="{365320F8-7272-4A43-BCCD-AB5C13B39B49}">
      <dgm:prSet/>
      <dgm:spPr/>
      <dgm:t>
        <a:bodyPr/>
        <a:lstStyle/>
        <a:p>
          <a:endParaRPr lang="en-US"/>
        </a:p>
      </dgm:t>
    </dgm:pt>
    <dgm:pt modelId="{3213D790-8531-436D-BB6B-A810A690D4E6}">
      <dgm:prSet/>
      <dgm:spPr/>
      <dgm:t>
        <a:bodyPr/>
        <a:lstStyle/>
        <a:p>
          <a:r>
            <a:rPr lang="en-US" b="0" i="0"/>
            <a:t>Modelling Approach</a:t>
          </a:r>
          <a:endParaRPr lang="en-US"/>
        </a:p>
      </dgm:t>
    </dgm:pt>
    <dgm:pt modelId="{A088F2D4-5EBB-46EB-95F6-F7463041A903}" type="parTrans" cxnId="{6B85D12D-C162-4B39-8BEA-963D65961818}">
      <dgm:prSet/>
      <dgm:spPr/>
      <dgm:t>
        <a:bodyPr/>
        <a:lstStyle/>
        <a:p>
          <a:endParaRPr lang="en-US"/>
        </a:p>
      </dgm:t>
    </dgm:pt>
    <dgm:pt modelId="{F54ED24B-1D47-45C5-849B-236859431C04}" type="sibTrans" cxnId="{6B85D12D-C162-4B39-8BEA-963D65961818}">
      <dgm:prSet/>
      <dgm:spPr/>
      <dgm:t>
        <a:bodyPr/>
        <a:lstStyle/>
        <a:p>
          <a:endParaRPr lang="en-US"/>
        </a:p>
      </dgm:t>
    </dgm:pt>
    <dgm:pt modelId="{64377B3E-3E4D-4879-8894-8C0608DBE518}">
      <dgm:prSet/>
      <dgm:spPr/>
      <dgm:t>
        <a:bodyPr/>
        <a:lstStyle/>
        <a:p>
          <a:r>
            <a:rPr lang="en-US" b="0" i="0"/>
            <a:t>Results and </a:t>
          </a:r>
          <a:r>
            <a:rPr lang="en-US"/>
            <a:t>Discussion</a:t>
          </a:r>
        </a:p>
      </dgm:t>
    </dgm:pt>
    <dgm:pt modelId="{5EC2F36F-3599-46E1-BD71-B7B10C1F4A1A}" type="parTrans" cxnId="{E4330BD5-7AF4-4445-AAEF-2B8EB8C65BE2}">
      <dgm:prSet/>
      <dgm:spPr/>
      <dgm:t>
        <a:bodyPr/>
        <a:lstStyle/>
        <a:p>
          <a:endParaRPr lang="en-US"/>
        </a:p>
      </dgm:t>
    </dgm:pt>
    <dgm:pt modelId="{A206375F-14F9-4A93-B0A7-92E9F1776829}" type="sibTrans" cxnId="{E4330BD5-7AF4-4445-AAEF-2B8EB8C65BE2}">
      <dgm:prSet/>
      <dgm:spPr/>
      <dgm:t>
        <a:bodyPr/>
        <a:lstStyle/>
        <a:p>
          <a:endParaRPr lang="en-US"/>
        </a:p>
      </dgm:t>
    </dgm:pt>
    <dgm:pt modelId="{B9108885-5E59-432E-B651-B020765EED0E}">
      <dgm:prSet/>
      <dgm:spPr/>
      <dgm:t>
        <a:bodyPr/>
        <a:lstStyle/>
        <a:p>
          <a:r>
            <a:rPr lang="en-US" b="0" i="0"/>
            <a:t>Conclusion</a:t>
          </a:r>
          <a:endParaRPr lang="en-US"/>
        </a:p>
      </dgm:t>
    </dgm:pt>
    <dgm:pt modelId="{8BC0BB96-3D91-46F7-9008-4B4D9D1712A6}" type="parTrans" cxnId="{9E72FA8D-622D-4EBD-B450-23F93CE49EC4}">
      <dgm:prSet/>
      <dgm:spPr/>
      <dgm:t>
        <a:bodyPr/>
        <a:lstStyle/>
        <a:p>
          <a:endParaRPr lang="en-US"/>
        </a:p>
      </dgm:t>
    </dgm:pt>
    <dgm:pt modelId="{1AF14FC6-2AAC-4F53-AD7F-0353B390678C}" type="sibTrans" cxnId="{9E72FA8D-622D-4EBD-B450-23F93CE49EC4}">
      <dgm:prSet/>
      <dgm:spPr/>
      <dgm:t>
        <a:bodyPr/>
        <a:lstStyle/>
        <a:p>
          <a:endParaRPr lang="en-US"/>
        </a:p>
      </dgm:t>
    </dgm:pt>
    <dgm:pt modelId="{ADF0CEFA-2F09-425D-998B-B8670A42BB53}" type="pres">
      <dgm:prSet presAssocID="{4825A4C0-2110-4DCF-860D-F377B1C86512}" presName="Name0" presStyleCnt="0">
        <dgm:presLayoutVars>
          <dgm:dir/>
          <dgm:resizeHandles val="exact"/>
        </dgm:presLayoutVars>
      </dgm:prSet>
      <dgm:spPr/>
    </dgm:pt>
    <dgm:pt modelId="{A062BA92-F350-4841-B7E4-09741FF77C59}" type="pres">
      <dgm:prSet presAssocID="{4825A4C0-2110-4DCF-860D-F377B1C86512}" presName="cycle" presStyleCnt="0"/>
      <dgm:spPr/>
    </dgm:pt>
    <dgm:pt modelId="{44BCCCCD-9AA4-4B95-A46C-4ABEBB2D7B34}" type="pres">
      <dgm:prSet presAssocID="{FC503783-3274-4DB2-9AB5-B09D15230A1D}" presName="nodeFirstNode" presStyleLbl="node1" presStyleIdx="0" presStyleCnt="8">
        <dgm:presLayoutVars>
          <dgm:bulletEnabled val="1"/>
        </dgm:presLayoutVars>
      </dgm:prSet>
      <dgm:spPr/>
    </dgm:pt>
    <dgm:pt modelId="{1827B715-2801-4489-A354-584FF3FB22B8}" type="pres">
      <dgm:prSet presAssocID="{E0AF6008-3F5B-43CE-B641-EB06A919BE6C}" presName="sibTransFirstNode" presStyleLbl="bgShp" presStyleIdx="0" presStyleCnt="1"/>
      <dgm:spPr/>
    </dgm:pt>
    <dgm:pt modelId="{4AF7FB4D-F56A-4371-91DE-DE0168878B11}" type="pres">
      <dgm:prSet presAssocID="{3F7B3A7B-48E7-4EEC-B5AC-548726DD1D85}" presName="nodeFollowingNodes" presStyleLbl="node1" presStyleIdx="1" presStyleCnt="8">
        <dgm:presLayoutVars>
          <dgm:bulletEnabled val="1"/>
        </dgm:presLayoutVars>
      </dgm:prSet>
      <dgm:spPr/>
    </dgm:pt>
    <dgm:pt modelId="{AB6E0CB1-8F11-4053-96BB-A48AB0FC4560}" type="pres">
      <dgm:prSet presAssocID="{CC0961A4-CD68-41FE-A742-FA30EABE1BB8}" presName="nodeFollowingNodes" presStyleLbl="node1" presStyleIdx="2" presStyleCnt="8">
        <dgm:presLayoutVars>
          <dgm:bulletEnabled val="1"/>
        </dgm:presLayoutVars>
      </dgm:prSet>
      <dgm:spPr/>
    </dgm:pt>
    <dgm:pt modelId="{94E7461A-BCAA-469B-925F-51BC60168719}" type="pres">
      <dgm:prSet presAssocID="{C5F553A5-17FB-49A6-8116-91DED77D239E}" presName="nodeFollowingNodes" presStyleLbl="node1" presStyleIdx="3" presStyleCnt="8">
        <dgm:presLayoutVars>
          <dgm:bulletEnabled val="1"/>
        </dgm:presLayoutVars>
      </dgm:prSet>
      <dgm:spPr/>
    </dgm:pt>
    <dgm:pt modelId="{3CFAE8EA-7819-4851-93B2-EF1305F9D3E2}" type="pres">
      <dgm:prSet presAssocID="{2696EE89-1057-4720-A44E-67694B6F068E}" presName="nodeFollowingNodes" presStyleLbl="node1" presStyleIdx="4" presStyleCnt="8">
        <dgm:presLayoutVars>
          <dgm:bulletEnabled val="1"/>
        </dgm:presLayoutVars>
      </dgm:prSet>
      <dgm:spPr/>
    </dgm:pt>
    <dgm:pt modelId="{7BFDA742-F539-4A41-A610-9095A49AFAE0}" type="pres">
      <dgm:prSet presAssocID="{3213D790-8531-436D-BB6B-A810A690D4E6}" presName="nodeFollowingNodes" presStyleLbl="node1" presStyleIdx="5" presStyleCnt="8">
        <dgm:presLayoutVars>
          <dgm:bulletEnabled val="1"/>
        </dgm:presLayoutVars>
      </dgm:prSet>
      <dgm:spPr/>
    </dgm:pt>
    <dgm:pt modelId="{3B6AC3FA-5C44-4442-A719-910D3AF1E84E}" type="pres">
      <dgm:prSet presAssocID="{64377B3E-3E4D-4879-8894-8C0608DBE518}" presName="nodeFollowingNodes" presStyleLbl="node1" presStyleIdx="6" presStyleCnt="8">
        <dgm:presLayoutVars>
          <dgm:bulletEnabled val="1"/>
        </dgm:presLayoutVars>
      </dgm:prSet>
      <dgm:spPr/>
    </dgm:pt>
    <dgm:pt modelId="{672B91AA-5BC7-4DDE-826B-CEE60AB80B86}" type="pres">
      <dgm:prSet presAssocID="{B9108885-5E59-432E-B651-B020765EED0E}" presName="nodeFollowingNodes" presStyleLbl="node1" presStyleIdx="7" presStyleCnt="8">
        <dgm:presLayoutVars>
          <dgm:bulletEnabled val="1"/>
        </dgm:presLayoutVars>
      </dgm:prSet>
      <dgm:spPr/>
    </dgm:pt>
  </dgm:ptLst>
  <dgm:cxnLst>
    <dgm:cxn modelId="{306B1D00-2884-4DD0-AE75-E0EF95C80D22}" srcId="{4825A4C0-2110-4DCF-860D-F377B1C86512}" destId="{CC0961A4-CD68-41FE-A742-FA30EABE1BB8}" srcOrd="2" destOrd="0" parTransId="{9A729CCC-F295-46D1-8A7B-556DC73A0F2D}" sibTransId="{7032698F-6A23-41E7-8F21-0D04AE1C48FE}"/>
    <dgm:cxn modelId="{293D510D-4D40-4CA1-9E91-C9642E3DC408}" type="presOf" srcId="{3213D790-8531-436D-BB6B-A810A690D4E6}" destId="{7BFDA742-F539-4A41-A610-9095A49AFAE0}" srcOrd="0" destOrd="0" presId="urn:microsoft.com/office/officeart/2005/8/layout/cycle3"/>
    <dgm:cxn modelId="{9FFE910E-3A41-425D-A7C9-D32922D57FC9}" type="presOf" srcId="{4825A4C0-2110-4DCF-860D-F377B1C86512}" destId="{ADF0CEFA-2F09-425D-998B-B8670A42BB53}" srcOrd="0" destOrd="0" presId="urn:microsoft.com/office/officeart/2005/8/layout/cycle3"/>
    <dgm:cxn modelId="{6B85D12D-C162-4B39-8BEA-963D65961818}" srcId="{4825A4C0-2110-4DCF-860D-F377B1C86512}" destId="{3213D790-8531-436D-BB6B-A810A690D4E6}" srcOrd="5" destOrd="0" parTransId="{A088F2D4-5EBB-46EB-95F6-F7463041A903}" sibTransId="{F54ED24B-1D47-45C5-849B-236859431C04}"/>
    <dgm:cxn modelId="{914B553B-4EC8-4DA1-987E-1785332A6EF3}" type="presOf" srcId="{C5F553A5-17FB-49A6-8116-91DED77D239E}" destId="{94E7461A-BCAA-469B-925F-51BC60168719}" srcOrd="0" destOrd="0" presId="urn:microsoft.com/office/officeart/2005/8/layout/cycle3"/>
    <dgm:cxn modelId="{C3FA493F-1FFB-4979-ABC5-3E77D463B6B7}" type="presOf" srcId="{64377B3E-3E4D-4879-8894-8C0608DBE518}" destId="{3B6AC3FA-5C44-4442-A719-910D3AF1E84E}" srcOrd="0" destOrd="0" presId="urn:microsoft.com/office/officeart/2005/8/layout/cycle3"/>
    <dgm:cxn modelId="{A073F768-6606-4A18-A595-5D664B3F6CC5}" type="presOf" srcId="{2696EE89-1057-4720-A44E-67694B6F068E}" destId="{3CFAE8EA-7819-4851-93B2-EF1305F9D3E2}" srcOrd="0" destOrd="0" presId="urn:microsoft.com/office/officeart/2005/8/layout/cycle3"/>
    <dgm:cxn modelId="{CD46294D-1759-4679-8FC6-923B33C09908}" type="presOf" srcId="{3F7B3A7B-48E7-4EEC-B5AC-548726DD1D85}" destId="{4AF7FB4D-F56A-4371-91DE-DE0168878B11}" srcOrd="0" destOrd="0" presId="urn:microsoft.com/office/officeart/2005/8/layout/cycle3"/>
    <dgm:cxn modelId="{E2C98E56-5515-4B35-AEEF-EA55D6159378}" srcId="{4825A4C0-2110-4DCF-860D-F377B1C86512}" destId="{FC503783-3274-4DB2-9AB5-B09D15230A1D}" srcOrd="0" destOrd="0" parTransId="{19C6AB9C-8FA8-4D36-A56D-948D2230BD14}" sibTransId="{E0AF6008-3F5B-43CE-B641-EB06A919BE6C}"/>
    <dgm:cxn modelId="{D69B3F84-150A-4FDA-82CA-4226EA9EF9CC}" srcId="{4825A4C0-2110-4DCF-860D-F377B1C86512}" destId="{C5F553A5-17FB-49A6-8116-91DED77D239E}" srcOrd="3" destOrd="0" parTransId="{4F4270FA-A773-4448-8C2B-E326CA5EC2AC}" sibTransId="{69B53826-8D5A-4090-BDFD-047C7A2FE12B}"/>
    <dgm:cxn modelId="{9E72FA8D-622D-4EBD-B450-23F93CE49EC4}" srcId="{4825A4C0-2110-4DCF-860D-F377B1C86512}" destId="{B9108885-5E59-432E-B651-B020765EED0E}" srcOrd="7" destOrd="0" parTransId="{8BC0BB96-3D91-46F7-9008-4B4D9D1712A6}" sibTransId="{1AF14FC6-2AAC-4F53-AD7F-0353B390678C}"/>
    <dgm:cxn modelId="{DDA3D091-FB22-49D5-89CB-8D1563689EAC}" type="presOf" srcId="{FC503783-3274-4DB2-9AB5-B09D15230A1D}" destId="{44BCCCCD-9AA4-4B95-A46C-4ABEBB2D7B34}" srcOrd="0" destOrd="0" presId="urn:microsoft.com/office/officeart/2005/8/layout/cycle3"/>
    <dgm:cxn modelId="{C3CD87C1-985A-4F60-A9AD-0C92E4540851}" type="presOf" srcId="{CC0961A4-CD68-41FE-A742-FA30EABE1BB8}" destId="{AB6E0CB1-8F11-4053-96BB-A48AB0FC4560}" srcOrd="0" destOrd="0" presId="urn:microsoft.com/office/officeart/2005/8/layout/cycle3"/>
    <dgm:cxn modelId="{E4330BD5-7AF4-4445-AAEF-2B8EB8C65BE2}" srcId="{4825A4C0-2110-4DCF-860D-F377B1C86512}" destId="{64377B3E-3E4D-4879-8894-8C0608DBE518}" srcOrd="6" destOrd="0" parTransId="{5EC2F36F-3599-46E1-BD71-B7B10C1F4A1A}" sibTransId="{A206375F-14F9-4A93-B0A7-92E9F1776829}"/>
    <dgm:cxn modelId="{F3F252E6-5302-4757-94B7-D3457FE0467A}" type="presOf" srcId="{B9108885-5E59-432E-B651-B020765EED0E}" destId="{672B91AA-5BC7-4DDE-826B-CEE60AB80B86}" srcOrd="0" destOrd="0" presId="urn:microsoft.com/office/officeart/2005/8/layout/cycle3"/>
    <dgm:cxn modelId="{4F5A39EB-C97C-425E-BA7F-16FF9B4D2E11}" srcId="{4825A4C0-2110-4DCF-860D-F377B1C86512}" destId="{3F7B3A7B-48E7-4EEC-B5AC-548726DD1D85}" srcOrd="1" destOrd="0" parTransId="{FB9E6D2C-C8F5-4E7E-A83D-621D414D494F}" sibTransId="{679ABD1A-7248-471A-8C9F-4899CAC5DCF1}"/>
    <dgm:cxn modelId="{365320F8-7272-4A43-BCCD-AB5C13B39B49}" srcId="{4825A4C0-2110-4DCF-860D-F377B1C86512}" destId="{2696EE89-1057-4720-A44E-67694B6F068E}" srcOrd="4" destOrd="0" parTransId="{575B8431-09D8-4B05-8E80-97A352B0D8C6}" sibTransId="{1F595961-4026-435B-A751-4DB23C279871}"/>
    <dgm:cxn modelId="{7A973CFE-4046-427A-8554-1423A0741A6E}" type="presOf" srcId="{E0AF6008-3F5B-43CE-B641-EB06A919BE6C}" destId="{1827B715-2801-4489-A354-584FF3FB22B8}" srcOrd="0" destOrd="0" presId="urn:microsoft.com/office/officeart/2005/8/layout/cycle3"/>
    <dgm:cxn modelId="{10056106-BEF2-47E5-8756-E882492B125E}" type="presParOf" srcId="{ADF0CEFA-2F09-425D-998B-B8670A42BB53}" destId="{A062BA92-F350-4841-B7E4-09741FF77C59}" srcOrd="0" destOrd="0" presId="urn:microsoft.com/office/officeart/2005/8/layout/cycle3"/>
    <dgm:cxn modelId="{79A982E7-832C-4F59-81C8-C5619A59F01F}" type="presParOf" srcId="{A062BA92-F350-4841-B7E4-09741FF77C59}" destId="{44BCCCCD-9AA4-4B95-A46C-4ABEBB2D7B34}" srcOrd="0" destOrd="0" presId="urn:microsoft.com/office/officeart/2005/8/layout/cycle3"/>
    <dgm:cxn modelId="{AF23221D-C106-40BF-A98F-4511E800A812}" type="presParOf" srcId="{A062BA92-F350-4841-B7E4-09741FF77C59}" destId="{1827B715-2801-4489-A354-584FF3FB22B8}" srcOrd="1" destOrd="0" presId="urn:microsoft.com/office/officeart/2005/8/layout/cycle3"/>
    <dgm:cxn modelId="{6A840815-3EFA-4DA3-B154-BA20641483E3}" type="presParOf" srcId="{A062BA92-F350-4841-B7E4-09741FF77C59}" destId="{4AF7FB4D-F56A-4371-91DE-DE0168878B11}" srcOrd="2" destOrd="0" presId="urn:microsoft.com/office/officeart/2005/8/layout/cycle3"/>
    <dgm:cxn modelId="{56F962DB-D50A-47B3-8824-2CB74C656D06}" type="presParOf" srcId="{A062BA92-F350-4841-B7E4-09741FF77C59}" destId="{AB6E0CB1-8F11-4053-96BB-A48AB0FC4560}" srcOrd="3" destOrd="0" presId="urn:microsoft.com/office/officeart/2005/8/layout/cycle3"/>
    <dgm:cxn modelId="{C9F3E7F2-A600-4EBF-B835-E40AA72F8809}" type="presParOf" srcId="{A062BA92-F350-4841-B7E4-09741FF77C59}" destId="{94E7461A-BCAA-469B-925F-51BC60168719}" srcOrd="4" destOrd="0" presId="urn:microsoft.com/office/officeart/2005/8/layout/cycle3"/>
    <dgm:cxn modelId="{6909F7D7-E6A0-4418-9218-788573FE4E62}" type="presParOf" srcId="{A062BA92-F350-4841-B7E4-09741FF77C59}" destId="{3CFAE8EA-7819-4851-93B2-EF1305F9D3E2}" srcOrd="5" destOrd="0" presId="urn:microsoft.com/office/officeart/2005/8/layout/cycle3"/>
    <dgm:cxn modelId="{6E01620F-52ED-441C-8EDD-7A33BE65A6EE}" type="presParOf" srcId="{A062BA92-F350-4841-B7E4-09741FF77C59}" destId="{7BFDA742-F539-4A41-A610-9095A49AFAE0}" srcOrd="6" destOrd="0" presId="urn:microsoft.com/office/officeart/2005/8/layout/cycle3"/>
    <dgm:cxn modelId="{9D9D1DAC-64F0-4455-91BA-9999F5A9AFA9}" type="presParOf" srcId="{A062BA92-F350-4841-B7E4-09741FF77C59}" destId="{3B6AC3FA-5C44-4442-A719-910D3AF1E84E}" srcOrd="7" destOrd="0" presId="urn:microsoft.com/office/officeart/2005/8/layout/cycle3"/>
    <dgm:cxn modelId="{301FE436-6CA0-49B4-B382-3D770D592965}" type="presParOf" srcId="{A062BA92-F350-4841-B7E4-09741FF77C59}" destId="{672B91AA-5BC7-4DDE-826B-CEE60AB80B86}" srcOrd="8" destOrd="0" presId="urn:microsoft.com/office/officeart/2005/8/layout/cycle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7B715-2801-4489-A354-584FF3FB22B8}">
      <dsp:nvSpPr>
        <dsp:cNvPr id="0" name=""/>
        <dsp:cNvSpPr/>
      </dsp:nvSpPr>
      <dsp:spPr>
        <a:xfrm>
          <a:off x="292150" y="-42457"/>
          <a:ext cx="4444898" cy="4444898"/>
        </a:xfrm>
        <a:prstGeom prst="circularArrow">
          <a:avLst>
            <a:gd name="adj1" fmla="val 5544"/>
            <a:gd name="adj2" fmla="val 330680"/>
            <a:gd name="adj3" fmla="val 14683409"/>
            <a:gd name="adj4" fmla="val 1685488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CCCCD-9AA4-4B95-A46C-4ABEBB2D7B34}">
      <dsp:nvSpPr>
        <dsp:cNvPr id="0" name=""/>
        <dsp:cNvSpPr/>
      </dsp:nvSpPr>
      <dsp:spPr>
        <a:xfrm>
          <a:off x="1905595" y="621"/>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Problem Statement</a:t>
          </a:r>
          <a:endParaRPr lang="en-US" sz="1200" kern="1200"/>
        </a:p>
      </dsp:txBody>
      <dsp:txXfrm>
        <a:off x="1935324" y="30350"/>
        <a:ext cx="1158551" cy="549546"/>
      </dsp:txXfrm>
    </dsp:sp>
    <dsp:sp modelId="{4AF7FB4D-F56A-4371-91DE-DE0168878B11}">
      <dsp:nvSpPr>
        <dsp:cNvPr id="0" name=""/>
        <dsp:cNvSpPr/>
      </dsp:nvSpPr>
      <dsp:spPr>
        <a:xfrm>
          <a:off x="3245901"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Project Overview</a:t>
          </a:r>
          <a:endParaRPr lang="en-US" sz="1200" kern="1200"/>
        </a:p>
      </dsp:txBody>
      <dsp:txXfrm>
        <a:off x="3275630" y="585523"/>
        <a:ext cx="1158551" cy="549546"/>
      </dsp:txXfrm>
    </dsp:sp>
    <dsp:sp modelId="{AB6E0CB1-8F11-4053-96BB-A48AB0FC4560}">
      <dsp:nvSpPr>
        <dsp:cNvPr id="0" name=""/>
        <dsp:cNvSpPr/>
      </dsp:nvSpPr>
      <dsp:spPr>
        <a:xfrm>
          <a:off x="3801074"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End Users</a:t>
          </a:r>
          <a:endParaRPr lang="en-US" sz="1200" kern="1200"/>
        </a:p>
      </dsp:txBody>
      <dsp:txXfrm>
        <a:off x="3830803" y="1925829"/>
        <a:ext cx="1158551" cy="549546"/>
      </dsp:txXfrm>
    </dsp:sp>
    <dsp:sp modelId="{94E7461A-BCAA-469B-925F-51BC60168719}">
      <dsp:nvSpPr>
        <dsp:cNvPr id="0" name=""/>
        <dsp:cNvSpPr/>
      </dsp:nvSpPr>
      <dsp:spPr>
        <a:xfrm>
          <a:off x="3245901"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Our Solution and Proposition</a:t>
          </a:r>
          <a:endParaRPr lang="en-US" sz="1200" kern="1200"/>
        </a:p>
      </dsp:txBody>
      <dsp:txXfrm>
        <a:off x="3275630" y="3266135"/>
        <a:ext cx="1158551" cy="549546"/>
      </dsp:txXfrm>
    </dsp:sp>
    <dsp:sp modelId="{3CFAE8EA-7819-4851-93B2-EF1305F9D3E2}">
      <dsp:nvSpPr>
        <dsp:cNvPr id="0" name=""/>
        <dsp:cNvSpPr/>
      </dsp:nvSpPr>
      <dsp:spPr>
        <a:xfrm>
          <a:off x="1905595" y="3791579"/>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Dataset Description</a:t>
          </a:r>
        </a:p>
      </dsp:txBody>
      <dsp:txXfrm>
        <a:off x="1935324" y="3821308"/>
        <a:ext cx="1158551" cy="549546"/>
      </dsp:txXfrm>
    </dsp:sp>
    <dsp:sp modelId="{7BFDA742-F539-4A41-A610-9095A49AFAE0}">
      <dsp:nvSpPr>
        <dsp:cNvPr id="0" name=""/>
        <dsp:cNvSpPr/>
      </dsp:nvSpPr>
      <dsp:spPr>
        <a:xfrm>
          <a:off x="565289"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Modelling Approach</a:t>
          </a:r>
          <a:endParaRPr lang="en-US" sz="1200" kern="1200"/>
        </a:p>
      </dsp:txBody>
      <dsp:txXfrm>
        <a:off x="595018" y="3266135"/>
        <a:ext cx="1158551" cy="549546"/>
      </dsp:txXfrm>
    </dsp:sp>
    <dsp:sp modelId="{3B6AC3FA-5C44-4442-A719-910D3AF1E84E}">
      <dsp:nvSpPr>
        <dsp:cNvPr id="0" name=""/>
        <dsp:cNvSpPr/>
      </dsp:nvSpPr>
      <dsp:spPr>
        <a:xfrm>
          <a:off x="10116"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Results and </a:t>
          </a:r>
          <a:r>
            <a:rPr lang="en-US" sz="1200" kern="1200"/>
            <a:t>Discussion</a:t>
          </a:r>
        </a:p>
      </dsp:txBody>
      <dsp:txXfrm>
        <a:off x="39845" y="1925829"/>
        <a:ext cx="1158551" cy="549546"/>
      </dsp:txXfrm>
    </dsp:sp>
    <dsp:sp modelId="{672B91AA-5BC7-4DDE-826B-CEE60AB80B86}">
      <dsp:nvSpPr>
        <dsp:cNvPr id="0" name=""/>
        <dsp:cNvSpPr/>
      </dsp:nvSpPr>
      <dsp:spPr>
        <a:xfrm>
          <a:off x="565289"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Conclusion</a:t>
          </a:r>
          <a:endParaRPr lang="en-US" sz="1200" kern="1200"/>
        </a:p>
      </dsp:txBody>
      <dsp:txXfrm>
        <a:off x="595018" y="585523"/>
        <a:ext cx="1158551" cy="54954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72770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8379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1884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2756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4650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56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78361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08668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02934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8613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8000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1875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6398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449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8939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2686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5291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6760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9076255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image" Target="../media/image2.png" /><Relationship Id="rId7" Type="http://schemas.openxmlformats.org/officeDocument/2006/relationships/diagramQuickStyle" Target="../diagrams/quickStyle1.xml" /><Relationship Id="rId2" Type="http://schemas.openxmlformats.org/officeDocument/2006/relationships/image" Target="../media/image3.png" /><Relationship Id="rId1" Type="http://schemas.openxmlformats.org/officeDocument/2006/relationships/slideLayout" Target="../slideLayouts/slideLayout6.x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4.jpg" /><Relationship Id="rId9" Type="http://schemas.microsoft.com/office/2007/relationships/diagramDrawing" Target="../diagrams/drawing1.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78629" y="3074939"/>
            <a:ext cx="8610600" cy="2308324"/>
          </a:xfrm>
          <a:prstGeom prst="rect">
            <a:avLst/>
          </a:prstGeom>
          <a:noFill/>
        </p:spPr>
        <p:txBody>
          <a:bodyPr wrap="square" rtlCol="0">
            <a:spAutoFit/>
          </a:bodyPr>
          <a:lstStyle/>
          <a:p>
            <a:r>
              <a:rPr lang="en-US" sz="2400" b="1" dirty="0"/>
              <a:t>STUDENT </a:t>
            </a:r>
            <a:r>
              <a:rPr lang="en-IN" sz="2400" b="1" dirty="0"/>
              <a:t>NAME:GAYATHRI.P</a:t>
            </a:r>
            <a:endParaRPr lang="en-US" sz="2400" b="1" dirty="0"/>
          </a:p>
          <a:p>
            <a:r>
              <a:rPr lang="en-US" sz="2400" b="1" dirty="0"/>
              <a:t>REGISTER NO:31222</a:t>
            </a:r>
            <a:r>
              <a:rPr lang="en-IN" sz="2400" b="1" dirty="0"/>
              <a:t>0808</a:t>
            </a:r>
            <a:endParaRPr lang="en-US" sz="2400" b="1" dirty="0"/>
          </a:p>
          <a:p>
            <a:r>
              <a:rPr lang="en-US" sz="2400" b="1" dirty="0"/>
              <a:t>DEPARTMENT:COMMERCE</a:t>
            </a:r>
          </a:p>
          <a:p>
            <a:r>
              <a:rPr lang="en-US" sz="2400" b="1" dirty="0"/>
              <a:t>COLLEGE: GOVERNMENT ARTS AND SCIENCE COLLEGE,SRIPERUMBUDUR-KUNDRATHUR,CHENNAI-69.</a:t>
            </a:r>
          </a:p>
          <a:p>
            <a:r>
              <a:rPr lang="en-US" sz="2400"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4178941-AF80-47B1-9836-E5E7CD2DA5C7}"/>
              </a:ext>
            </a:extLst>
          </p:cNvPr>
          <p:cNvSpPr/>
          <p:nvPr/>
        </p:nvSpPr>
        <p:spPr>
          <a:xfrm>
            <a:off x="739775" y="1066800"/>
            <a:ext cx="6096000" cy="5355312"/>
          </a:xfrm>
          <a:prstGeom prst="rect">
            <a:avLst/>
          </a:prstGeom>
        </p:spPr>
        <p:txBody>
          <a:bodyPr>
            <a:spAutoFit/>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D52CC8CE-74C6-47DF-AEF2-6B3B4716E738}"/>
              </a:ext>
            </a:extLst>
          </p:cNvPr>
          <p:cNvSpPr/>
          <p:nvPr/>
        </p:nvSpPr>
        <p:spPr>
          <a:xfrm>
            <a:off x="755332" y="1192232"/>
            <a:ext cx="8464868" cy="2862322"/>
          </a:xfrm>
          <a:prstGeom prst="rect">
            <a:avLst/>
          </a:prstGeom>
        </p:spPr>
        <p:txBody>
          <a:bodyPr wrap="square">
            <a:spAutoFit/>
          </a:bodyPr>
          <a:lstStyle/>
          <a:p>
            <a:pPr marL="285750" indent="-285750">
              <a:buFont typeface="Wingdings" panose="05000000000000000000" pitchFamily="2" charset="2"/>
              <a:buChar char="v"/>
            </a:pPr>
            <a:r>
              <a:rPr lang="en-US" dirty="0"/>
              <a:t>The phenomenon of employee salary of based on which job the organization required at where.</a:t>
            </a:r>
          </a:p>
          <a:p>
            <a:endParaRPr lang="en-US" dirty="0"/>
          </a:p>
          <a:p>
            <a:pPr marL="285750" indent="-285750">
              <a:buFont typeface="Wingdings" panose="05000000000000000000" pitchFamily="2" charset="2"/>
              <a:buChar char="v"/>
            </a:pPr>
            <a:r>
              <a:rPr lang="en-US" dirty="0"/>
              <a:t> The results section should be objective and </a:t>
            </a:r>
            <a:r>
              <a:rPr lang="en-US" dirty="0" err="1"/>
              <a:t>unbased</a:t>
            </a:r>
            <a:r>
              <a:rPr lang="en-US" dirty="0"/>
              <a:t>,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0C03CF4-D959-41CF-B33D-F945969AAA21}"/>
              </a:ext>
            </a:extLst>
          </p:cNvPr>
          <p:cNvSpPr/>
          <p:nvPr/>
        </p:nvSpPr>
        <p:spPr>
          <a:xfrm>
            <a:off x="533400" y="1524000"/>
            <a:ext cx="6096000" cy="2308324"/>
          </a:xfrm>
          <a:prstGeom prst="rect">
            <a:avLst/>
          </a:prstGeom>
        </p:spPr>
        <p:txBody>
          <a:bodyPr>
            <a:spAutoFit/>
          </a:bodyPr>
          <a:lstStyle/>
          <a:p>
            <a:pPr marL="285750" indent="-285750">
              <a:buFont typeface="Wingdings" panose="05000000000000000000" pitchFamily="2" charset="2"/>
              <a:buChar char="v"/>
            </a:pPr>
            <a:r>
              <a:rPr lang="en-US" dirty="0"/>
              <a:t>The analysis of high income is given is for Life Sciences.</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5" name="TextBox 22">
            <a:extLst>
              <a:ext uri="{FF2B5EF4-FFF2-40B4-BE49-F238E27FC236}">
                <a16:creationId xmlns:a16="http://schemas.microsoft.com/office/drawing/2014/main" id="{475EE57F-AB3E-1217-24E9-091FEB539206}"/>
              </a:ext>
            </a:extLst>
          </p:cNvPr>
          <p:cNvGraphicFramePr/>
          <p:nvPr>
            <p:extLst>
              <p:ext uri="{D42A27DB-BD31-4B8C-83A1-F6EECF244321}">
                <p14:modId xmlns:p14="http://schemas.microsoft.com/office/powerpoint/2010/main" val="1442368046"/>
              </p:ext>
            </p:extLst>
          </p:nvPr>
        </p:nvGraphicFramePr>
        <p:xfrm>
          <a:off x="2509807" y="1041533"/>
          <a:ext cx="5029200" cy="44012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4" name="object 3">
            <a:extLst>
              <a:ext uri="{FF2B5EF4-FFF2-40B4-BE49-F238E27FC236}">
                <a16:creationId xmlns:a16="http://schemas.microsoft.com/office/drawing/2014/main" id="{4FFF345D-48D8-485D-931D-DC2E71AA855F}"/>
              </a:ext>
            </a:extLst>
          </p:cNvPr>
          <p:cNvGrpSpPr/>
          <p:nvPr/>
        </p:nvGrpSpPr>
        <p:grpSpPr>
          <a:xfrm>
            <a:off x="7633495" y="-180821"/>
            <a:ext cx="4752975" cy="6863080"/>
            <a:chOff x="7443849" y="0"/>
            <a:chExt cx="4752975" cy="6863080"/>
          </a:xfrm>
        </p:grpSpPr>
        <p:sp>
          <p:nvSpPr>
            <p:cNvPr id="26" name="object 4">
              <a:extLst>
                <a:ext uri="{FF2B5EF4-FFF2-40B4-BE49-F238E27FC236}">
                  <a16:creationId xmlns:a16="http://schemas.microsoft.com/office/drawing/2014/main" id="{24891294-B08B-477C-8C2D-ED8A7E0CF6DE}"/>
                </a:ext>
              </a:extLst>
            </p:cNvPr>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27" name="object 5">
              <a:extLst>
                <a:ext uri="{FF2B5EF4-FFF2-40B4-BE49-F238E27FC236}">
                  <a16:creationId xmlns:a16="http://schemas.microsoft.com/office/drawing/2014/main" id="{9A7C3CD2-8597-4B1E-9983-E1F15B7BB069}"/>
                </a:ext>
              </a:extLst>
            </p:cNvPr>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28" name="object 6">
              <a:extLst>
                <a:ext uri="{FF2B5EF4-FFF2-40B4-BE49-F238E27FC236}">
                  <a16:creationId xmlns:a16="http://schemas.microsoft.com/office/drawing/2014/main" id="{55AE8822-B680-4E9C-AF7B-7886E9BE61CD}"/>
                </a:ext>
              </a:extLst>
            </p:cNvPr>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29" name="object 7">
              <a:extLst>
                <a:ext uri="{FF2B5EF4-FFF2-40B4-BE49-F238E27FC236}">
                  <a16:creationId xmlns:a16="http://schemas.microsoft.com/office/drawing/2014/main" id="{518D7302-155A-4F8C-825F-A20FFBC1D249}"/>
                </a:ext>
              </a:extLst>
            </p:cNvPr>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30" name="object 8">
              <a:extLst>
                <a:ext uri="{FF2B5EF4-FFF2-40B4-BE49-F238E27FC236}">
                  <a16:creationId xmlns:a16="http://schemas.microsoft.com/office/drawing/2014/main" id="{612BB10A-8E58-4B9B-B43D-6C3C078A171C}"/>
                </a:ext>
              </a:extLst>
            </p:cNvPr>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31" name="object 9">
              <a:extLst>
                <a:ext uri="{FF2B5EF4-FFF2-40B4-BE49-F238E27FC236}">
                  <a16:creationId xmlns:a16="http://schemas.microsoft.com/office/drawing/2014/main" id="{51D48112-2F1E-4C0C-A861-D840D02CDD58}"/>
                </a:ext>
              </a:extLst>
            </p:cNvPr>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32" name="object 10">
              <a:extLst>
                <a:ext uri="{FF2B5EF4-FFF2-40B4-BE49-F238E27FC236}">
                  <a16:creationId xmlns:a16="http://schemas.microsoft.com/office/drawing/2014/main" id="{AE55B2E8-3861-431D-B730-712E705A2A6C}"/>
                </a:ext>
              </a:extLst>
            </p:cNvPr>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33" name="object 11">
              <a:extLst>
                <a:ext uri="{FF2B5EF4-FFF2-40B4-BE49-F238E27FC236}">
                  <a16:creationId xmlns:a16="http://schemas.microsoft.com/office/drawing/2014/main" id="{91AF4784-3088-4D80-8850-9F5F985A0A4F}"/>
                </a:ext>
              </a:extLst>
            </p:cNvPr>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34" name="object 12">
              <a:extLst>
                <a:ext uri="{FF2B5EF4-FFF2-40B4-BE49-F238E27FC236}">
                  <a16:creationId xmlns:a16="http://schemas.microsoft.com/office/drawing/2014/main" id="{31CEA71E-3CF5-4632-9A47-294AF0E7DADB}"/>
                </a:ext>
              </a:extLst>
            </p:cNvPr>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90A329A8-ACAD-10CC-AEEC-02B4B175C866}"/>
              </a:ext>
            </a:extLst>
          </p:cNvPr>
          <p:cNvSpPr txBox="1"/>
          <p:nvPr/>
        </p:nvSpPr>
        <p:spPr>
          <a:xfrm>
            <a:off x="676275" y="1905001"/>
            <a:ext cx="7990157" cy="3108543"/>
          </a:xfrm>
          <a:prstGeom prst="rect">
            <a:avLst/>
          </a:prstGeom>
          <a:noFill/>
        </p:spPr>
        <p:txBody>
          <a:bodyPr wrap="square">
            <a:spAutoFit/>
          </a:bodyPr>
          <a:lstStyle/>
          <a:p>
            <a:r>
              <a:rPr lang="en-US" sz="2800" dirty="0"/>
              <a:t>The organization needs to analyze salary data to identify and address pay disparities, ensure competitive compensation, and evaluate the effectiveness of its salary structure. This analysis aims to provide insights into equity, market alignment, and budget impact to inform strategic HR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27CA34-79E6-4BDA-A321-5ADF33920B06}"/>
              </a:ext>
            </a:extLst>
          </p:cNvPr>
          <p:cNvSpPr txBox="1"/>
          <p:nvPr/>
        </p:nvSpPr>
        <p:spPr>
          <a:xfrm>
            <a:off x="739775" y="1696134"/>
            <a:ext cx="7108825"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A company’s excel statement that shows the salary of male and female genders and the job level.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a:extLst>
              <a:ext uri="{FF2B5EF4-FFF2-40B4-BE49-F238E27FC236}">
                <a16:creationId xmlns:a16="http://schemas.microsoft.com/office/drawing/2014/main" id="{F7BBFF6B-9300-45DB-8189-19DAF6537B65}"/>
              </a:ext>
            </a:extLst>
          </p:cNvPr>
          <p:cNvSpPr/>
          <p:nvPr/>
        </p:nvSpPr>
        <p:spPr>
          <a:xfrm>
            <a:off x="723900" y="1695450"/>
            <a:ext cx="6096000" cy="3139321"/>
          </a:xfrm>
          <a:prstGeom prst="rect">
            <a:avLst/>
          </a:prstGeom>
        </p:spPr>
        <p:txBody>
          <a:bodyPr>
            <a:spAutoFit/>
          </a:bodyPr>
          <a:lstStyle/>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evaluate fairness, compliance, and optimize salary structures.</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make informed decisions about compensation strategy.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ensure transparency and fairness in their pay.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manage budgets and forecast salary expenditures.</a:t>
            </a:r>
          </a:p>
          <a:p>
            <a:pPr marL="285750" lvl="0" indent="-285750" defTabSz="914400" eaLnBrk="0" fontAlgn="base" hangingPunct="0">
              <a:spcBef>
                <a:spcPct val="0"/>
              </a:spcBef>
              <a:spcAft>
                <a:spcPct val="0"/>
              </a:spcAft>
              <a:buFont typeface="Wingdings" panose="05000000000000000000" pitchFamily="2" charset="2"/>
              <a:buChar char="v"/>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advocate for fair compensation.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a:extLst>
              <a:ext uri="{FF2B5EF4-FFF2-40B4-BE49-F238E27FC236}">
                <a16:creationId xmlns:a16="http://schemas.microsoft.com/office/drawing/2014/main" id="{5F2BC9EA-5425-4565-A10E-109AB4F4750D}"/>
              </a:ext>
            </a:extLst>
          </p:cNvPr>
          <p:cNvSpPr/>
          <p:nvPr/>
        </p:nvSpPr>
        <p:spPr>
          <a:xfrm>
            <a:off x="2819400" y="1476375"/>
            <a:ext cx="6096000" cy="4247317"/>
          </a:xfrm>
          <a:prstGeom prst="rect">
            <a:avLst/>
          </a:prstGeom>
        </p:spPr>
        <p:txBody>
          <a:bodyPr>
            <a:spAutoFit/>
          </a:bodyPr>
          <a:lstStyle/>
          <a:p>
            <a:pPr marL="285750" indent="-285750">
              <a:buFont typeface="Wingdings" panose="05000000000000000000" pitchFamily="2" charset="2"/>
              <a:buChar char="v"/>
            </a:pPr>
            <a:r>
              <a:rPr lang="en-US" dirty="0"/>
              <a:t>Fair Compensation: Ensuring equitable pay for all employees.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Informed Decision-Making: Providing data-driven insights to HR and management.</a:t>
            </a:r>
          </a:p>
          <a:p>
            <a:endParaRPr lang="en-US" dirty="0"/>
          </a:p>
          <a:p>
            <a:pPr marL="285750" indent="-285750">
              <a:buFont typeface="Wingdings" panose="05000000000000000000" pitchFamily="2" charset="2"/>
              <a:buChar char="v"/>
            </a:pPr>
            <a:r>
              <a:rPr lang="en-US" dirty="0"/>
              <a:t>Employee Satisfaction: Improving transparency and trust in compensation practices.</a:t>
            </a:r>
          </a:p>
          <a:p>
            <a:endParaRPr lang="en-US" dirty="0"/>
          </a:p>
          <a:p>
            <a:pPr marL="285750" indent="-285750">
              <a:buFont typeface="Wingdings" panose="05000000000000000000" pitchFamily="2" charset="2"/>
              <a:buChar char="v"/>
            </a:pPr>
            <a:r>
              <a:rPr lang="en-US" dirty="0"/>
              <a:t>Efficiency: Automating salary analysis, saving time and reducing errors.</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Would you like to elaborate on the specific solution or value proposition for this case?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6998050-B46D-4224-B2CC-9EAE8974D290}"/>
              </a:ext>
            </a:extLst>
          </p:cNvPr>
          <p:cNvSpPr txBox="1"/>
          <p:nvPr/>
        </p:nvSpPr>
        <p:spPr>
          <a:xfrm>
            <a:off x="838200" y="1630681"/>
            <a:ext cx="7543800"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t>It has employees IDs.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Education fields about their employees like marketing, life science, medicals, technical degree,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Gender.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Research and development and Sales are the important dataset in this column.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Job Levels.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Job roles like Laboratory Technician, Sales Representative, Research Scientist,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Monthly Income, Salary slab and its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391"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2C43E66-63D5-4820-97F7-5C0EB3AC7837}"/>
              </a:ext>
            </a:extLst>
          </p:cNvPr>
          <p:cNvSpPr/>
          <p:nvPr/>
        </p:nvSpPr>
        <p:spPr>
          <a:xfrm>
            <a:off x="2133600" y="2039851"/>
            <a:ext cx="6096000" cy="1754326"/>
          </a:xfrm>
          <a:prstGeom prst="rect">
            <a:avLst/>
          </a:prstGeom>
        </p:spPr>
        <p:txBody>
          <a:bodyPr>
            <a:spAutoFit/>
          </a:bodyPr>
          <a:lstStyle/>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data shows that Rating of monthly income of employees.</a:t>
            </a:r>
          </a:p>
          <a:p>
            <a:pPr marL="457200" indent="-45720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 analysed the data to know which place is providing high and low salary in an organisation based on different type of jobs.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327</TotalTime>
  <Words>589</Words>
  <Application>Microsoft Office PowerPoint</Application>
  <PresentationFormat>Widescreen</PresentationFormat>
  <Paragraphs>100</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Gayathri B.com General 2nd year GASC</cp:lastModifiedBy>
  <cp:revision>22</cp:revision>
  <dcterms:created xsi:type="dcterms:W3CDTF">2024-03-29T15:07:22Z</dcterms:created>
  <dcterms:modified xsi:type="dcterms:W3CDTF">2024-09-04T05:05:30Z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