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sho\AppData\Roaming\Microsoft\Excel\Book1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sho\AppData\Roaming\Microsoft\Excel\Book1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%20&amp;%20DS\Reinforcement%20Test\SQL\Analysis%20sql%20IMD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%20&amp;%20DS\Reinforcement%20Test\SQL\Analysis%20sql%20IMD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count(avg_rating)</c:v>
                </c:pt>
              </c:strCache>
            </c:strRef>
          </c:tx>
          <c:spPr>
            <a:ln w="9525" cap="rnd">
              <a:solidFill>
                <a:schemeClr val="accent1">
                  <a:alpha val="50000"/>
                </a:schemeClr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Sheet1!$A$2:$A$92</c:f>
              <c:numCache>
                <c:formatCode>General</c:formatCode>
                <c:ptCount val="91"/>
                <c:pt idx="0">
                  <c:v>1</c:v>
                </c:pt>
                <c:pt idx="1">
                  <c:v>1.1000000000000001</c:v>
                </c:pt>
                <c:pt idx="2">
                  <c:v>1.2</c:v>
                </c:pt>
                <c:pt idx="3">
                  <c:v>1.3</c:v>
                </c:pt>
                <c:pt idx="4">
                  <c:v>1.4</c:v>
                </c:pt>
                <c:pt idx="5">
                  <c:v>1.5</c:v>
                </c:pt>
                <c:pt idx="6">
                  <c:v>1.6</c:v>
                </c:pt>
                <c:pt idx="7">
                  <c:v>1.7</c:v>
                </c:pt>
                <c:pt idx="8">
                  <c:v>1.8</c:v>
                </c:pt>
                <c:pt idx="9">
                  <c:v>1.9</c:v>
                </c:pt>
                <c:pt idx="10">
                  <c:v>2</c:v>
                </c:pt>
                <c:pt idx="11">
                  <c:v>2.1</c:v>
                </c:pt>
                <c:pt idx="12">
                  <c:v>2.2000000000000002</c:v>
                </c:pt>
                <c:pt idx="13">
                  <c:v>2.2999999999999998</c:v>
                </c:pt>
                <c:pt idx="14">
                  <c:v>2.4</c:v>
                </c:pt>
                <c:pt idx="15">
                  <c:v>2.5</c:v>
                </c:pt>
                <c:pt idx="16">
                  <c:v>2.6</c:v>
                </c:pt>
                <c:pt idx="17">
                  <c:v>2.7</c:v>
                </c:pt>
                <c:pt idx="18">
                  <c:v>2.8</c:v>
                </c:pt>
                <c:pt idx="19">
                  <c:v>2.9</c:v>
                </c:pt>
                <c:pt idx="20">
                  <c:v>3</c:v>
                </c:pt>
                <c:pt idx="21">
                  <c:v>3.1</c:v>
                </c:pt>
                <c:pt idx="22">
                  <c:v>3.2</c:v>
                </c:pt>
                <c:pt idx="23">
                  <c:v>3.3</c:v>
                </c:pt>
                <c:pt idx="24">
                  <c:v>3.4</c:v>
                </c:pt>
                <c:pt idx="25">
                  <c:v>3.5</c:v>
                </c:pt>
                <c:pt idx="26">
                  <c:v>3.6</c:v>
                </c:pt>
                <c:pt idx="27">
                  <c:v>3.7</c:v>
                </c:pt>
                <c:pt idx="28">
                  <c:v>3.8</c:v>
                </c:pt>
                <c:pt idx="29">
                  <c:v>3.9</c:v>
                </c:pt>
                <c:pt idx="30">
                  <c:v>4</c:v>
                </c:pt>
                <c:pt idx="31">
                  <c:v>4.0999999999999996</c:v>
                </c:pt>
                <c:pt idx="32">
                  <c:v>4.2</c:v>
                </c:pt>
                <c:pt idx="33">
                  <c:v>4.3</c:v>
                </c:pt>
                <c:pt idx="34">
                  <c:v>4.4000000000000004</c:v>
                </c:pt>
                <c:pt idx="35">
                  <c:v>4.5</c:v>
                </c:pt>
                <c:pt idx="36">
                  <c:v>4.5999999999999996</c:v>
                </c:pt>
                <c:pt idx="37">
                  <c:v>4.7</c:v>
                </c:pt>
                <c:pt idx="38">
                  <c:v>4.8</c:v>
                </c:pt>
                <c:pt idx="39">
                  <c:v>4.9000000000000004</c:v>
                </c:pt>
                <c:pt idx="40">
                  <c:v>5</c:v>
                </c:pt>
                <c:pt idx="41">
                  <c:v>5.0999999999999996</c:v>
                </c:pt>
                <c:pt idx="42">
                  <c:v>5.2</c:v>
                </c:pt>
                <c:pt idx="43">
                  <c:v>5.3</c:v>
                </c:pt>
                <c:pt idx="44">
                  <c:v>5.4</c:v>
                </c:pt>
                <c:pt idx="45">
                  <c:v>5.5</c:v>
                </c:pt>
                <c:pt idx="46">
                  <c:v>5.6</c:v>
                </c:pt>
                <c:pt idx="47">
                  <c:v>5.7</c:v>
                </c:pt>
                <c:pt idx="48">
                  <c:v>5.8</c:v>
                </c:pt>
                <c:pt idx="49">
                  <c:v>5.9</c:v>
                </c:pt>
                <c:pt idx="50">
                  <c:v>6</c:v>
                </c:pt>
                <c:pt idx="51">
                  <c:v>6.1</c:v>
                </c:pt>
                <c:pt idx="52">
                  <c:v>6.2</c:v>
                </c:pt>
                <c:pt idx="53">
                  <c:v>6.3</c:v>
                </c:pt>
                <c:pt idx="54">
                  <c:v>6.4</c:v>
                </c:pt>
                <c:pt idx="55">
                  <c:v>6.5</c:v>
                </c:pt>
                <c:pt idx="56">
                  <c:v>6.6</c:v>
                </c:pt>
                <c:pt idx="57">
                  <c:v>6.7</c:v>
                </c:pt>
                <c:pt idx="58">
                  <c:v>6.8</c:v>
                </c:pt>
                <c:pt idx="59">
                  <c:v>6.9</c:v>
                </c:pt>
                <c:pt idx="60">
                  <c:v>7</c:v>
                </c:pt>
                <c:pt idx="61">
                  <c:v>7.1</c:v>
                </c:pt>
                <c:pt idx="62">
                  <c:v>7.2</c:v>
                </c:pt>
                <c:pt idx="63">
                  <c:v>7.3</c:v>
                </c:pt>
                <c:pt idx="64">
                  <c:v>7.4</c:v>
                </c:pt>
                <c:pt idx="65">
                  <c:v>7.5</c:v>
                </c:pt>
                <c:pt idx="66">
                  <c:v>7.6</c:v>
                </c:pt>
                <c:pt idx="67">
                  <c:v>7.7</c:v>
                </c:pt>
                <c:pt idx="68">
                  <c:v>7.8</c:v>
                </c:pt>
                <c:pt idx="69">
                  <c:v>7.9</c:v>
                </c:pt>
                <c:pt idx="70">
                  <c:v>8</c:v>
                </c:pt>
                <c:pt idx="71">
                  <c:v>8.1</c:v>
                </c:pt>
                <c:pt idx="72">
                  <c:v>8.1999999999999993</c:v>
                </c:pt>
                <c:pt idx="73">
                  <c:v>8.3000000000000007</c:v>
                </c:pt>
                <c:pt idx="74">
                  <c:v>8.4</c:v>
                </c:pt>
                <c:pt idx="75">
                  <c:v>8.5</c:v>
                </c:pt>
                <c:pt idx="76">
                  <c:v>8.6</c:v>
                </c:pt>
                <c:pt idx="77">
                  <c:v>8.6999999999999993</c:v>
                </c:pt>
                <c:pt idx="78">
                  <c:v>8.8000000000000007</c:v>
                </c:pt>
                <c:pt idx="79">
                  <c:v>8.9</c:v>
                </c:pt>
                <c:pt idx="80">
                  <c:v>9</c:v>
                </c:pt>
                <c:pt idx="81">
                  <c:v>9.1</c:v>
                </c:pt>
                <c:pt idx="82">
                  <c:v>9.1999999999999993</c:v>
                </c:pt>
                <c:pt idx="83">
                  <c:v>9.3000000000000007</c:v>
                </c:pt>
                <c:pt idx="84">
                  <c:v>9.4</c:v>
                </c:pt>
                <c:pt idx="85">
                  <c:v>9.5</c:v>
                </c:pt>
                <c:pt idx="86">
                  <c:v>9.6</c:v>
                </c:pt>
                <c:pt idx="87">
                  <c:v>9.6999999999999993</c:v>
                </c:pt>
                <c:pt idx="88">
                  <c:v>9.8000000000000007</c:v>
                </c:pt>
                <c:pt idx="89">
                  <c:v>10</c:v>
                </c:pt>
              </c:numCache>
            </c:numRef>
          </c:xVal>
          <c:yVal>
            <c:numRef>
              <c:f>Sheet1!$B$2:$B$92</c:f>
              <c:numCache>
                <c:formatCode>General</c:formatCode>
                <c:ptCount val="91"/>
                <c:pt idx="0">
                  <c:v>4</c:v>
                </c:pt>
                <c:pt idx="1">
                  <c:v>1</c:v>
                </c:pt>
                <c:pt idx="2">
                  <c:v>6</c:v>
                </c:pt>
                <c:pt idx="3">
                  <c:v>1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  <c:pt idx="7">
                  <c:v>9</c:v>
                </c:pt>
                <c:pt idx="8">
                  <c:v>4</c:v>
                </c:pt>
                <c:pt idx="9">
                  <c:v>6</c:v>
                </c:pt>
                <c:pt idx="10">
                  <c:v>10</c:v>
                </c:pt>
                <c:pt idx="11">
                  <c:v>8</c:v>
                </c:pt>
                <c:pt idx="12">
                  <c:v>10</c:v>
                </c:pt>
                <c:pt idx="13">
                  <c:v>23</c:v>
                </c:pt>
                <c:pt idx="14">
                  <c:v>19</c:v>
                </c:pt>
                <c:pt idx="15">
                  <c:v>17</c:v>
                </c:pt>
                <c:pt idx="16">
                  <c:v>22</c:v>
                </c:pt>
                <c:pt idx="17">
                  <c:v>19</c:v>
                </c:pt>
                <c:pt idx="18">
                  <c:v>37</c:v>
                </c:pt>
                <c:pt idx="19">
                  <c:v>33</c:v>
                </c:pt>
                <c:pt idx="20">
                  <c:v>41</c:v>
                </c:pt>
                <c:pt idx="21">
                  <c:v>34</c:v>
                </c:pt>
                <c:pt idx="22">
                  <c:v>56</c:v>
                </c:pt>
                <c:pt idx="23">
                  <c:v>52</c:v>
                </c:pt>
                <c:pt idx="24">
                  <c:v>68</c:v>
                </c:pt>
                <c:pt idx="25">
                  <c:v>60</c:v>
                </c:pt>
                <c:pt idx="26">
                  <c:v>81</c:v>
                </c:pt>
                <c:pt idx="27">
                  <c:v>64</c:v>
                </c:pt>
                <c:pt idx="28">
                  <c:v>82</c:v>
                </c:pt>
                <c:pt idx="29">
                  <c:v>57</c:v>
                </c:pt>
                <c:pt idx="30">
                  <c:v>77</c:v>
                </c:pt>
                <c:pt idx="31">
                  <c:v>87</c:v>
                </c:pt>
                <c:pt idx="32">
                  <c:v>103</c:v>
                </c:pt>
                <c:pt idx="33">
                  <c:v>105</c:v>
                </c:pt>
                <c:pt idx="34">
                  <c:v>93</c:v>
                </c:pt>
                <c:pt idx="35">
                  <c:v>122</c:v>
                </c:pt>
                <c:pt idx="36">
                  <c:v>142</c:v>
                </c:pt>
                <c:pt idx="37">
                  <c:v>129</c:v>
                </c:pt>
                <c:pt idx="38">
                  <c:v>125</c:v>
                </c:pt>
                <c:pt idx="39">
                  <c:v>126</c:v>
                </c:pt>
                <c:pt idx="40">
                  <c:v>140</c:v>
                </c:pt>
                <c:pt idx="41">
                  <c:v>165</c:v>
                </c:pt>
                <c:pt idx="42">
                  <c:v>163</c:v>
                </c:pt>
                <c:pt idx="43">
                  <c:v>202</c:v>
                </c:pt>
                <c:pt idx="44">
                  <c:v>201</c:v>
                </c:pt>
                <c:pt idx="45">
                  <c:v>236</c:v>
                </c:pt>
                <c:pt idx="46">
                  <c:v>215</c:v>
                </c:pt>
                <c:pt idx="47">
                  <c:v>232</c:v>
                </c:pt>
                <c:pt idx="48">
                  <c:v>256</c:v>
                </c:pt>
                <c:pt idx="49">
                  <c:v>226</c:v>
                </c:pt>
                <c:pt idx="50">
                  <c:v>228</c:v>
                </c:pt>
                <c:pt idx="51">
                  <c:v>243</c:v>
                </c:pt>
                <c:pt idx="52">
                  <c:v>280</c:v>
                </c:pt>
                <c:pt idx="53">
                  <c:v>268</c:v>
                </c:pt>
                <c:pt idx="54">
                  <c:v>256</c:v>
                </c:pt>
                <c:pt idx="55">
                  <c:v>274</c:v>
                </c:pt>
                <c:pt idx="56">
                  <c:v>242</c:v>
                </c:pt>
                <c:pt idx="57">
                  <c:v>243</c:v>
                </c:pt>
                <c:pt idx="58">
                  <c:v>213</c:v>
                </c:pt>
                <c:pt idx="59">
                  <c:v>189</c:v>
                </c:pt>
                <c:pt idx="60">
                  <c:v>195</c:v>
                </c:pt>
                <c:pt idx="61">
                  <c:v>205</c:v>
                </c:pt>
                <c:pt idx="62">
                  <c:v>189</c:v>
                </c:pt>
                <c:pt idx="63">
                  <c:v>147</c:v>
                </c:pt>
                <c:pt idx="64">
                  <c:v>128</c:v>
                </c:pt>
                <c:pt idx="65">
                  <c:v>126</c:v>
                </c:pt>
                <c:pt idx="66">
                  <c:v>94</c:v>
                </c:pt>
                <c:pt idx="67">
                  <c:v>75</c:v>
                </c:pt>
                <c:pt idx="68">
                  <c:v>64</c:v>
                </c:pt>
                <c:pt idx="69">
                  <c:v>59</c:v>
                </c:pt>
                <c:pt idx="70">
                  <c:v>51</c:v>
                </c:pt>
                <c:pt idx="71">
                  <c:v>35</c:v>
                </c:pt>
                <c:pt idx="72">
                  <c:v>40</c:v>
                </c:pt>
                <c:pt idx="73">
                  <c:v>26</c:v>
                </c:pt>
                <c:pt idx="74">
                  <c:v>30</c:v>
                </c:pt>
                <c:pt idx="75">
                  <c:v>19</c:v>
                </c:pt>
                <c:pt idx="76">
                  <c:v>13</c:v>
                </c:pt>
                <c:pt idx="77">
                  <c:v>15</c:v>
                </c:pt>
                <c:pt idx="78">
                  <c:v>19</c:v>
                </c:pt>
                <c:pt idx="79">
                  <c:v>12</c:v>
                </c:pt>
                <c:pt idx="80">
                  <c:v>7</c:v>
                </c:pt>
                <c:pt idx="81">
                  <c:v>8</c:v>
                </c:pt>
                <c:pt idx="82">
                  <c:v>9</c:v>
                </c:pt>
                <c:pt idx="83">
                  <c:v>2</c:v>
                </c:pt>
                <c:pt idx="84">
                  <c:v>5</c:v>
                </c:pt>
                <c:pt idx="85">
                  <c:v>3</c:v>
                </c:pt>
                <c:pt idx="86">
                  <c:v>2</c:v>
                </c:pt>
                <c:pt idx="87">
                  <c:v>1</c:v>
                </c:pt>
                <c:pt idx="88">
                  <c:v>1</c:v>
                </c:pt>
                <c:pt idx="89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2BE-48DD-A4F7-E3466D3BA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689456"/>
        <c:axId val="158677936"/>
      </c:scatterChart>
      <c:valAx>
        <c:axId val="158689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77936"/>
        <c:crosses val="autoZero"/>
        <c:crossBetween val="midCat"/>
        <c:majorUnit val="1"/>
      </c:valAx>
      <c:valAx>
        <c:axId val="15867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689456"/>
        <c:crosses val="autoZero"/>
        <c:crossBetween val="midCat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count(median_rating)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Sheet2!$A$2:$A$11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Sheet2!$B$2:$B$11</c:f>
              <c:numCache>
                <c:formatCode>General</c:formatCode>
                <c:ptCount val="10"/>
                <c:pt idx="0">
                  <c:v>94</c:v>
                </c:pt>
                <c:pt idx="1">
                  <c:v>119</c:v>
                </c:pt>
                <c:pt idx="2">
                  <c:v>283</c:v>
                </c:pt>
                <c:pt idx="3">
                  <c:v>479</c:v>
                </c:pt>
                <c:pt idx="4">
                  <c:v>985</c:v>
                </c:pt>
                <c:pt idx="5">
                  <c:v>1975</c:v>
                </c:pt>
                <c:pt idx="6">
                  <c:v>2257</c:v>
                </c:pt>
                <c:pt idx="7">
                  <c:v>1030</c:v>
                </c:pt>
                <c:pt idx="8">
                  <c:v>429</c:v>
                </c:pt>
                <c:pt idx="9">
                  <c:v>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AA-4985-B1D6-4C952EB257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8705776"/>
        <c:axId val="158722576"/>
      </c:barChart>
      <c:catAx>
        <c:axId val="15870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22576"/>
        <c:crosses val="autoZero"/>
        <c:auto val="1"/>
        <c:lblAlgn val="ctr"/>
        <c:lblOffset val="100"/>
        <c:noMultiLvlLbl val="0"/>
      </c:catAx>
      <c:valAx>
        <c:axId val="1587225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70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Sheet3!$I$1</c:f>
              <c:strCache>
                <c:ptCount val="1"/>
                <c:pt idx="0">
                  <c:v>count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Sheet3!$H$2:$H$13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Sheet3!$I$2:$I$13</c:f>
              <c:numCache>
                <c:formatCode>General</c:formatCode>
                <c:ptCount val="12"/>
                <c:pt idx="0">
                  <c:v>804</c:v>
                </c:pt>
                <c:pt idx="1">
                  <c:v>640</c:v>
                </c:pt>
                <c:pt idx="2">
                  <c:v>824</c:v>
                </c:pt>
                <c:pt idx="3">
                  <c:v>680</c:v>
                </c:pt>
                <c:pt idx="4">
                  <c:v>625</c:v>
                </c:pt>
                <c:pt idx="5">
                  <c:v>580</c:v>
                </c:pt>
                <c:pt idx="6">
                  <c:v>493</c:v>
                </c:pt>
                <c:pt idx="7">
                  <c:v>678</c:v>
                </c:pt>
                <c:pt idx="8">
                  <c:v>809</c:v>
                </c:pt>
                <c:pt idx="9">
                  <c:v>801</c:v>
                </c:pt>
                <c:pt idx="10">
                  <c:v>625</c:v>
                </c:pt>
                <c:pt idx="11">
                  <c:v>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EA-4A6D-8F72-2E42F3CAC7A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09421904"/>
        <c:axId val="2109420464"/>
      </c:lineChart>
      <c:catAx>
        <c:axId val="210942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420464"/>
        <c:crosses val="autoZero"/>
        <c:auto val="1"/>
        <c:lblAlgn val="ctr"/>
        <c:lblOffset val="100"/>
        <c:noMultiLvlLbl val="0"/>
      </c:catAx>
      <c:valAx>
        <c:axId val="2109420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09421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Sheet3!$F$1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>
                <a:shade val="75000"/>
                <a:satMod val="130000"/>
              </a:schemeClr>
            </a:solidFill>
            <a:ln w="0">
              <a:solidFill>
                <a:schemeClr val="accent1"/>
              </a:solidFill>
            </a:ln>
            <a:effectLst>
              <a:outerShdw blurRad="76200" dist="25400" dir="5400000" algn="tl" rotWithShape="0">
                <a:srgbClr val="000000">
                  <a:alpha val="55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/>
            </a:scene3d>
            <a:sp3d contourW="19050" prstMaterial="flat">
              <a:bevelT w="0" h="0" prst="coolSlant"/>
              <a:contourClr>
                <a:scrgbClr r="0" g="0" b="0">
                  <a:shade val="35000"/>
                  <a:satMod val="14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Sheet3!$E$2:$E$4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Sheet3!$F$2:$F$4</c:f>
              <c:numCache>
                <c:formatCode>General</c:formatCode>
                <c:ptCount val="3"/>
                <c:pt idx="0">
                  <c:v>3052</c:v>
                </c:pt>
                <c:pt idx="1">
                  <c:v>2944</c:v>
                </c:pt>
                <c:pt idx="2">
                  <c:v>2001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D8-4051-A4A8-4C4AD284A7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09414224"/>
        <c:axId val="2109419504"/>
      </c:barChart>
      <c:catAx>
        <c:axId val="210941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419504"/>
        <c:crosses val="autoZero"/>
        <c:auto val="1"/>
        <c:lblAlgn val="ctr"/>
        <c:lblOffset val="100"/>
        <c:noMultiLvlLbl val="0"/>
      </c:catAx>
      <c:valAx>
        <c:axId val="2109419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0941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0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B38D24-1B4E-4898-983C-A1510034B73A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79C43B8F-E3FD-4747-B7AC-341E492C2FF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890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8D24-1B4E-4898-983C-A1510034B73A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3B8F-E3FD-4747-B7AC-341E492C2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77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8D24-1B4E-4898-983C-A1510034B73A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3B8F-E3FD-4747-B7AC-341E492C2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89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8D24-1B4E-4898-983C-A1510034B73A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3B8F-E3FD-4747-B7AC-341E492C2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18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8D24-1B4E-4898-983C-A1510034B73A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3B8F-E3FD-4747-B7AC-341E492C2FF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888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8D24-1B4E-4898-983C-A1510034B73A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3B8F-E3FD-4747-B7AC-341E492C2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92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8D24-1B4E-4898-983C-A1510034B73A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3B8F-E3FD-4747-B7AC-341E492C2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4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8D24-1B4E-4898-983C-A1510034B73A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3B8F-E3FD-4747-B7AC-341E492C2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063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8D24-1B4E-4898-983C-A1510034B73A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3B8F-E3FD-4747-B7AC-341E492C2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91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8D24-1B4E-4898-983C-A1510034B73A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3B8F-E3FD-4747-B7AC-341E492C2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5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38D24-1B4E-4898-983C-A1510034B73A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3B8F-E3FD-4747-B7AC-341E492C2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16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B38D24-1B4E-4898-983C-A1510034B73A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79C43B8F-E3FD-4747-B7AC-341E492C2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6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44BF-26CE-3BC1-B479-D3B6E44D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680" y="314960"/>
            <a:ext cx="10962640" cy="598424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5400" dirty="0"/>
              <a:t>ADVANCED SQL</a:t>
            </a:r>
            <a:br>
              <a:rPr lang="en-US" sz="5400" dirty="0"/>
            </a:br>
            <a:r>
              <a:rPr lang="en-US" sz="5400" dirty="0"/>
              <a:t>IMDB DATABASE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KISHORE VASUDEVAN</a:t>
            </a:r>
            <a:br>
              <a:rPr lang="en-US" sz="5400" dirty="0"/>
            </a:br>
            <a:r>
              <a:rPr lang="en-US" sz="5400" dirty="0"/>
              <a:t>28/03/2025</a:t>
            </a:r>
            <a:br>
              <a:rPr lang="en-US" sz="5400" dirty="0"/>
            </a:br>
            <a:r>
              <a:rPr lang="en-US" sz="5400" dirty="0"/>
              <a:t>DATA ANALYTICS &amp; DATA SCIENCE</a:t>
            </a:r>
            <a:br>
              <a:rPr lang="en-US" sz="5400" dirty="0"/>
            </a:br>
            <a:r>
              <a:rPr lang="en-IN" sz="5400" dirty="0"/>
              <a:t>FEB 25’</a:t>
            </a:r>
          </a:p>
        </p:txBody>
      </p:sp>
    </p:spTree>
    <p:extLst>
      <p:ext uri="{BB962C8B-B14F-4D97-AF65-F5344CB8AC3E}">
        <p14:creationId xmlns:p14="http://schemas.microsoft.com/office/powerpoint/2010/main" val="11817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074C3-7119-E031-6884-6793A8B3A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E8914-4A2A-6252-4325-F7D6958A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365125"/>
            <a:ext cx="10906760" cy="64071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MONTH WISE ANALYSIS</a:t>
            </a:r>
            <a:endParaRPr lang="en-IN" sz="3200" dirty="0">
              <a:latin typeface="+mn-lt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07C2B9-AA85-DEF1-D398-68F43B2EB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495357"/>
              </p:ext>
            </p:extLst>
          </p:nvPr>
        </p:nvGraphicFramePr>
        <p:xfrm>
          <a:off x="538480" y="1127760"/>
          <a:ext cx="10815320" cy="5049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93386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D293C-25B8-5346-05AE-841E350D9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63A9-BD88-F133-0794-BE1BCF339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365125"/>
            <a:ext cx="10906760" cy="64071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YEAR WISE ANALYSIS</a:t>
            </a:r>
            <a:endParaRPr lang="en-IN" sz="3200" dirty="0">
              <a:latin typeface="+mn-lt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E752E6B-A4F7-552B-3B08-A204DACED6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309386"/>
              </p:ext>
            </p:extLst>
          </p:nvPr>
        </p:nvGraphicFramePr>
        <p:xfrm>
          <a:off x="447040" y="1005840"/>
          <a:ext cx="10906760" cy="5171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60176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E096D-6C99-9440-C6F6-7AD42F41F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D4AF-544B-98B4-D348-FB67DBA9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457200"/>
            <a:ext cx="11045559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CONCLUSION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The IMDB SQL database provides valuable insights into movie trends, ratings, and industry patterns.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From month-wise analysis we have found that downward trend and it peaks in Mar ,Sept &amp; Oct.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From year wise analysis 2017 has highest count and 2019 is the least.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Drama genre is highest. So, it will be the space for directors to play.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According to database, movie count is reducing year by year. So, need to encourage more peoples to rate the movies by ratings and votes.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0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8A4A3-AB4E-2800-90B6-C439ADD51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934719"/>
            <a:ext cx="10515600" cy="5154931"/>
          </a:xfrm>
        </p:spPr>
        <p:txBody>
          <a:bodyPr>
            <a:normAutofit/>
          </a:bodyPr>
          <a:lstStyle/>
          <a:p>
            <a:pPr algn="ctr"/>
            <a:endParaRPr lang="en-US" sz="6000" dirty="0">
              <a:solidFill>
                <a:schemeClr val="tx1"/>
              </a:solidFill>
            </a:endParaRPr>
          </a:p>
          <a:p>
            <a:pPr algn="ctr"/>
            <a:endParaRPr lang="en-US" sz="6000" dirty="0">
              <a:solidFill>
                <a:schemeClr val="tx1"/>
              </a:solidFill>
            </a:endParaRP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THANK YOU!</a:t>
            </a:r>
            <a:endParaRPr lang="en-IN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4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5E02C74-483B-82F9-D35F-3BF727331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240" y="345440"/>
            <a:ext cx="10922000" cy="6096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</a:rPr>
              <a:t>INTRODUCTION :</a:t>
            </a:r>
          </a:p>
          <a:p>
            <a:pPr algn="l"/>
            <a:endParaRPr lang="en-US" sz="3200" dirty="0"/>
          </a:p>
          <a:p>
            <a:pPr algn="l"/>
            <a:r>
              <a:rPr lang="en-US" sz="2800" dirty="0"/>
              <a:t>	</a:t>
            </a:r>
            <a:r>
              <a:rPr lang="en-US" sz="2800" dirty="0">
                <a:solidFill>
                  <a:schemeClr val="tx1"/>
                </a:solidFill>
              </a:rPr>
              <a:t>The IMDB SQL database contains data on movies, genres, directors, actors, and ratings.</a:t>
            </a:r>
          </a:p>
          <a:p>
            <a:pPr algn="l"/>
            <a:endParaRPr lang="en-US" sz="2800" dirty="0"/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OBJECTIVES :</a:t>
            </a:r>
          </a:p>
          <a:p>
            <a:pPr algn="l"/>
            <a:endParaRPr lang="en-US" sz="3200" dirty="0"/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Analyze trends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Analyze ratings</a:t>
            </a:r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r>
              <a:rPr lang="en-US" sz="2800" dirty="0"/>
              <a:t>Relationship between the database/data tables.</a:t>
            </a:r>
            <a:endParaRPr lang="en-IN" sz="2600" dirty="0"/>
          </a:p>
          <a:p>
            <a:pPr marL="1371600" lvl="2" indent="-457200" algn="l">
              <a:buFont typeface="Wingdings" panose="05000000000000000000" pitchFamily="2" charset="2"/>
              <a:buChar char="ü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807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E8B9A-0AC1-45C6-04C4-CF71D6197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5750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DATABASE SCHEMA – KEY TABLES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Director Mapping – Directors details with name 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Genre – Genre of the movies with movie 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Movie – Stores the movie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Names – Stores actor / director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Ratings – Contains ratings and vote 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Role Mapping – Link movies to cast members with name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819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40C7-9CAA-5A9B-67D3-471F7CB7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TABLE DETAILS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dirty="0"/>
              <a:t>Movie: ID, title, year, date published, duration, country, World gross income, language, production company.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Ratings: Movie ID, average rating, total votes, median rating.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Names: ID, name, birth date, height, known-for movies.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14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7543-3037-6FBD-630B-AF38D9FCC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720"/>
            <a:ext cx="10515600" cy="5750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DISTRIBUTION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Total movies : 7997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Total directors : 3867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Total actor : 9362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Total actress : 6253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Most movie produced country : USA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Average movie duration : 104 minutes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Top language : English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6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726F9-C755-7F41-E271-6103A2696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920"/>
            <a:ext cx="10515600" cy="5801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KEY INSIGHTS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Highest-rated movie : </a:t>
            </a:r>
            <a:r>
              <a:rPr lang="en-IN" dirty="0" err="1"/>
              <a:t>Kirket</a:t>
            </a:r>
            <a:r>
              <a:rPr lang="en-IN" dirty="0"/>
              <a:t> / Love in </a:t>
            </a:r>
            <a:r>
              <a:rPr lang="en-IN" dirty="0" err="1"/>
              <a:t>Kilnerry</a:t>
            </a:r>
            <a:r>
              <a:rPr lang="en-IN" dirty="0"/>
              <a:t> with 10 rating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Lowest-rated movie : '</a:t>
            </a:r>
            <a:r>
              <a:rPr lang="en-IN" dirty="0" err="1"/>
              <a:t>Ritoru</a:t>
            </a:r>
            <a:r>
              <a:rPr lang="en-IN" dirty="0"/>
              <a:t> </a:t>
            </a:r>
            <a:r>
              <a:rPr lang="en-IN" dirty="0" err="1"/>
              <a:t>Kyouta</a:t>
            </a:r>
            <a:r>
              <a:rPr lang="en-IN" dirty="0"/>
              <a:t> no </a:t>
            </a:r>
            <a:r>
              <a:rPr lang="en-IN" dirty="0" err="1"/>
              <a:t>bouken</a:t>
            </a:r>
            <a:r>
              <a:rPr lang="en-IN" dirty="0"/>
              <a:t>’ with 1 rating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Most popular genre : Drama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Most active director : 'Andrew Jones’ &amp; 'A.L. Vijay’ directs 5 movies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Most produced company name : Netflix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Top actors : 'Savas </a:t>
            </a:r>
            <a:r>
              <a:rPr lang="en-IN" dirty="0" err="1"/>
              <a:t>Barutçu</a:t>
            </a:r>
            <a:r>
              <a:rPr lang="en-IN" dirty="0"/>
              <a:t>’ &amp; 'Cihan Köse’ with 10 median rating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26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A4D6-4085-BB0F-149E-F07295FA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" y="457200"/>
            <a:ext cx="11409680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RATING ANALYSIS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Highest vote : ‘7,25,138’ for 'Avengers: Infinity War’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Rating distribution : Mostly distributes between 5-7 ratings with sum of 4667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49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0079-CD66-370F-F0CE-3EBFAAF0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176982"/>
            <a:ext cx="10927080" cy="54077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AVERAGE RATING ANALYSIS</a:t>
            </a:r>
            <a:endParaRPr lang="en-IN" sz="3200" dirty="0">
              <a:latin typeface="+mn-lt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AF20F28-A751-B7CB-5B0A-AD179EC10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919985"/>
              </p:ext>
            </p:extLst>
          </p:nvPr>
        </p:nvGraphicFramePr>
        <p:xfrm>
          <a:off x="426720" y="796413"/>
          <a:ext cx="10821383" cy="5696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30449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CDD5-E806-0EA9-5B67-FDAEBF472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7909-F230-8D4B-0B1F-184D72CB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2" y="365125"/>
            <a:ext cx="11088328" cy="64071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MEDIAN RATING ANALYSIS</a:t>
            </a:r>
            <a:endParaRPr lang="en-IN" sz="3200" dirty="0">
              <a:latin typeface="+mn-lt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AC8816-FB69-61FA-9D14-FEB798AE7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962566"/>
              </p:ext>
            </p:extLst>
          </p:nvPr>
        </p:nvGraphicFramePr>
        <p:xfrm>
          <a:off x="265472" y="1005840"/>
          <a:ext cx="10992463" cy="51711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309281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221</TotalTime>
  <Words>405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Garamond</vt:lpstr>
      <vt:lpstr>Wingdings</vt:lpstr>
      <vt:lpstr>Wingdings 2</vt:lpstr>
      <vt:lpstr>View</vt:lpstr>
      <vt:lpstr>ADVANCED SQL IMDB DATABASE  KISHORE VASUDEVAN 28/03/2025 DATA ANALYTICS &amp; DATA SCIENCE FEB 25’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AVERAGE RATING ANALYSIS</vt:lpstr>
      <vt:lpstr>MEDIAN RATING ANALYSIS</vt:lpstr>
      <vt:lpstr>MONTH WISE ANALYSIS</vt:lpstr>
      <vt:lpstr>YEAR WISE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Kishore Vasudevan</dc:creator>
  <cp:lastModifiedBy>Kishore Vasudevan</cp:lastModifiedBy>
  <cp:revision>17</cp:revision>
  <dcterms:created xsi:type="dcterms:W3CDTF">2025-03-26T14:01:54Z</dcterms:created>
  <dcterms:modified xsi:type="dcterms:W3CDTF">2025-03-28T07:49:35Z</dcterms:modified>
</cp:coreProperties>
</file>