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dal" panose="020B0604020202020204" charset="0"/>
      <p:regular r:id="rId16"/>
    </p:embeddedFont>
    <p:embeddedFont>
      <p:font typeface="Glacial Indifference" panose="020B0604020202020204" charset="0"/>
      <p:regular r:id="rId17"/>
    </p:embeddedFont>
    <p:embeddedFont>
      <p:font typeface="Glacial Indifference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9.svg"/><Relationship Id="rId7" Type="http://schemas.openxmlformats.org/officeDocument/2006/relationships/image" Target="../media/image40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12" Type="http://schemas.openxmlformats.org/officeDocument/2006/relationships/image" Target="../media/image5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5.svg"/><Relationship Id="rId7" Type="http://schemas.openxmlformats.org/officeDocument/2006/relationships/image" Target="../media/image14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svg"/><Relationship Id="rId7" Type="http://schemas.openxmlformats.org/officeDocument/2006/relationships/image" Target="../media/image2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4.png"/><Relationship Id="rId3" Type="http://schemas.openxmlformats.org/officeDocument/2006/relationships/image" Target="../media/image2.svg"/><Relationship Id="rId7" Type="http://schemas.openxmlformats.org/officeDocument/2006/relationships/image" Target="../media/image40.sv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6.png"/><Relationship Id="rId3" Type="http://schemas.openxmlformats.org/officeDocument/2006/relationships/image" Target="../media/image2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2.svg"/><Relationship Id="rId5" Type="http://schemas.openxmlformats.org/officeDocument/2006/relationships/image" Target="../media/image38.sv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12" Type="http://schemas.openxmlformats.org/officeDocument/2006/relationships/image" Target="../media/image4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2.svg"/><Relationship Id="rId10" Type="http://schemas.openxmlformats.org/officeDocument/2006/relationships/image" Target="../media/image35.png"/><Relationship Id="rId4" Type="http://schemas.openxmlformats.org/officeDocument/2006/relationships/image" Target="../media/image1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82110" y="5181110"/>
            <a:ext cx="8154379" cy="8154379"/>
          </a:xfrm>
          <a:custGeom>
            <a:avLst/>
            <a:gdLst/>
            <a:ahLst/>
            <a:cxnLst/>
            <a:rect l="l" t="t" r="r" b="b"/>
            <a:pathLst>
              <a:path w="8154379" h="8154379">
                <a:moveTo>
                  <a:pt x="0" y="0"/>
                </a:moveTo>
                <a:lnTo>
                  <a:pt x="8154380" y="0"/>
                </a:lnTo>
                <a:lnTo>
                  <a:pt x="8154380" y="8154380"/>
                </a:lnTo>
                <a:lnTo>
                  <a:pt x="0" y="815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64929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048490" y="-2973269"/>
            <a:ext cx="8154379" cy="8154379"/>
          </a:xfrm>
          <a:custGeom>
            <a:avLst/>
            <a:gdLst/>
            <a:ahLst/>
            <a:cxnLst/>
            <a:rect l="l" t="t" r="r" b="b"/>
            <a:pathLst>
              <a:path w="8154379" h="8154379">
                <a:moveTo>
                  <a:pt x="0" y="0"/>
                </a:moveTo>
                <a:lnTo>
                  <a:pt x="8154380" y="0"/>
                </a:lnTo>
                <a:lnTo>
                  <a:pt x="8154380" y="8154379"/>
                </a:lnTo>
                <a:lnTo>
                  <a:pt x="0" y="815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260980" y="3111170"/>
            <a:ext cx="11766040" cy="377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16"/>
              </a:lnSpc>
            </a:pPr>
            <a:r>
              <a:rPr lang="en-US" sz="14516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CAPSTONE</a:t>
            </a:r>
          </a:p>
          <a:p>
            <a:pPr algn="ctr">
              <a:lnSpc>
                <a:spcPts val="14516"/>
              </a:lnSpc>
            </a:pPr>
            <a:r>
              <a:rPr lang="en-US" sz="14516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PROJECT</a:t>
            </a:r>
          </a:p>
        </p:txBody>
      </p:sp>
      <p:sp>
        <p:nvSpPr>
          <p:cNvPr id="6" name="Freeform 6"/>
          <p:cNvSpPr/>
          <p:nvPr/>
        </p:nvSpPr>
        <p:spPr>
          <a:xfrm>
            <a:off x="-236144" y="-195501"/>
            <a:ext cx="4425558" cy="4425558"/>
          </a:xfrm>
          <a:custGeom>
            <a:avLst/>
            <a:gdLst/>
            <a:ahLst/>
            <a:cxnLst/>
            <a:rect l="l" t="t" r="r" b="b"/>
            <a:pathLst>
              <a:path w="4425558" h="4425558">
                <a:moveTo>
                  <a:pt x="0" y="0"/>
                </a:moveTo>
                <a:lnTo>
                  <a:pt x="4425558" y="0"/>
                </a:lnTo>
                <a:lnTo>
                  <a:pt x="4425558" y="4425558"/>
                </a:lnTo>
                <a:lnTo>
                  <a:pt x="0" y="4425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171741" y="6177516"/>
            <a:ext cx="4425558" cy="4425558"/>
          </a:xfrm>
          <a:custGeom>
            <a:avLst/>
            <a:gdLst/>
            <a:ahLst/>
            <a:cxnLst/>
            <a:rect l="l" t="t" r="r" b="b"/>
            <a:pathLst>
              <a:path w="4425558" h="4425558">
                <a:moveTo>
                  <a:pt x="4425558" y="4425559"/>
                </a:moveTo>
                <a:lnTo>
                  <a:pt x="0" y="4425559"/>
                </a:lnTo>
                <a:lnTo>
                  <a:pt x="0" y="0"/>
                </a:lnTo>
                <a:lnTo>
                  <a:pt x="4425558" y="0"/>
                </a:lnTo>
                <a:lnTo>
                  <a:pt x="4425558" y="44255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5233" y="8131414"/>
            <a:ext cx="7315200" cy="1923288"/>
          </a:xfrm>
          <a:custGeom>
            <a:avLst/>
            <a:gdLst/>
            <a:ahLst/>
            <a:cxnLst/>
            <a:rect l="l" t="t" r="r" b="b"/>
            <a:pathLst>
              <a:path w="7315200" h="1923288">
                <a:moveTo>
                  <a:pt x="0" y="0"/>
                </a:moveTo>
                <a:lnTo>
                  <a:pt x="7315200" y="0"/>
                </a:lnTo>
                <a:lnTo>
                  <a:pt x="7315200" y="1923288"/>
                </a:lnTo>
                <a:lnTo>
                  <a:pt x="0" y="19232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82110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3" y="0"/>
                </a:lnTo>
                <a:lnTo>
                  <a:pt x="4809083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789847" y="7103271"/>
            <a:ext cx="6708306" cy="1699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</a:pPr>
            <a:r>
              <a:rPr lang="en-US" sz="3216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Presented by Kishore V</a:t>
            </a:r>
          </a:p>
          <a:p>
            <a:pPr algn="ctr">
              <a:lnSpc>
                <a:spcPts val="4502"/>
              </a:lnSpc>
            </a:pPr>
            <a:r>
              <a:rPr lang="en-US" sz="3216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FEB 25' Batch</a:t>
            </a:r>
          </a:p>
          <a:p>
            <a:pPr algn="ctr">
              <a:lnSpc>
                <a:spcPts val="4502"/>
              </a:lnSpc>
            </a:pPr>
            <a:r>
              <a:rPr lang="en-US" sz="3216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 &amp; DS</a:t>
            </a:r>
          </a:p>
        </p:txBody>
      </p:sp>
      <p:sp>
        <p:nvSpPr>
          <p:cNvPr id="11" name="Freeform 11"/>
          <p:cNvSpPr/>
          <p:nvPr/>
        </p:nvSpPr>
        <p:spPr>
          <a:xfrm>
            <a:off x="8073520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8151" y="-187007"/>
            <a:ext cx="4499059" cy="4499059"/>
          </a:xfrm>
          <a:custGeom>
            <a:avLst/>
            <a:gdLst/>
            <a:ahLst/>
            <a:cxnLst/>
            <a:rect l="l" t="t" r="r" b="b"/>
            <a:pathLst>
              <a:path w="4499059" h="4499059">
                <a:moveTo>
                  <a:pt x="0" y="0"/>
                </a:moveTo>
                <a:lnTo>
                  <a:pt x="4499058" y="0"/>
                </a:lnTo>
                <a:lnTo>
                  <a:pt x="4499058" y="4499059"/>
                </a:lnTo>
                <a:lnTo>
                  <a:pt x="0" y="4499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34920" y="-144231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74793" y="9784080"/>
            <a:ext cx="7315200" cy="1005840"/>
          </a:xfrm>
          <a:custGeom>
            <a:avLst/>
            <a:gdLst/>
            <a:ahLst/>
            <a:cxnLst/>
            <a:rect l="l" t="t" r="r" b="b"/>
            <a:pathLst>
              <a:path w="7315200" h="1005840">
                <a:moveTo>
                  <a:pt x="0" y="0"/>
                </a:moveTo>
                <a:lnTo>
                  <a:pt x="7315200" y="0"/>
                </a:lnTo>
                <a:lnTo>
                  <a:pt x="7315200" y="1005840"/>
                </a:lnTo>
                <a:lnTo>
                  <a:pt x="0" y="1005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486400" y="9784080"/>
            <a:ext cx="7315200" cy="1005840"/>
          </a:xfrm>
          <a:custGeom>
            <a:avLst/>
            <a:gdLst/>
            <a:ahLst/>
            <a:cxnLst/>
            <a:rect l="l" t="t" r="r" b="b"/>
            <a:pathLst>
              <a:path w="7315200" h="1005840">
                <a:moveTo>
                  <a:pt x="0" y="0"/>
                </a:moveTo>
                <a:lnTo>
                  <a:pt x="7315200" y="0"/>
                </a:lnTo>
                <a:lnTo>
                  <a:pt x="7315200" y="1005840"/>
                </a:lnTo>
                <a:lnTo>
                  <a:pt x="0" y="1005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401993" y="9784080"/>
            <a:ext cx="7315200" cy="1005840"/>
          </a:xfrm>
          <a:custGeom>
            <a:avLst/>
            <a:gdLst/>
            <a:ahLst/>
            <a:cxnLst/>
            <a:rect l="l" t="t" r="r" b="b"/>
            <a:pathLst>
              <a:path w="7315200" h="1005840">
                <a:moveTo>
                  <a:pt x="0" y="0"/>
                </a:moveTo>
                <a:lnTo>
                  <a:pt x="7315200" y="0"/>
                </a:lnTo>
                <a:lnTo>
                  <a:pt x="7315200" y="1005840"/>
                </a:lnTo>
                <a:lnTo>
                  <a:pt x="0" y="1005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934204" y="2452977"/>
            <a:ext cx="8881179" cy="7095545"/>
          </a:xfrm>
          <a:custGeom>
            <a:avLst/>
            <a:gdLst/>
            <a:ahLst/>
            <a:cxnLst/>
            <a:rect l="l" t="t" r="r" b="b"/>
            <a:pathLst>
              <a:path w="8881179" h="7095545">
                <a:moveTo>
                  <a:pt x="0" y="0"/>
                </a:moveTo>
                <a:lnTo>
                  <a:pt x="8881178" y="0"/>
                </a:lnTo>
                <a:lnTo>
                  <a:pt x="8881178" y="7095545"/>
                </a:lnTo>
                <a:lnTo>
                  <a:pt x="0" y="70955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38783"/>
            <a:ext cx="16330848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Unsupervised Learning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3249" y="2974526"/>
            <a:ext cx="7235500" cy="6990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0891" lvl="1" indent="-285445" algn="just">
              <a:lnSpc>
                <a:spcPts val="3701"/>
              </a:lnSpc>
              <a:buFont typeface="Arial"/>
              <a:buChar char="•"/>
            </a:pP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Applied </a:t>
            </a:r>
            <a:r>
              <a:rPr lang="en-US" sz="2644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KMeans Clustering</a:t>
            </a: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with </a:t>
            </a:r>
            <a:r>
              <a:rPr lang="en-US" sz="2644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 clusters</a:t>
            </a: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based on domain knowledge.</a:t>
            </a:r>
          </a:p>
          <a:p>
            <a:pPr marL="570891" lvl="1" indent="-285445" algn="just">
              <a:lnSpc>
                <a:spcPts val="3701"/>
              </a:lnSpc>
              <a:buFont typeface="Arial"/>
              <a:buChar char="•"/>
            </a:pPr>
            <a:r>
              <a:rPr lang="en-US" sz="2644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KMeans(n_clusters=3,n_init=10,random_state=42)</a:t>
            </a:r>
          </a:p>
          <a:p>
            <a:pPr marL="570891" lvl="1" indent="-285445" algn="just">
              <a:lnSpc>
                <a:spcPts val="3701"/>
              </a:lnSpc>
              <a:buFont typeface="Arial"/>
              <a:buChar char="•"/>
            </a:pP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Used </a:t>
            </a:r>
            <a:r>
              <a:rPr lang="en-US" sz="2644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Price and Rating</a:t>
            </a: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to group products into customer segments.</a:t>
            </a:r>
          </a:p>
          <a:p>
            <a:pPr marL="570891" lvl="1" indent="-285445" algn="just">
              <a:lnSpc>
                <a:spcPts val="3701"/>
              </a:lnSpc>
              <a:buFont typeface="Arial"/>
              <a:buChar char="•"/>
            </a:pP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Each product was assigned a segment label:</a:t>
            </a:r>
          </a:p>
          <a:p>
            <a:pPr marL="1141782" lvl="2" indent="-380594" algn="just">
              <a:lnSpc>
                <a:spcPts val="3701"/>
              </a:lnSpc>
              <a:buFont typeface="Arial"/>
              <a:buChar char="⚬"/>
            </a:pP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Low_segment</a:t>
            </a:r>
          </a:p>
          <a:p>
            <a:pPr marL="1141782" lvl="2" indent="-380594" algn="just">
              <a:lnSpc>
                <a:spcPts val="3701"/>
              </a:lnSpc>
              <a:buFont typeface="Arial"/>
              <a:buChar char="⚬"/>
            </a:pP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Medium_segment</a:t>
            </a:r>
          </a:p>
          <a:p>
            <a:pPr marL="1141782" lvl="2" indent="-380594" algn="just">
              <a:lnSpc>
                <a:spcPts val="3701"/>
              </a:lnSpc>
              <a:buFont typeface="Arial"/>
              <a:buChar char="⚬"/>
            </a:pP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Premium_segment</a:t>
            </a:r>
          </a:p>
          <a:p>
            <a:pPr marL="570891" lvl="1" indent="-285445" algn="just">
              <a:lnSpc>
                <a:spcPts val="3701"/>
              </a:lnSpc>
              <a:buFont typeface="Arial"/>
              <a:buChar char="•"/>
            </a:pP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segmentation helps understand pricing vs quality perception.</a:t>
            </a:r>
          </a:p>
          <a:p>
            <a:pPr marL="570891" lvl="1" indent="-285445" algn="just">
              <a:lnSpc>
                <a:spcPts val="3701"/>
              </a:lnSpc>
              <a:buFont typeface="Arial"/>
              <a:buChar char="•"/>
            </a:pPr>
            <a:r>
              <a:rPr lang="en-US" sz="2644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Clustered output visualized using scatter plot with colored segments.</a:t>
            </a:r>
          </a:p>
          <a:p>
            <a:pPr algn="just">
              <a:lnSpc>
                <a:spcPts val="3701"/>
              </a:lnSpc>
            </a:pPr>
            <a:endParaRPr lang="en-US" sz="2644">
              <a:solidFill>
                <a:srgbClr val="34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81714" y="-232679"/>
            <a:ext cx="6629145" cy="3784639"/>
          </a:xfrm>
          <a:custGeom>
            <a:avLst/>
            <a:gdLst/>
            <a:ahLst/>
            <a:cxnLst/>
            <a:rect l="l" t="t" r="r" b="b"/>
            <a:pathLst>
              <a:path w="6629145" h="3784639">
                <a:moveTo>
                  <a:pt x="6629144" y="3784639"/>
                </a:moveTo>
                <a:lnTo>
                  <a:pt x="0" y="3784639"/>
                </a:lnTo>
                <a:lnTo>
                  <a:pt x="0" y="0"/>
                </a:lnTo>
                <a:lnTo>
                  <a:pt x="6629144" y="0"/>
                </a:lnTo>
                <a:lnTo>
                  <a:pt x="6629144" y="37846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66416" y="6387980"/>
            <a:ext cx="7433579" cy="7433579"/>
          </a:xfrm>
          <a:custGeom>
            <a:avLst/>
            <a:gdLst/>
            <a:ahLst/>
            <a:cxnLst/>
            <a:rect l="l" t="t" r="r" b="b"/>
            <a:pathLst>
              <a:path w="7433579" h="7433579">
                <a:moveTo>
                  <a:pt x="0" y="0"/>
                </a:moveTo>
                <a:lnTo>
                  <a:pt x="7433579" y="0"/>
                </a:lnTo>
                <a:lnTo>
                  <a:pt x="7433579" y="7433579"/>
                </a:lnTo>
                <a:lnTo>
                  <a:pt x="0" y="743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527199" y="7592182"/>
            <a:ext cx="6112013" cy="3056006"/>
          </a:xfrm>
          <a:custGeom>
            <a:avLst/>
            <a:gdLst/>
            <a:ahLst/>
            <a:cxnLst/>
            <a:rect l="l" t="t" r="r" b="b"/>
            <a:pathLst>
              <a:path w="6112013" h="3056006">
                <a:moveTo>
                  <a:pt x="0" y="0"/>
                </a:moveTo>
                <a:lnTo>
                  <a:pt x="6112013" y="0"/>
                </a:lnTo>
                <a:lnTo>
                  <a:pt x="6112013" y="3056006"/>
                </a:lnTo>
                <a:lnTo>
                  <a:pt x="0" y="3056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7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16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95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474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22426" y="8094926"/>
            <a:ext cx="5321560" cy="5321560"/>
          </a:xfrm>
          <a:custGeom>
            <a:avLst/>
            <a:gdLst/>
            <a:ahLst/>
            <a:cxnLst/>
            <a:rect l="l" t="t" r="r" b="b"/>
            <a:pathLst>
              <a:path w="5321560" h="5321560">
                <a:moveTo>
                  <a:pt x="0" y="0"/>
                </a:moveTo>
                <a:lnTo>
                  <a:pt x="5321559" y="0"/>
                </a:lnTo>
                <a:lnTo>
                  <a:pt x="5321559" y="5321559"/>
                </a:lnTo>
                <a:lnTo>
                  <a:pt x="0" y="5321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27532" y="781118"/>
            <a:ext cx="17032936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Supervised Accuracy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A87546-ECB0-6987-C25B-44F66A8968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81200" y="2728856"/>
            <a:ext cx="14646512" cy="584702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1758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93523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108803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4" y="0"/>
                </a:lnTo>
                <a:lnTo>
                  <a:pt x="4070394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24084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739365" y="9258300"/>
            <a:ext cx="4070393" cy="1487544"/>
          </a:xfrm>
          <a:custGeom>
            <a:avLst/>
            <a:gdLst/>
            <a:ahLst/>
            <a:cxnLst/>
            <a:rect l="l" t="t" r="r" b="b"/>
            <a:pathLst>
              <a:path w="4070393" h="1487544">
                <a:moveTo>
                  <a:pt x="0" y="0"/>
                </a:moveTo>
                <a:lnTo>
                  <a:pt x="4070393" y="0"/>
                </a:lnTo>
                <a:lnTo>
                  <a:pt x="4070393" y="1487544"/>
                </a:lnTo>
                <a:lnTo>
                  <a:pt x="0" y="148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35805" y="7733864"/>
            <a:ext cx="3792914" cy="3792914"/>
          </a:xfrm>
          <a:custGeom>
            <a:avLst/>
            <a:gdLst/>
            <a:ahLst/>
            <a:cxnLst/>
            <a:rect l="l" t="t" r="r" b="b"/>
            <a:pathLst>
              <a:path w="3792914" h="3792914">
                <a:moveTo>
                  <a:pt x="0" y="0"/>
                </a:moveTo>
                <a:lnTo>
                  <a:pt x="3792914" y="0"/>
                </a:lnTo>
                <a:lnTo>
                  <a:pt x="3792914" y="3792915"/>
                </a:lnTo>
                <a:lnTo>
                  <a:pt x="0" y="3792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73361" y="8188295"/>
            <a:ext cx="4381849" cy="2884054"/>
          </a:xfrm>
          <a:custGeom>
            <a:avLst/>
            <a:gdLst/>
            <a:ahLst/>
            <a:cxnLst/>
            <a:rect l="l" t="t" r="r" b="b"/>
            <a:pathLst>
              <a:path w="4381849" h="2884054">
                <a:moveTo>
                  <a:pt x="0" y="0"/>
                </a:moveTo>
                <a:lnTo>
                  <a:pt x="4381849" y="0"/>
                </a:lnTo>
                <a:lnTo>
                  <a:pt x="4381849" y="2884053"/>
                </a:lnTo>
                <a:lnTo>
                  <a:pt x="0" y="28840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146158" y="1159780"/>
            <a:ext cx="11995684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Model Selection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558553" y="-1210108"/>
            <a:ext cx="3612766" cy="3612766"/>
          </a:xfrm>
          <a:custGeom>
            <a:avLst/>
            <a:gdLst/>
            <a:ahLst/>
            <a:cxnLst/>
            <a:rect l="l" t="t" r="r" b="b"/>
            <a:pathLst>
              <a:path w="3612766" h="3612766">
                <a:moveTo>
                  <a:pt x="0" y="0"/>
                </a:moveTo>
                <a:lnTo>
                  <a:pt x="3612766" y="0"/>
                </a:lnTo>
                <a:lnTo>
                  <a:pt x="3612766" y="3612766"/>
                </a:lnTo>
                <a:lnTo>
                  <a:pt x="0" y="3612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flipV="1">
            <a:off x="13146586" y="-845752"/>
            <a:ext cx="4381849" cy="2884054"/>
          </a:xfrm>
          <a:custGeom>
            <a:avLst/>
            <a:gdLst/>
            <a:ahLst/>
            <a:cxnLst/>
            <a:rect l="l" t="t" r="r" b="b"/>
            <a:pathLst>
              <a:path w="4381849" h="2884054">
                <a:moveTo>
                  <a:pt x="0" y="2884054"/>
                </a:moveTo>
                <a:lnTo>
                  <a:pt x="4381849" y="2884054"/>
                </a:lnTo>
                <a:lnTo>
                  <a:pt x="4381849" y="0"/>
                </a:lnTo>
                <a:lnTo>
                  <a:pt x="0" y="0"/>
                </a:lnTo>
                <a:lnTo>
                  <a:pt x="0" y="288405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076785" y="3530072"/>
            <a:ext cx="903301" cy="903301"/>
          </a:xfrm>
          <a:custGeom>
            <a:avLst/>
            <a:gdLst/>
            <a:ahLst/>
            <a:cxnLst/>
            <a:rect l="l" t="t" r="r" b="b"/>
            <a:pathLst>
              <a:path w="903301" h="903301">
                <a:moveTo>
                  <a:pt x="0" y="0"/>
                </a:moveTo>
                <a:lnTo>
                  <a:pt x="903301" y="0"/>
                </a:lnTo>
                <a:lnTo>
                  <a:pt x="903301" y="903301"/>
                </a:lnTo>
                <a:lnTo>
                  <a:pt x="0" y="9033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20106" y="4725005"/>
            <a:ext cx="7328014" cy="364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Random Forest with SMOTE as the final model since it shows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perfect generalization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(no overfitting or underfitting)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However, be cautious — 100% test accuracy might also indicate: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very easy classification 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task, or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risk of data leakage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(just double-check train-test split and preprocessing).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21635" y="4725005"/>
            <a:ext cx="7328014" cy="319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handles imbalanced data well (especially with SMOTE).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It’s known for high performance on structured/tabular data.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offers better control over overfitting through regularization.</a:t>
            </a:r>
          </a:p>
          <a:p>
            <a:pPr algn="just">
              <a:lnSpc>
                <a:spcPts val="3639"/>
              </a:lnSpc>
            </a:pPr>
            <a:endParaRPr lang="en-US" sz="2599">
              <a:solidFill>
                <a:srgbClr val="34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369253" y="3520302"/>
            <a:ext cx="5429720" cy="913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2"/>
              </a:lnSpc>
            </a:pPr>
            <a:r>
              <a:rPr lang="en-US" sz="5330">
                <a:solidFill>
                  <a:srgbClr val="F6F3EB"/>
                </a:solidFill>
                <a:latin typeface="Candal"/>
                <a:ea typeface="Candal"/>
                <a:cs typeface="Candal"/>
                <a:sym typeface="Candal"/>
              </a:rPr>
              <a:t>RF - SMOTE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21407" y="3520302"/>
            <a:ext cx="7128470" cy="913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62"/>
              </a:lnSpc>
            </a:pPr>
            <a:r>
              <a:rPr lang="en-US" sz="5330">
                <a:solidFill>
                  <a:srgbClr val="F6F3EB"/>
                </a:solidFill>
                <a:latin typeface="Candal"/>
                <a:ea typeface="Candal"/>
                <a:cs typeface="Candal"/>
                <a:sym typeface="Candal"/>
              </a:rPr>
              <a:t>XG - SMOTE TUNED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81714" y="-232679"/>
            <a:ext cx="6629145" cy="3784639"/>
          </a:xfrm>
          <a:custGeom>
            <a:avLst/>
            <a:gdLst/>
            <a:ahLst/>
            <a:cxnLst/>
            <a:rect l="l" t="t" r="r" b="b"/>
            <a:pathLst>
              <a:path w="6629145" h="3784639">
                <a:moveTo>
                  <a:pt x="6629144" y="3784639"/>
                </a:moveTo>
                <a:lnTo>
                  <a:pt x="0" y="3784639"/>
                </a:lnTo>
                <a:lnTo>
                  <a:pt x="0" y="0"/>
                </a:lnTo>
                <a:lnTo>
                  <a:pt x="6629144" y="0"/>
                </a:lnTo>
                <a:lnTo>
                  <a:pt x="6629144" y="37846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66416" y="6387980"/>
            <a:ext cx="7433579" cy="7433579"/>
          </a:xfrm>
          <a:custGeom>
            <a:avLst/>
            <a:gdLst/>
            <a:ahLst/>
            <a:cxnLst/>
            <a:rect l="l" t="t" r="r" b="b"/>
            <a:pathLst>
              <a:path w="7433579" h="7433579">
                <a:moveTo>
                  <a:pt x="0" y="0"/>
                </a:moveTo>
                <a:lnTo>
                  <a:pt x="7433579" y="0"/>
                </a:lnTo>
                <a:lnTo>
                  <a:pt x="7433579" y="7433579"/>
                </a:lnTo>
                <a:lnTo>
                  <a:pt x="0" y="743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527199" y="7592182"/>
            <a:ext cx="6112013" cy="3056006"/>
          </a:xfrm>
          <a:custGeom>
            <a:avLst/>
            <a:gdLst/>
            <a:ahLst/>
            <a:cxnLst/>
            <a:rect l="l" t="t" r="r" b="b"/>
            <a:pathLst>
              <a:path w="6112013" h="3056006">
                <a:moveTo>
                  <a:pt x="0" y="0"/>
                </a:moveTo>
                <a:lnTo>
                  <a:pt x="6112013" y="0"/>
                </a:lnTo>
                <a:lnTo>
                  <a:pt x="6112013" y="3056006"/>
                </a:lnTo>
                <a:lnTo>
                  <a:pt x="0" y="3056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7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16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95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474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22426" y="8094926"/>
            <a:ext cx="5321560" cy="5321560"/>
          </a:xfrm>
          <a:custGeom>
            <a:avLst/>
            <a:gdLst/>
            <a:ahLst/>
            <a:cxnLst/>
            <a:rect l="l" t="t" r="r" b="b"/>
            <a:pathLst>
              <a:path w="5321560" h="5321560">
                <a:moveTo>
                  <a:pt x="0" y="0"/>
                </a:moveTo>
                <a:lnTo>
                  <a:pt x="5321559" y="0"/>
                </a:lnTo>
                <a:lnTo>
                  <a:pt x="5321559" y="5321559"/>
                </a:lnTo>
                <a:lnTo>
                  <a:pt x="0" y="5321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832474" y="2985892"/>
            <a:ext cx="15284158" cy="502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Successfully scraped and analyzed e-commerce shoe data from an online platform.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Performed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data cleaning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exploratory data analysis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and applied both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unsupervised (clustering)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and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supervised (classification)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machine learning techniques.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All cleaned and processed data was successfully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stored in a MySQL database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for long-term use and integration into future systems or dashboards.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Applied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SMOTE to resolve class imbalance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issues and enhance model performance.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Identified three product segments —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Low, Medium, and Premium — using KMeans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clustering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based on price and user rating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Multiple ML models were evaluated, and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XGBoost and Random Forest emerged as top performers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XGBoost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was chosen as the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final model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due to its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superior generalization capability and performance metrics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10298" y="1096418"/>
            <a:ext cx="8067405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Conslusion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82110" y="5181110"/>
            <a:ext cx="8154379" cy="8154379"/>
          </a:xfrm>
          <a:custGeom>
            <a:avLst/>
            <a:gdLst/>
            <a:ahLst/>
            <a:cxnLst/>
            <a:rect l="l" t="t" r="r" b="b"/>
            <a:pathLst>
              <a:path w="8154379" h="8154379">
                <a:moveTo>
                  <a:pt x="0" y="0"/>
                </a:moveTo>
                <a:lnTo>
                  <a:pt x="8154380" y="0"/>
                </a:lnTo>
                <a:lnTo>
                  <a:pt x="8154380" y="8154380"/>
                </a:lnTo>
                <a:lnTo>
                  <a:pt x="0" y="8154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64929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3048490" y="-2973269"/>
            <a:ext cx="8154379" cy="8154379"/>
          </a:xfrm>
          <a:custGeom>
            <a:avLst/>
            <a:gdLst/>
            <a:ahLst/>
            <a:cxnLst/>
            <a:rect l="l" t="t" r="r" b="b"/>
            <a:pathLst>
              <a:path w="8154379" h="8154379">
                <a:moveTo>
                  <a:pt x="0" y="0"/>
                </a:moveTo>
                <a:lnTo>
                  <a:pt x="8154380" y="0"/>
                </a:lnTo>
                <a:lnTo>
                  <a:pt x="8154380" y="8154379"/>
                </a:lnTo>
                <a:lnTo>
                  <a:pt x="0" y="815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329559" y="3972187"/>
            <a:ext cx="11766040" cy="1940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16"/>
              </a:lnSpc>
            </a:pPr>
            <a:r>
              <a:rPr lang="en-US" sz="14516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THANK YOU</a:t>
            </a:r>
          </a:p>
        </p:txBody>
      </p:sp>
      <p:sp>
        <p:nvSpPr>
          <p:cNvPr id="6" name="Freeform 6"/>
          <p:cNvSpPr/>
          <p:nvPr/>
        </p:nvSpPr>
        <p:spPr>
          <a:xfrm>
            <a:off x="-236144" y="-195501"/>
            <a:ext cx="4425558" cy="4425558"/>
          </a:xfrm>
          <a:custGeom>
            <a:avLst/>
            <a:gdLst/>
            <a:ahLst/>
            <a:cxnLst/>
            <a:rect l="l" t="t" r="r" b="b"/>
            <a:pathLst>
              <a:path w="4425558" h="4425558">
                <a:moveTo>
                  <a:pt x="0" y="0"/>
                </a:moveTo>
                <a:lnTo>
                  <a:pt x="4425558" y="0"/>
                </a:lnTo>
                <a:lnTo>
                  <a:pt x="4425558" y="4425558"/>
                </a:lnTo>
                <a:lnTo>
                  <a:pt x="0" y="44255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171741" y="6177516"/>
            <a:ext cx="4425558" cy="4425558"/>
          </a:xfrm>
          <a:custGeom>
            <a:avLst/>
            <a:gdLst/>
            <a:ahLst/>
            <a:cxnLst/>
            <a:rect l="l" t="t" r="r" b="b"/>
            <a:pathLst>
              <a:path w="4425558" h="4425558">
                <a:moveTo>
                  <a:pt x="4425558" y="4425559"/>
                </a:moveTo>
                <a:lnTo>
                  <a:pt x="0" y="4425559"/>
                </a:lnTo>
                <a:lnTo>
                  <a:pt x="0" y="0"/>
                </a:lnTo>
                <a:lnTo>
                  <a:pt x="4425558" y="0"/>
                </a:lnTo>
                <a:lnTo>
                  <a:pt x="4425558" y="44255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05233" y="8131414"/>
            <a:ext cx="7315200" cy="1923288"/>
          </a:xfrm>
          <a:custGeom>
            <a:avLst/>
            <a:gdLst/>
            <a:ahLst/>
            <a:cxnLst/>
            <a:rect l="l" t="t" r="r" b="b"/>
            <a:pathLst>
              <a:path w="7315200" h="1923288">
                <a:moveTo>
                  <a:pt x="0" y="0"/>
                </a:moveTo>
                <a:lnTo>
                  <a:pt x="7315200" y="0"/>
                </a:lnTo>
                <a:lnTo>
                  <a:pt x="7315200" y="1923288"/>
                </a:lnTo>
                <a:lnTo>
                  <a:pt x="0" y="19232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182110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3" y="0"/>
                </a:lnTo>
                <a:lnTo>
                  <a:pt x="4809083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073520" y="-728801"/>
            <a:ext cx="4809082" cy="1757501"/>
          </a:xfrm>
          <a:custGeom>
            <a:avLst/>
            <a:gdLst/>
            <a:ahLst/>
            <a:cxnLst/>
            <a:rect l="l" t="t" r="r" b="b"/>
            <a:pathLst>
              <a:path w="4809082" h="1757501">
                <a:moveTo>
                  <a:pt x="0" y="0"/>
                </a:moveTo>
                <a:lnTo>
                  <a:pt x="4809082" y="0"/>
                </a:lnTo>
                <a:lnTo>
                  <a:pt x="4809082" y="1757501"/>
                </a:lnTo>
                <a:lnTo>
                  <a:pt x="0" y="1757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714123" y="5836327"/>
            <a:ext cx="4996911" cy="60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19259" y="5536331"/>
            <a:ext cx="2386734" cy="2386734"/>
          </a:xfrm>
          <a:custGeom>
            <a:avLst/>
            <a:gdLst/>
            <a:ahLst/>
            <a:cxnLst/>
            <a:rect l="l" t="t" r="r" b="b"/>
            <a:pathLst>
              <a:path w="2386734" h="2386734">
                <a:moveTo>
                  <a:pt x="0" y="0"/>
                </a:moveTo>
                <a:lnTo>
                  <a:pt x="2386733" y="0"/>
                </a:lnTo>
                <a:lnTo>
                  <a:pt x="2386733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684393" y="6233632"/>
            <a:ext cx="8106736" cy="8106736"/>
          </a:xfrm>
          <a:custGeom>
            <a:avLst/>
            <a:gdLst/>
            <a:ahLst/>
            <a:cxnLst/>
            <a:rect l="l" t="t" r="r" b="b"/>
            <a:pathLst>
              <a:path w="8106736" h="8106736">
                <a:moveTo>
                  <a:pt x="0" y="0"/>
                </a:moveTo>
                <a:lnTo>
                  <a:pt x="8106737" y="0"/>
                </a:lnTo>
                <a:lnTo>
                  <a:pt x="8106737" y="8106736"/>
                </a:lnTo>
                <a:lnTo>
                  <a:pt x="0" y="8106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04062" y="7410583"/>
            <a:ext cx="6067399" cy="4114800"/>
          </a:xfrm>
          <a:custGeom>
            <a:avLst/>
            <a:gdLst/>
            <a:ahLst/>
            <a:cxnLst/>
            <a:rect l="l" t="t" r="r" b="b"/>
            <a:pathLst>
              <a:path w="6067399" h="4114800">
                <a:moveTo>
                  <a:pt x="0" y="0"/>
                </a:moveTo>
                <a:lnTo>
                  <a:pt x="6067399" y="0"/>
                </a:lnTo>
                <a:lnTo>
                  <a:pt x="60673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1729427" y="-1522231"/>
            <a:ext cx="5516254" cy="5516254"/>
          </a:xfrm>
          <a:custGeom>
            <a:avLst/>
            <a:gdLst/>
            <a:ahLst/>
            <a:cxnLst/>
            <a:rect l="l" t="t" r="r" b="b"/>
            <a:pathLst>
              <a:path w="5516254" h="5516254">
                <a:moveTo>
                  <a:pt x="0" y="0"/>
                </a:moveTo>
                <a:lnTo>
                  <a:pt x="5516254" y="0"/>
                </a:lnTo>
                <a:lnTo>
                  <a:pt x="5516254" y="5516254"/>
                </a:lnTo>
                <a:lnTo>
                  <a:pt x="0" y="55162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-561257" y="-1028700"/>
            <a:ext cx="6251768" cy="4114800"/>
          </a:xfrm>
          <a:custGeom>
            <a:avLst/>
            <a:gdLst/>
            <a:ahLst/>
            <a:cxnLst/>
            <a:rect l="l" t="t" r="r" b="b"/>
            <a:pathLst>
              <a:path w="6251768" h="4114800">
                <a:moveTo>
                  <a:pt x="0" y="4114800"/>
                </a:moveTo>
                <a:lnTo>
                  <a:pt x="6251768" y="4114800"/>
                </a:lnTo>
                <a:lnTo>
                  <a:pt x="625176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819259" y="244257"/>
            <a:ext cx="2386734" cy="2386734"/>
          </a:xfrm>
          <a:custGeom>
            <a:avLst/>
            <a:gdLst/>
            <a:ahLst/>
            <a:cxnLst/>
            <a:rect l="l" t="t" r="r" b="b"/>
            <a:pathLst>
              <a:path w="2386734" h="2386734">
                <a:moveTo>
                  <a:pt x="0" y="0"/>
                </a:moveTo>
                <a:lnTo>
                  <a:pt x="2386733" y="0"/>
                </a:lnTo>
                <a:lnTo>
                  <a:pt x="2386733" y="2386733"/>
                </a:lnTo>
                <a:lnTo>
                  <a:pt x="0" y="23867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597745" y="1054921"/>
            <a:ext cx="9092509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Overview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564627" y="3623275"/>
            <a:ext cx="5558410" cy="3559412"/>
            <a:chOff x="0" y="0"/>
            <a:chExt cx="7411213" cy="474588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5352233" cy="719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4425" lvl="1" indent="-347213" algn="l">
                <a:lnSpc>
                  <a:spcPts val="4502"/>
                </a:lnSpc>
                <a:buFont typeface="Arial"/>
                <a:buChar char="•"/>
              </a:pPr>
              <a:r>
                <a:rPr lang="en-US" sz="3216" b="1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Introduction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297596"/>
              <a:ext cx="7411213" cy="719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4425" lvl="1" indent="-347213" algn="l">
                <a:lnSpc>
                  <a:spcPts val="4502"/>
                </a:lnSpc>
                <a:buFont typeface="Arial"/>
                <a:buChar char="•"/>
              </a:pPr>
              <a:r>
                <a:rPr lang="en-US" sz="3216" b="1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Objective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661866"/>
              <a:ext cx="5007691" cy="719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4425" lvl="1" indent="-347213" algn="l">
                <a:lnSpc>
                  <a:spcPts val="4502"/>
                </a:lnSpc>
                <a:buFont typeface="Arial"/>
                <a:buChar char="•"/>
              </a:pPr>
              <a:r>
                <a:rPr lang="en-US" sz="3216" b="1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Web Scrapping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4026137"/>
              <a:ext cx="6583620" cy="719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4425" lvl="1" indent="-347213" algn="l">
                <a:lnSpc>
                  <a:spcPts val="4502"/>
                </a:lnSpc>
                <a:buFont typeface="Arial"/>
                <a:buChar char="•"/>
              </a:pPr>
              <a:r>
                <a:rPr lang="en-US" sz="3216" b="1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Data cleaning &amp; EDA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3623275"/>
            <a:ext cx="12923434" cy="3559412"/>
            <a:chOff x="0" y="0"/>
            <a:chExt cx="17231246" cy="474588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66675"/>
              <a:ext cx="17231246" cy="719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4425" lvl="1" indent="-347213" algn="l">
                <a:lnSpc>
                  <a:spcPts val="4502"/>
                </a:lnSpc>
                <a:buFont typeface="Arial"/>
                <a:buChar char="•"/>
              </a:pPr>
              <a:r>
                <a:rPr lang="en-US" sz="3216" b="1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Data Storage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1297596"/>
              <a:ext cx="7929517" cy="719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4425" lvl="1" indent="-347213" algn="l">
                <a:lnSpc>
                  <a:spcPts val="4502"/>
                </a:lnSpc>
                <a:buFont typeface="Arial"/>
                <a:buChar char="•"/>
              </a:pPr>
              <a:r>
                <a:rPr lang="en-US" sz="3216" b="1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Unsupervised (Clustering)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2661866"/>
              <a:ext cx="14596716" cy="719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4425" lvl="1" indent="-347213" algn="l">
                <a:lnSpc>
                  <a:spcPts val="4502"/>
                </a:lnSpc>
                <a:buFont typeface="Arial"/>
                <a:buChar char="•"/>
              </a:pPr>
              <a:r>
                <a:rPr lang="en-US" sz="3216" b="1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Supervised (Accuracy)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026137"/>
              <a:ext cx="13246731" cy="7197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4425" lvl="1" indent="-347213" algn="l">
                <a:lnSpc>
                  <a:spcPts val="4502"/>
                </a:lnSpc>
                <a:buFont typeface="Arial"/>
                <a:buChar char="•"/>
              </a:pPr>
              <a:r>
                <a:rPr lang="en-US" sz="3216" b="1">
                  <a:solidFill>
                    <a:srgbClr val="343434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Model Selection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16819259" y="2892422"/>
            <a:ext cx="2386734" cy="2386734"/>
          </a:xfrm>
          <a:custGeom>
            <a:avLst/>
            <a:gdLst/>
            <a:ahLst/>
            <a:cxnLst/>
            <a:rect l="l" t="t" r="r" b="b"/>
            <a:pathLst>
              <a:path w="2386734" h="2386734">
                <a:moveTo>
                  <a:pt x="0" y="0"/>
                </a:moveTo>
                <a:lnTo>
                  <a:pt x="2386733" y="0"/>
                </a:lnTo>
                <a:lnTo>
                  <a:pt x="2386733" y="2386734"/>
                </a:lnTo>
                <a:lnTo>
                  <a:pt x="0" y="23867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9144000" y="7525763"/>
            <a:ext cx="2805589" cy="556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425" lvl="1" indent="-347213" algn="ctr">
              <a:lnSpc>
                <a:spcPts val="4502"/>
              </a:lnSpc>
              <a:buFont typeface="Arial"/>
              <a:buChar char="•"/>
            </a:pPr>
            <a:r>
              <a:rPr lang="en-US" sz="3216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723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460744" y="12966"/>
            <a:ext cx="4982245" cy="4464824"/>
          </a:xfrm>
          <a:custGeom>
            <a:avLst/>
            <a:gdLst/>
            <a:ahLst/>
            <a:cxnLst/>
            <a:rect l="l" t="t" r="r" b="b"/>
            <a:pathLst>
              <a:path w="4982245" h="4464824">
                <a:moveTo>
                  <a:pt x="0" y="0"/>
                </a:moveTo>
                <a:lnTo>
                  <a:pt x="4982245" y="0"/>
                </a:lnTo>
                <a:lnTo>
                  <a:pt x="4982245" y="4464823"/>
                </a:lnTo>
                <a:lnTo>
                  <a:pt x="0" y="44648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078869" y="3824971"/>
            <a:ext cx="12130262" cy="1819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This project aims to analyze e-commerce product data (specifically shoes) scraped from online platforms. The primary goal is to build a machine learning model that can classify products based on features like brand, price, and user rating, and uncover hidden patterns using clustering</a:t>
            </a:r>
          </a:p>
        </p:txBody>
      </p:sp>
      <p:sp>
        <p:nvSpPr>
          <p:cNvPr id="5" name="Freeform 5"/>
          <p:cNvSpPr/>
          <p:nvPr/>
        </p:nvSpPr>
        <p:spPr>
          <a:xfrm rot="-5400000">
            <a:off x="-2699747" y="4268823"/>
            <a:ext cx="6860854" cy="6087449"/>
          </a:xfrm>
          <a:custGeom>
            <a:avLst/>
            <a:gdLst/>
            <a:ahLst/>
            <a:cxnLst/>
            <a:rect l="l" t="t" r="r" b="b"/>
            <a:pathLst>
              <a:path w="6860854" h="6087449">
                <a:moveTo>
                  <a:pt x="0" y="0"/>
                </a:moveTo>
                <a:lnTo>
                  <a:pt x="6860854" y="0"/>
                </a:lnTo>
                <a:lnTo>
                  <a:pt x="6860854" y="6087449"/>
                </a:lnTo>
                <a:lnTo>
                  <a:pt x="0" y="6087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836830" y="-245745"/>
            <a:ext cx="7315200" cy="2834640"/>
          </a:xfrm>
          <a:custGeom>
            <a:avLst/>
            <a:gdLst/>
            <a:ahLst/>
            <a:cxnLst/>
            <a:rect l="l" t="t" r="r" b="b"/>
            <a:pathLst>
              <a:path w="7315200" h="2834640">
                <a:moveTo>
                  <a:pt x="0" y="0"/>
                </a:moveTo>
                <a:lnTo>
                  <a:pt x="7315200" y="0"/>
                </a:lnTo>
                <a:lnTo>
                  <a:pt x="7315200" y="2834640"/>
                </a:lnTo>
                <a:lnTo>
                  <a:pt x="0" y="28346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842589" y="6899916"/>
            <a:ext cx="4017541" cy="4114800"/>
          </a:xfrm>
          <a:custGeom>
            <a:avLst/>
            <a:gdLst/>
            <a:ahLst/>
            <a:cxnLst/>
            <a:rect l="l" t="t" r="r" b="b"/>
            <a:pathLst>
              <a:path w="4017541" h="4114800">
                <a:moveTo>
                  <a:pt x="0" y="0"/>
                </a:moveTo>
                <a:lnTo>
                  <a:pt x="4017541" y="0"/>
                </a:lnTo>
                <a:lnTo>
                  <a:pt x="40175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94650" y="1096418"/>
            <a:ext cx="10298701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9550" y="7119153"/>
            <a:ext cx="5115420" cy="5115420"/>
          </a:xfrm>
          <a:custGeom>
            <a:avLst/>
            <a:gdLst/>
            <a:ahLst/>
            <a:cxnLst/>
            <a:rect l="l" t="t" r="r" b="b"/>
            <a:pathLst>
              <a:path w="5115420" h="5115420">
                <a:moveTo>
                  <a:pt x="0" y="0"/>
                </a:moveTo>
                <a:lnTo>
                  <a:pt x="5115420" y="0"/>
                </a:lnTo>
                <a:lnTo>
                  <a:pt x="5115420" y="5115420"/>
                </a:lnTo>
                <a:lnTo>
                  <a:pt x="0" y="5115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3022934" y="2418898"/>
            <a:ext cx="9608356" cy="4070449"/>
          </a:xfrm>
          <a:custGeom>
            <a:avLst/>
            <a:gdLst/>
            <a:ahLst/>
            <a:cxnLst/>
            <a:rect l="l" t="t" r="r" b="b"/>
            <a:pathLst>
              <a:path w="9608356" h="4070449">
                <a:moveTo>
                  <a:pt x="0" y="0"/>
                </a:moveTo>
                <a:lnTo>
                  <a:pt x="9608356" y="0"/>
                </a:lnTo>
                <a:lnTo>
                  <a:pt x="9608356" y="4070449"/>
                </a:lnTo>
                <a:lnTo>
                  <a:pt x="0" y="40704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9510" y="-997475"/>
            <a:ext cx="3846149" cy="2692304"/>
          </a:xfrm>
          <a:custGeom>
            <a:avLst/>
            <a:gdLst/>
            <a:ahLst/>
            <a:cxnLst/>
            <a:rect l="l" t="t" r="r" b="b"/>
            <a:pathLst>
              <a:path w="3846149" h="2692304">
                <a:moveTo>
                  <a:pt x="0" y="0"/>
                </a:moveTo>
                <a:lnTo>
                  <a:pt x="3846149" y="0"/>
                </a:lnTo>
                <a:lnTo>
                  <a:pt x="3846149" y="2692304"/>
                </a:lnTo>
                <a:lnTo>
                  <a:pt x="0" y="2692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5306" y="777286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864281" y="1096418"/>
            <a:ext cx="8559438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Objective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12323" y="3151260"/>
            <a:ext cx="12130262" cy="593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Analyze e-commerce shoe product data scraped from online platform (AMAZON).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Visualize insights using charts and plots and do EDA.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 clustering (K-Means) to create a clusters under UNSUPERVISED LEARNING.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Compare models (SUPERVISED LEARNING) like 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Logistic Regression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SVM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K-Nearest Neighbor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Random Forest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XGBoost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Handle imbalanced data using SMOTE.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Evaluate models using accuracy and F1-score.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Choose best model based on performance and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81714" y="-232679"/>
            <a:ext cx="6629145" cy="3784639"/>
          </a:xfrm>
          <a:custGeom>
            <a:avLst/>
            <a:gdLst/>
            <a:ahLst/>
            <a:cxnLst/>
            <a:rect l="l" t="t" r="r" b="b"/>
            <a:pathLst>
              <a:path w="6629145" h="3784639">
                <a:moveTo>
                  <a:pt x="6629144" y="3784639"/>
                </a:moveTo>
                <a:lnTo>
                  <a:pt x="0" y="3784639"/>
                </a:lnTo>
                <a:lnTo>
                  <a:pt x="0" y="0"/>
                </a:lnTo>
                <a:lnTo>
                  <a:pt x="6629144" y="0"/>
                </a:lnTo>
                <a:lnTo>
                  <a:pt x="6629144" y="37846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66416" y="6387980"/>
            <a:ext cx="7433579" cy="7433579"/>
          </a:xfrm>
          <a:custGeom>
            <a:avLst/>
            <a:gdLst/>
            <a:ahLst/>
            <a:cxnLst/>
            <a:rect l="l" t="t" r="r" b="b"/>
            <a:pathLst>
              <a:path w="7433579" h="7433579">
                <a:moveTo>
                  <a:pt x="0" y="0"/>
                </a:moveTo>
                <a:lnTo>
                  <a:pt x="7433579" y="0"/>
                </a:lnTo>
                <a:lnTo>
                  <a:pt x="7433579" y="7433579"/>
                </a:lnTo>
                <a:lnTo>
                  <a:pt x="0" y="743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527199" y="7592182"/>
            <a:ext cx="6112013" cy="3056006"/>
          </a:xfrm>
          <a:custGeom>
            <a:avLst/>
            <a:gdLst/>
            <a:ahLst/>
            <a:cxnLst/>
            <a:rect l="l" t="t" r="r" b="b"/>
            <a:pathLst>
              <a:path w="6112013" h="3056006">
                <a:moveTo>
                  <a:pt x="0" y="0"/>
                </a:moveTo>
                <a:lnTo>
                  <a:pt x="6112013" y="0"/>
                </a:lnTo>
                <a:lnTo>
                  <a:pt x="6112013" y="3056006"/>
                </a:lnTo>
                <a:lnTo>
                  <a:pt x="0" y="3056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7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16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95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474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22426" y="8094926"/>
            <a:ext cx="5321560" cy="5321560"/>
          </a:xfrm>
          <a:custGeom>
            <a:avLst/>
            <a:gdLst/>
            <a:ahLst/>
            <a:cxnLst/>
            <a:rect l="l" t="t" r="r" b="b"/>
            <a:pathLst>
              <a:path w="5321560" h="5321560">
                <a:moveTo>
                  <a:pt x="0" y="0"/>
                </a:moveTo>
                <a:lnTo>
                  <a:pt x="5321559" y="0"/>
                </a:lnTo>
                <a:lnTo>
                  <a:pt x="5321559" y="5321559"/>
                </a:lnTo>
                <a:lnTo>
                  <a:pt x="0" y="5321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078869" y="3824971"/>
            <a:ext cx="12130262" cy="319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was scraped from an AMAZON using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Selenium 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and </a:t>
            </a:r>
            <a:r>
              <a:rPr lang="en-US" sz="2599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BeautifulSoup</a:t>
            </a: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Focused on the Shoes category across multiple pages.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Extracted features: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Brand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Product Title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 Rating</a:t>
            </a:r>
          </a:p>
          <a:p>
            <a:pPr marL="1122678" lvl="2" indent="-374226" algn="just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38099" y="1096418"/>
            <a:ext cx="10472908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Web Scrapping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9550" y="7119153"/>
            <a:ext cx="5115420" cy="5115420"/>
          </a:xfrm>
          <a:custGeom>
            <a:avLst/>
            <a:gdLst/>
            <a:ahLst/>
            <a:cxnLst/>
            <a:rect l="l" t="t" r="r" b="b"/>
            <a:pathLst>
              <a:path w="5115420" h="5115420">
                <a:moveTo>
                  <a:pt x="0" y="0"/>
                </a:moveTo>
                <a:lnTo>
                  <a:pt x="5115420" y="0"/>
                </a:lnTo>
                <a:lnTo>
                  <a:pt x="5115420" y="5115420"/>
                </a:lnTo>
                <a:lnTo>
                  <a:pt x="0" y="5115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-3022934" y="2418898"/>
            <a:ext cx="9608356" cy="4070449"/>
          </a:xfrm>
          <a:custGeom>
            <a:avLst/>
            <a:gdLst/>
            <a:ahLst/>
            <a:cxnLst/>
            <a:rect l="l" t="t" r="r" b="b"/>
            <a:pathLst>
              <a:path w="9608356" h="4070449">
                <a:moveTo>
                  <a:pt x="0" y="0"/>
                </a:moveTo>
                <a:lnTo>
                  <a:pt x="9608356" y="0"/>
                </a:lnTo>
                <a:lnTo>
                  <a:pt x="9608356" y="4070449"/>
                </a:lnTo>
                <a:lnTo>
                  <a:pt x="0" y="40704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9510" y="-997475"/>
            <a:ext cx="3846149" cy="2692304"/>
          </a:xfrm>
          <a:custGeom>
            <a:avLst/>
            <a:gdLst/>
            <a:ahLst/>
            <a:cxnLst/>
            <a:rect l="l" t="t" r="r" b="b"/>
            <a:pathLst>
              <a:path w="3846149" h="2692304">
                <a:moveTo>
                  <a:pt x="0" y="0"/>
                </a:moveTo>
                <a:lnTo>
                  <a:pt x="3846149" y="0"/>
                </a:lnTo>
                <a:lnTo>
                  <a:pt x="3846149" y="2692304"/>
                </a:lnTo>
                <a:lnTo>
                  <a:pt x="0" y="2692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85306" y="777286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102883" y="1151087"/>
            <a:ext cx="14156417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Data Cleaning &amp; EDA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15961" y="3449877"/>
            <a:ext cx="12130262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Removed null values and duplicates.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Converted rating column to float formats.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Ensured data types matched the modeling requirements.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Created the new column based on the title like Sneakers, running shoe, walking, others under EDA.</a:t>
            </a:r>
          </a:p>
          <a:p>
            <a:pPr algn="just">
              <a:lnSpc>
                <a:spcPts val="3639"/>
              </a:lnSpc>
            </a:pPr>
            <a:endParaRPr lang="en-US" sz="2599">
              <a:solidFill>
                <a:srgbClr val="343434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68867" y="-2561505"/>
            <a:ext cx="5513578" cy="5513578"/>
          </a:xfrm>
          <a:custGeom>
            <a:avLst/>
            <a:gdLst/>
            <a:ahLst/>
            <a:cxnLst/>
            <a:rect l="l" t="t" r="r" b="b"/>
            <a:pathLst>
              <a:path w="5513578" h="5513578">
                <a:moveTo>
                  <a:pt x="0" y="0"/>
                </a:moveTo>
                <a:lnTo>
                  <a:pt x="5513577" y="0"/>
                </a:lnTo>
                <a:lnTo>
                  <a:pt x="5513577" y="5513578"/>
                </a:lnTo>
                <a:lnTo>
                  <a:pt x="0" y="5513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486400" y="691736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3657600"/>
                </a:moveTo>
                <a:lnTo>
                  <a:pt x="7315200" y="3657600"/>
                </a:lnTo>
                <a:lnTo>
                  <a:pt x="73152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754637" y="9411617"/>
            <a:ext cx="3657600" cy="502920"/>
          </a:xfrm>
          <a:custGeom>
            <a:avLst/>
            <a:gdLst/>
            <a:ahLst/>
            <a:cxnLst/>
            <a:rect l="l" t="t" r="r" b="b"/>
            <a:pathLst>
              <a:path w="3657600" h="502920">
                <a:moveTo>
                  <a:pt x="0" y="0"/>
                </a:moveTo>
                <a:lnTo>
                  <a:pt x="3657600" y="0"/>
                </a:lnTo>
                <a:lnTo>
                  <a:pt x="36576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68255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4933" y="-345714"/>
            <a:ext cx="5083377" cy="1623107"/>
          </a:xfrm>
          <a:custGeom>
            <a:avLst/>
            <a:gdLst/>
            <a:ahLst/>
            <a:cxnLst/>
            <a:rect l="l" t="t" r="r" b="b"/>
            <a:pathLst>
              <a:path w="5083377" h="1623107">
                <a:moveTo>
                  <a:pt x="0" y="0"/>
                </a:moveTo>
                <a:lnTo>
                  <a:pt x="5083377" y="0"/>
                </a:lnTo>
                <a:lnTo>
                  <a:pt x="5083377" y="1623107"/>
                </a:lnTo>
                <a:lnTo>
                  <a:pt x="0" y="16231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77149" y="1592121"/>
            <a:ext cx="8006474" cy="6770070"/>
          </a:xfrm>
          <a:custGeom>
            <a:avLst/>
            <a:gdLst/>
            <a:ahLst/>
            <a:cxnLst/>
            <a:rect l="l" t="t" r="r" b="b"/>
            <a:pathLst>
              <a:path w="8006474" h="6770070">
                <a:moveTo>
                  <a:pt x="0" y="0"/>
                </a:moveTo>
                <a:lnTo>
                  <a:pt x="8006475" y="0"/>
                </a:lnTo>
                <a:lnTo>
                  <a:pt x="8006475" y="6770070"/>
                </a:lnTo>
                <a:lnTo>
                  <a:pt x="0" y="677007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4866" t="-292" r="-530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940428" y="1592121"/>
            <a:ext cx="8318872" cy="6770070"/>
          </a:xfrm>
          <a:custGeom>
            <a:avLst/>
            <a:gdLst/>
            <a:ahLst/>
            <a:cxnLst/>
            <a:rect l="l" t="t" r="r" b="b"/>
            <a:pathLst>
              <a:path w="8318872" h="6770070">
                <a:moveTo>
                  <a:pt x="0" y="0"/>
                </a:moveTo>
                <a:lnTo>
                  <a:pt x="8318872" y="0"/>
                </a:lnTo>
                <a:lnTo>
                  <a:pt x="8318872" y="6770070"/>
                </a:lnTo>
                <a:lnTo>
                  <a:pt x="0" y="677007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008" t="-22" b="-22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68867" y="-2561505"/>
            <a:ext cx="5513578" cy="5513578"/>
          </a:xfrm>
          <a:custGeom>
            <a:avLst/>
            <a:gdLst/>
            <a:ahLst/>
            <a:cxnLst/>
            <a:rect l="l" t="t" r="r" b="b"/>
            <a:pathLst>
              <a:path w="5513578" h="5513578">
                <a:moveTo>
                  <a:pt x="0" y="0"/>
                </a:moveTo>
                <a:lnTo>
                  <a:pt x="5513577" y="0"/>
                </a:lnTo>
                <a:lnTo>
                  <a:pt x="5513577" y="5513578"/>
                </a:lnTo>
                <a:lnTo>
                  <a:pt x="0" y="55135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486400" y="6917360"/>
            <a:ext cx="7315200" cy="3657600"/>
          </a:xfrm>
          <a:custGeom>
            <a:avLst/>
            <a:gdLst/>
            <a:ahLst/>
            <a:cxnLst/>
            <a:rect l="l" t="t" r="r" b="b"/>
            <a:pathLst>
              <a:path w="7315200" h="3657600">
                <a:moveTo>
                  <a:pt x="0" y="3657600"/>
                </a:moveTo>
                <a:lnTo>
                  <a:pt x="7315200" y="3657600"/>
                </a:lnTo>
                <a:lnTo>
                  <a:pt x="7315200" y="0"/>
                </a:lnTo>
                <a:lnTo>
                  <a:pt x="0" y="0"/>
                </a:lnTo>
                <a:lnTo>
                  <a:pt x="0" y="36576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754637" y="9411617"/>
            <a:ext cx="3657600" cy="502920"/>
          </a:xfrm>
          <a:custGeom>
            <a:avLst/>
            <a:gdLst/>
            <a:ahLst/>
            <a:cxnLst/>
            <a:rect l="l" t="t" r="r" b="b"/>
            <a:pathLst>
              <a:path w="3657600" h="502920">
                <a:moveTo>
                  <a:pt x="0" y="0"/>
                </a:moveTo>
                <a:lnTo>
                  <a:pt x="3657600" y="0"/>
                </a:lnTo>
                <a:lnTo>
                  <a:pt x="3657600" y="502920"/>
                </a:lnTo>
                <a:lnTo>
                  <a:pt x="0" y="502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68255" y="-20574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14933" y="-345714"/>
            <a:ext cx="5083377" cy="1623107"/>
          </a:xfrm>
          <a:custGeom>
            <a:avLst/>
            <a:gdLst/>
            <a:ahLst/>
            <a:cxnLst/>
            <a:rect l="l" t="t" r="r" b="b"/>
            <a:pathLst>
              <a:path w="5083377" h="1623107">
                <a:moveTo>
                  <a:pt x="0" y="0"/>
                </a:moveTo>
                <a:lnTo>
                  <a:pt x="5083377" y="0"/>
                </a:lnTo>
                <a:lnTo>
                  <a:pt x="5083377" y="1623107"/>
                </a:lnTo>
                <a:lnTo>
                  <a:pt x="0" y="16231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14933" y="2366106"/>
            <a:ext cx="7319219" cy="5940648"/>
          </a:xfrm>
          <a:custGeom>
            <a:avLst/>
            <a:gdLst/>
            <a:ahLst/>
            <a:cxnLst/>
            <a:rect l="l" t="t" r="r" b="b"/>
            <a:pathLst>
              <a:path w="7319219" h="5940648">
                <a:moveTo>
                  <a:pt x="0" y="0"/>
                </a:moveTo>
                <a:lnTo>
                  <a:pt x="7319220" y="0"/>
                </a:lnTo>
                <a:lnTo>
                  <a:pt x="7319220" y="5940648"/>
                </a:lnTo>
                <a:lnTo>
                  <a:pt x="0" y="594064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737761" y="2366106"/>
            <a:ext cx="10454989" cy="5921410"/>
          </a:xfrm>
          <a:custGeom>
            <a:avLst/>
            <a:gdLst/>
            <a:ahLst/>
            <a:cxnLst/>
            <a:rect l="l" t="t" r="r" b="b"/>
            <a:pathLst>
              <a:path w="10454989" h="5921410">
                <a:moveTo>
                  <a:pt x="0" y="0"/>
                </a:moveTo>
                <a:lnTo>
                  <a:pt x="10454989" y="0"/>
                </a:lnTo>
                <a:lnTo>
                  <a:pt x="10454989" y="5921410"/>
                </a:lnTo>
                <a:lnTo>
                  <a:pt x="0" y="592141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281714" y="-232679"/>
            <a:ext cx="6629145" cy="3784639"/>
          </a:xfrm>
          <a:custGeom>
            <a:avLst/>
            <a:gdLst/>
            <a:ahLst/>
            <a:cxnLst/>
            <a:rect l="l" t="t" r="r" b="b"/>
            <a:pathLst>
              <a:path w="6629145" h="3784639">
                <a:moveTo>
                  <a:pt x="6629144" y="3784639"/>
                </a:moveTo>
                <a:lnTo>
                  <a:pt x="0" y="3784639"/>
                </a:lnTo>
                <a:lnTo>
                  <a:pt x="0" y="0"/>
                </a:lnTo>
                <a:lnTo>
                  <a:pt x="6629144" y="0"/>
                </a:lnTo>
                <a:lnTo>
                  <a:pt x="6629144" y="378463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866416" y="6387980"/>
            <a:ext cx="7433579" cy="7433579"/>
          </a:xfrm>
          <a:custGeom>
            <a:avLst/>
            <a:gdLst/>
            <a:ahLst/>
            <a:cxnLst/>
            <a:rect l="l" t="t" r="r" b="b"/>
            <a:pathLst>
              <a:path w="7433579" h="7433579">
                <a:moveTo>
                  <a:pt x="0" y="0"/>
                </a:moveTo>
                <a:lnTo>
                  <a:pt x="7433579" y="0"/>
                </a:lnTo>
                <a:lnTo>
                  <a:pt x="7433579" y="7433579"/>
                </a:lnTo>
                <a:lnTo>
                  <a:pt x="0" y="743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2527199" y="7592182"/>
            <a:ext cx="6112013" cy="3056006"/>
          </a:xfrm>
          <a:custGeom>
            <a:avLst/>
            <a:gdLst/>
            <a:ahLst/>
            <a:cxnLst/>
            <a:rect l="l" t="t" r="r" b="b"/>
            <a:pathLst>
              <a:path w="6112013" h="3056006">
                <a:moveTo>
                  <a:pt x="0" y="0"/>
                </a:moveTo>
                <a:lnTo>
                  <a:pt x="6112013" y="0"/>
                </a:lnTo>
                <a:lnTo>
                  <a:pt x="6112013" y="3056006"/>
                </a:lnTo>
                <a:lnTo>
                  <a:pt x="0" y="3056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37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316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1" y="0"/>
                </a:lnTo>
                <a:lnTo>
                  <a:pt x="2806841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395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474553" y="9518165"/>
            <a:ext cx="2806840" cy="385941"/>
          </a:xfrm>
          <a:custGeom>
            <a:avLst/>
            <a:gdLst/>
            <a:ahLst/>
            <a:cxnLst/>
            <a:rect l="l" t="t" r="r" b="b"/>
            <a:pathLst>
              <a:path w="2806840" h="385941">
                <a:moveTo>
                  <a:pt x="0" y="0"/>
                </a:moveTo>
                <a:lnTo>
                  <a:pt x="2806840" y="0"/>
                </a:lnTo>
                <a:lnTo>
                  <a:pt x="2806840" y="385941"/>
                </a:lnTo>
                <a:lnTo>
                  <a:pt x="0" y="3859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922426" y="8094926"/>
            <a:ext cx="5321560" cy="5321560"/>
          </a:xfrm>
          <a:custGeom>
            <a:avLst/>
            <a:gdLst/>
            <a:ahLst/>
            <a:cxnLst/>
            <a:rect l="l" t="t" r="r" b="b"/>
            <a:pathLst>
              <a:path w="5321560" h="5321560">
                <a:moveTo>
                  <a:pt x="0" y="0"/>
                </a:moveTo>
                <a:lnTo>
                  <a:pt x="5321559" y="0"/>
                </a:lnTo>
                <a:lnTo>
                  <a:pt x="5321559" y="5321559"/>
                </a:lnTo>
                <a:lnTo>
                  <a:pt x="0" y="53215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65933" y="2506110"/>
            <a:ext cx="13244654" cy="7598660"/>
          </a:xfrm>
          <a:custGeom>
            <a:avLst/>
            <a:gdLst/>
            <a:ahLst/>
            <a:cxnLst/>
            <a:rect l="l" t="t" r="r" b="b"/>
            <a:pathLst>
              <a:path w="13244654" h="7598660">
                <a:moveTo>
                  <a:pt x="0" y="0"/>
                </a:moveTo>
                <a:lnTo>
                  <a:pt x="13244654" y="0"/>
                </a:lnTo>
                <a:lnTo>
                  <a:pt x="13244654" y="7598660"/>
                </a:lnTo>
                <a:lnTo>
                  <a:pt x="0" y="759866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21" r="-24098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238099" y="625646"/>
            <a:ext cx="10472908" cy="1576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343434"/>
                </a:solidFill>
                <a:latin typeface="Candal"/>
                <a:ea typeface="Candal"/>
                <a:cs typeface="Candal"/>
                <a:sym typeface="Candal"/>
              </a:rPr>
              <a:t>Data Storage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181640" y="4479569"/>
            <a:ext cx="4062345" cy="2270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2"/>
              </a:lnSpc>
              <a:spcBef>
                <a:spcPct val="0"/>
              </a:spcBef>
            </a:pPr>
            <a:r>
              <a:rPr lang="en-US" sz="3216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Used </a:t>
            </a:r>
            <a:r>
              <a:rPr lang="en-US" sz="3216" b="1">
                <a:solidFill>
                  <a:srgbClr val="343434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Table Data Import Wizard </a:t>
            </a:r>
            <a:r>
              <a:rPr lang="en-US" sz="3216">
                <a:solidFill>
                  <a:srgbClr val="34343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to import the data into MySQL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553</Words>
  <Application>Microsoft Office PowerPoint</Application>
  <PresentationFormat>Custom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Candal</vt:lpstr>
      <vt:lpstr>Glacial Indifference</vt:lpstr>
      <vt:lpstr>Glacial Indifference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cp:lastModifiedBy>Kishore Vasudevan</cp:lastModifiedBy>
  <cp:revision>2</cp:revision>
  <dcterms:created xsi:type="dcterms:W3CDTF">2006-08-16T00:00:00Z</dcterms:created>
  <dcterms:modified xsi:type="dcterms:W3CDTF">2025-07-28T05:31:31Z</dcterms:modified>
  <dc:identifier>DAGttVBOlAI</dc:identifier>
</cp:coreProperties>
</file>