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65" r:id="rId17"/>
  </p:sldIdLst>
  <p:sldSz cx="18288000" cy="10287000"/>
  <p:notesSz cx="6858000" cy="9144000"/>
  <p:embeddedFontLst>
    <p:embeddedFont>
      <p:font typeface="Maharlika" panose="020B0604020202020204" charset="0"/>
      <p:regular r:id="rId18"/>
    </p:embeddedFont>
    <p:embeddedFont>
      <p:font typeface="Montserrat" panose="00000500000000000000" pitchFamily="2" charset="0"/>
      <p:regular r:id="rId19"/>
    </p:embeddedFont>
    <p:embeddedFont>
      <p:font typeface="Montserrat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637067" y="575215"/>
            <a:ext cx="17065865" cy="9919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REINFORCEMENT TEST</a:t>
            </a: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PYTHON</a:t>
            </a: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LAPTOP DATASET</a:t>
            </a:r>
          </a:p>
          <a:p>
            <a:pPr algn="ctr">
              <a:lnSpc>
                <a:spcPts val="8660"/>
              </a:lnSpc>
            </a:pPr>
            <a:endParaRPr lang="en-US" sz="6928" spc="-242" dirty="0">
              <a:solidFill>
                <a:srgbClr val="242728"/>
              </a:solidFill>
              <a:latin typeface="Maharlika"/>
              <a:ea typeface="Maharlika"/>
              <a:cs typeface="Maharlika"/>
              <a:sym typeface="Maharlika"/>
            </a:endParaRP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KISHORE VASUDEVAN</a:t>
            </a: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 09/05/2025</a:t>
            </a: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 DATA ANALYTICS &amp; DATA SCIENCE</a:t>
            </a:r>
          </a:p>
          <a:p>
            <a:pPr algn="ctr">
              <a:lnSpc>
                <a:spcPts val="8660"/>
              </a:lnSpc>
            </a:pPr>
            <a:r>
              <a:rPr lang="en-US" sz="6928" spc="-242" dirty="0">
                <a:solidFill>
                  <a:srgbClr val="242728"/>
                </a:solidFill>
                <a:latin typeface="Maharlika"/>
                <a:ea typeface="Maharlika"/>
                <a:cs typeface="Maharlika"/>
                <a:sym typeface="Maharlika"/>
              </a:rPr>
              <a:t>FEB 25’</a:t>
            </a:r>
          </a:p>
          <a:p>
            <a:pPr algn="ctr">
              <a:lnSpc>
                <a:spcPts val="8660"/>
              </a:lnSpc>
            </a:pPr>
            <a:endParaRPr lang="en-US" sz="6928" spc="-242" dirty="0">
              <a:solidFill>
                <a:srgbClr val="242728"/>
              </a:solidFill>
              <a:latin typeface="Maharlika"/>
              <a:ea typeface="Maharlika"/>
              <a:cs typeface="Maharlika"/>
              <a:sym typeface="Maharl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B1F2-A6EB-0E62-7952-9C5CE94A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E8616F3-38E5-CC9F-2893-0758FF50CD05}"/>
              </a:ext>
            </a:extLst>
          </p:cNvPr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AC19766-AA24-7BCD-79BB-CA6346350FD0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15BB162-BDD4-2EA1-CC4F-62745B90D9F8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F30F6D6-4F7F-0777-EE9E-02DFFB69DAC3}"/>
              </a:ext>
            </a:extLst>
          </p:cNvPr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E9E7C93-8C4F-83C4-C355-16783E75CC4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776A08E-439A-4DE7-AE5A-2543D5A3665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CDD9BF5-610D-E2B9-AA57-ECD2824529C9}"/>
              </a:ext>
            </a:extLst>
          </p:cNvPr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E81BB8E-1BBE-E7FD-BB88-D18E07ED4B4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6B4E92E-758C-75DC-B90A-42F8DDC36E2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804BA7BD-CD17-0F65-2325-544704EB8D6A}"/>
              </a:ext>
            </a:extLst>
          </p:cNvPr>
          <p:cNvSpPr txBox="1"/>
          <p:nvPr/>
        </p:nvSpPr>
        <p:spPr>
          <a:xfrm>
            <a:off x="5488546" y="1190625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UNIVARIANT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623EAF7-E0C5-E2EB-8C3E-494F6817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4" y="1847414"/>
            <a:ext cx="8401050" cy="38957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3FFC25-FC78-D325-6F0C-A1CEAC57C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828245"/>
            <a:ext cx="8401049" cy="41485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74FB004-F2B0-5867-6211-FC3B9044B2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204" y="3665422"/>
            <a:ext cx="7162800" cy="3895725"/>
          </a:xfrm>
          <a:prstGeom prst="rect">
            <a:avLst/>
          </a:prstGeom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204ED689-C4EF-D7E9-FD35-23FCF48D3FC0}"/>
              </a:ext>
            </a:extLst>
          </p:cNvPr>
          <p:cNvGrpSpPr/>
          <p:nvPr/>
        </p:nvGrpSpPr>
        <p:grpSpPr>
          <a:xfrm>
            <a:off x="368486" y="1426885"/>
            <a:ext cx="1256320" cy="1405030"/>
            <a:chOff x="-20738" y="-172411"/>
            <a:chExt cx="812800" cy="90901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6E93B08-1DBE-492A-3613-95F0E89E6DB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2CF115A-28C4-4DDC-CBC6-30A0B1CEE048}"/>
                </a:ext>
              </a:extLst>
            </p:cNvPr>
            <p:cNvSpPr/>
            <p:nvPr/>
          </p:nvSpPr>
          <p:spPr>
            <a:xfrm>
              <a:off x="-20738" y="-1724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</p:grpSp>
    </p:spTree>
    <p:extLst>
      <p:ext uri="{BB962C8B-B14F-4D97-AF65-F5344CB8AC3E}">
        <p14:creationId xmlns:p14="http://schemas.microsoft.com/office/powerpoint/2010/main" val="1777582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7EB74-E1A9-20CE-9812-22CD2940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DED7586-E7F4-E75D-3BAD-E66B425E7EC4}"/>
              </a:ext>
            </a:extLst>
          </p:cNvPr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206E4DD-6A4D-D32F-7D69-AFBD18B56314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FA5CEDD-E38F-E618-8E99-A4289FD2ED70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7581A84-2565-93D1-1B4F-A0C7908A0F83}"/>
              </a:ext>
            </a:extLst>
          </p:cNvPr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7C0489-6445-9CEA-13BF-B03BECF0E2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26CB385-D451-45FA-8774-2BC7E51907A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1CFCAC32-7B46-C5B5-DE78-A33862BF9403}"/>
              </a:ext>
            </a:extLst>
          </p:cNvPr>
          <p:cNvSpPr txBox="1"/>
          <p:nvPr/>
        </p:nvSpPr>
        <p:spPr>
          <a:xfrm>
            <a:off x="5488546" y="1190625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UNIVARIANT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35298E-7353-FEB0-A99A-7F60E47B5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32" y="1492883"/>
            <a:ext cx="15268268" cy="4191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4CD3A5F-9F5E-A84A-6F6B-5358B2B3D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112" y="5828544"/>
            <a:ext cx="15243687" cy="4191000"/>
          </a:xfrm>
          <a:prstGeom prst="rect">
            <a:avLst/>
          </a:prstGeom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078C7421-3E52-4C8D-033A-3BCFF0669645}"/>
              </a:ext>
            </a:extLst>
          </p:cNvPr>
          <p:cNvGrpSpPr/>
          <p:nvPr/>
        </p:nvGrpSpPr>
        <p:grpSpPr>
          <a:xfrm>
            <a:off x="410372" y="929435"/>
            <a:ext cx="1256320" cy="1405030"/>
            <a:chOff x="-20738" y="-172411"/>
            <a:chExt cx="812800" cy="90901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BDBA181E-C829-3E1D-DB61-C73098734A1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8964DCB-156B-8BFA-CF32-728AE4ADC68D}"/>
                </a:ext>
              </a:extLst>
            </p:cNvPr>
            <p:cNvSpPr/>
            <p:nvPr/>
          </p:nvSpPr>
          <p:spPr>
            <a:xfrm>
              <a:off x="-20738" y="-1724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A53587C-424D-9148-A6DA-11A0E852BB51}"/>
              </a:ext>
            </a:extLst>
          </p:cNvPr>
          <p:cNvGrpSpPr/>
          <p:nvPr/>
        </p:nvGrpSpPr>
        <p:grpSpPr>
          <a:xfrm>
            <a:off x="15678639" y="5023439"/>
            <a:ext cx="1256320" cy="1256320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EC27DF0-4FC9-4476-DC8F-6F014D27A24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7467F9C4-C8E4-1EEB-E7FB-21FB0BEA762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937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9779-BF4F-837A-4B26-991F4D14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30A0E0A-41B9-DA2F-509D-591D2D725C20}"/>
              </a:ext>
            </a:extLst>
          </p:cNvPr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5721C18-5AE0-2695-0274-42E478186BD6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ED1D00-1DD0-6A7B-927E-FAF8FCF00957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CF5AF08-5122-339E-99D2-93483C38685E}"/>
              </a:ext>
            </a:extLst>
          </p:cNvPr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9090D4B-DFD1-16EE-A3B7-0BA19CA38ED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1D904182-0017-864F-F4B3-8475D200D3A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F2028EB9-70A1-FF39-9953-9134573E38A5}"/>
              </a:ext>
            </a:extLst>
          </p:cNvPr>
          <p:cNvSpPr txBox="1"/>
          <p:nvPr/>
        </p:nvSpPr>
        <p:spPr>
          <a:xfrm>
            <a:off x="5488546" y="1190625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b="1" dirty="0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BIVARIANT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C4497B4-4B63-8780-EBD9-79365F053117}"/>
              </a:ext>
            </a:extLst>
          </p:cNvPr>
          <p:cNvGrpSpPr/>
          <p:nvPr/>
        </p:nvGrpSpPr>
        <p:grpSpPr>
          <a:xfrm>
            <a:off x="410372" y="929435"/>
            <a:ext cx="1256320" cy="1405030"/>
            <a:chOff x="-20738" y="-172411"/>
            <a:chExt cx="812800" cy="90901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5E056CA-9165-7613-9690-E44F43B5473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C43B5B9-86A3-445B-7ABD-FBDE7346DB30}"/>
                </a:ext>
              </a:extLst>
            </p:cNvPr>
            <p:cNvSpPr/>
            <p:nvPr/>
          </p:nvSpPr>
          <p:spPr>
            <a:xfrm>
              <a:off x="-20738" y="-1724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A47ADF0-683D-F366-B129-3E66EF97EA00}"/>
              </a:ext>
            </a:extLst>
          </p:cNvPr>
          <p:cNvGrpSpPr/>
          <p:nvPr/>
        </p:nvGrpSpPr>
        <p:grpSpPr>
          <a:xfrm>
            <a:off x="15678639" y="5023439"/>
            <a:ext cx="1256320" cy="1256320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83553D3-6AA3-947B-B759-4C72343169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D4628A5C-D881-4880-C2F0-7F6FB118E9C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220160-1E91-601A-7719-C06B857F7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72" y="2658397"/>
            <a:ext cx="5819775" cy="669916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D95E6-FAE2-11CC-8886-560307848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67" y="2611354"/>
            <a:ext cx="11306175" cy="707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2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8A4C3-D4D6-1746-2BD5-7FFEC452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F3FAB14-E93F-0428-EFED-8D16A1C47FE4}"/>
              </a:ext>
            </a:extLst>
          </p:cNvPr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0AE6227-F019-CAB9-72BD-895791CD0C06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9B8378-5BF3-FA35-B736-9D2E8E781F14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D0B15BF-108A-6580-0E82-3FF1B23E7227}"/>
              </a:ext>
            </a:extLst>
          </p:cNvPr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2DBF7B8-48D2-6364-1B71-46B1245CAB3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81CC5A7-1B52-1E81-10E3-78CD52C7A81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0C133925-AC82-A2A1-31B1-ED71718D775F}"/>
              </a:ext>
            </a:extLst>
          </p:cNvPr>
          <p:cNvSpPr txBox="1"/>
          <p:nvPr/>
        </p:nvSpPr>
        <p:spPr>
          <a:xfrm>
            <a:off x="5488546" y="1190625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b="1" dirty="0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MULTIVARIANT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5D8597A-DDCD-AE01-0115-AD7437FF8345}"/>
              </a:ext>
            </a:extLst>
          </p:cNvPr>
          <p:cNvGrpSpPr/>
          <p:nvPr/>
        </p:nvGrpSpPr>
        <p:grpSpPr>
          <a:xfrm>
            <a:off x="410372" y="929435"/>
            <a:ext cx="1256320" cy="1405030"/>
            <a:chOff x="-20738" y="-172411"/>
            <a:chExt cx="812800" cy="90901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121392F-D11E-1B42-D64E-8533122A1A8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7E8F9-8DD3-5CE4-5183-578E984E7C10}"/>
                </a:ext>
              </a:extLst>
            </p:cNvPr>
            <p:cNvSpPr/>
            <p:nvPr/>
          </p:nvSpPr>
          <p:spPr>
            <a:xfrm>
              <a:off x="-20738" y="-1724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C46498B-B96B-0661-88C1-D8B0B08C7BBE}"/>
              </a:ext>
            </a:extLst>
          </p:cNvPr>
          <p:cNvGrpSpPr/>
          <p:nvPr/>
        </p:nvGrpSpPr>
        <p:grpSpPr>
          <a:xfrm>
            <a:off x="15678639" y="5023439"/>
            <a:ext cx="1256320" cy="1256320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197546F-BBDA-59F0-6301-933D5603222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1B70A9C-6C9C-A0D6-0A83-2E65678C8A1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4F979B-B33F-2562-BF69-28A05994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07" y="1794640"/>
            <a:ext cx="11348708" cy="79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06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726D7-F005-4A17-BD94-E93DFAB06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F01020F-2CD5-E310-A8C9-5D94B9F6A8DE}"/>
              </a:ext>
            </a:extLst>
          </p:cNvPr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A39BAC0-85DA-396E-267C-2A63955F98B9}"/>
                </a:ext>
              </a:extLst>
            </p:cNvPr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DEA4497-F1FF-BF19-8BC7-34F86BCA19CA}"/>
                </a:ext>
              </a:extLst>
            </p:cNvPr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544E85F-78F3-D8EF-DBAB-8F489CD00D10}"/>
              </a:ext>
            </a:extLst>
          </p:cNvPr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4988107-9ACE-83CE-8B4D-850ADCDF4BF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809E10D-9581-1C1B-F35C-983582E09E6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F6A27E2-D4E2-DC42-6A1F-CF1D1CE6A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06" y="271462"/>
            <a:ext cx="17167588" cy="9744075"/>
          </a:xfrm>
          <a:prstGeom prst="rect">
            <a:avLst/>
          </a:prstGeom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E393B273-D7D8-5C21-B1A6-B7D465B8C4D9}"/>
              </a:ext>
            </a:extLst>
          </p:cNvPr>
          <p:cNvGrpSpPr/>
          <p:nvPr/>
        </p:nvGrpSpPr>
        <p:grpSpPr>
          <a:xfrm>
            <a:off x="410372" y="929435"/>
            <a:ext cx="1256320" cy="1405030"/>
            <a:chOff x="-20738" y="-172411"/>
            <a:chExt cx="812800" cy="909011"/>
          </a:xfrm>
        </p:grpSpPr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92579C45-DD81-F7FE-B1EA-01CD5DD0B32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1BA1E9F-873A-E227-FC9D-2F8A406271DD}"/>
                </a:ext>
              </a:extLst>
            </p:cNvPr>
            <p:cNvSpPr/>
            <p:nvPr/>
          </p:nvSpPr>
          <p:spPr>
            <a:xfrm>
              <a:off x="-20738" y="-17241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</p:grpSp>
    </p:spTree>
    <p:extLst>
      <p:ext uri="{BB962C8B-B14F-4D97-AF65-F5344CB8AC3E}">
        <p14:creationId xmlns:p14="http://schemas.microsoft.com/office/powerpoint/2010/main" val="381316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8B7E-5B9C-2E97-B4ED-BAE711608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DA8FE4EA-E067-4106-FBFB-40AC554E1E71}"/>
              </a:ext>
            </a:extLst>
          </p:cNvPr>
          <p:cNvGrpSpPr/>
          <p:nvPr/>
        </p:nvGrpSpPr>
        <p:grpSpPr>
          <a:xfrm>
            <a:off x="41560" y="87737"/>
            <a:ext cx="5214383" cy="5214383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1A5471-B66C-1CB7-D1F5-E9DDA3F1F60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C76BD7B-B159-B2CD-52F1-8786021C5E7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5505937-9210-B21B-8CF4-4FDDC7D9B8DC}"/>
              </a:ext>
            </a:extLst>
          </p:cNvPr>
          <p:cNvSpPr txBox="1"/>
          <p:nvPr/>
        </p:nvSpPr>
        <p:spPr>
          <a:xfrm>
            <a:off x="1210084" y="1178970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 dirty="0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29E0CCB-C029-44D8-38C5-ACDDF612E84E}"/>
              </a:ext>
            </a:extLst>
          </p:cNvPr>
          <p:cNvGrpSpPr/>
          <p:nvPr/>
        </p:nvGrpSpPr>
        <p:grpSpPr>
          <a:xfrm>
            <a:off x="4747172" y="3469231"/>
            <a:ext cx="1343260" cy="1343260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6750207-87BD-5A47-021C-5B437B25DC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9AB0EA3F-FBFD-A7B2-0F80-7274C087EE0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3C1FB23-CA7E-9ECA-48E8-4314243DF7A5}"/>
              </a:ext>
            </a:extLst>
          </p:cNvPr>
          <p:cNvGrpSpPr/>
          <p:nvPr/>
        </p:nvGrpSpPr>
        <p:grpSpPr>
          <a:xfrm>
            <a:off x="11623420" y="1477600"/>
            <a:ext cx="1343260" cy="1343260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52E4316-3375-F16F-D9DF-CF3FB17407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BD1F2ED-C544-0441-A5DD-719DA302452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95F89D9-468A-6781-E296-0DC0E2E4334A}"/>
              </a:ext>
            </a:extLst>
          </p:cNvPr>
          <p:cNvSpPr txBox="1"/>
          <p:nvPr/>
        </p:nvSpPr>
        <p:spPr>
          <a:xfrm>
            <a:off x="1210084" y="1845112"/>
            <a:ext cx="8314916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Price is positively skewed; most laptops priced around ₹52,000.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99% of prices are below ₹1,67,785.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₹3,24,954 laptop not treated as an outlier due to high-end specs (e.g., dedicated GPU).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Median screen size is 14.91 inches with no major outliers.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8GB RAM is most common (608 units), followed by 4GB (362 units).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High RAM, dedicated GPU, and powerful processors lead to higher prices.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Most preferred weight category is ≤ 3.5 kg.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Strong correlation between Price and 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Moderate correlation between Price and Weight.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5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B5C655-CE61-1129-541A-A68AC753D8F2}"/>
              </a:ext>
            </a:extLst>
          </p:cNvPr>
          <p:cNvSpPr txBox="1"/>
          <p:nvPr/>
        </p:nvSpPr>
        <p:spPr>
          <a:xfrm>
            <a:off x="9677400" y="1943100"/>
            <a:ext cx="8314916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Screen Size shows negligible correlation with </a:t>
            </a:r>
            <a:r>
              <a:rPr lang="en-US" sz="2500" dirty="0" err="1"/>
              <a:t>PriceLenovo</a:t>
            </a:r>
            <a:r>
              <a:rPr lang="en-US" sz="2500" dirty="0"/>
              <a:t> (290) and Dell (287) are top-selling brands.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Lenovo dominates entry-level segment.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Notebook laptops are most popular (717 units), Lenovo contributes 174 of these.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Entry-level laptops make up 41.8% of market, mid-range 31%, high-end 27.2%.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Intel has 95.1% processor market share.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Intel Core i5 U GHz is the most used processor (183 units).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Integrated GPUs are more common; Intel HD Graphics 620 found in 271 units.</a:t>
            </a:r>
          </a:p>
        </p:txBody>
      </p:sp>
    </p:spTree>
    <p:extLst>
      <p:ext uri="{BB962C8B-B14F-4D97-AF65-F5344CB8AC3E}">
        <p14:creationId xmlns:p14="http://schemas.microsoft.com/office/powerpoint/2010/main" val="1422058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9840" y="2149955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33203" y="3316034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9516" y="4760679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50391"/>
            <a:ext cx="14152523" cy="8057857"/>
            <a:chOff x="0" y="0"/>
            <a:chExt cx="3727414" cy="21222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2122234"/>
            </a:xfrm>
            <a:custGeom>
              <a:avLst/>
              <a:gdLst/>
              <a:ahLst/>
              <a:cxnLst/>
              <a:rect l="l" t="t" r="r" b="b"/>
              <a:pathLst>
                <a:path w="3727414" h="2122234">
                  <a:moveTo>
                    <a:pt x="0" y="0"/>
                  </a:moveTo>
                  <a:lnTo>
                    <a:pt x="3727414" y="0"/>
                  </a:lnTo>
                  <a:lnTo>
                    <a:pt x="3727414" y="2122234"/>
                  </a:lnTo>
                  <a:lnTo>
                    <a:pt x="0" y="2122234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2160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66501" y="6709979"/>
            <a:ext cx="6573048" cy="2241939"/>
            <a:chOff x="0" y="0"/>
            <a:chExt cx="1731173" cy="59047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1173" cy="590470"/>
            </a:xfrm>
            <a:custGeom>
              <a:avLst/>
              <a:gdLst/>
              <a:ahLst/>
              <a:cxnLst/>
              <a:rect l="l" t="t" r="r" b="b"/>
              <a:pathLst>
                <a:path w="1731173" h="590470">
                  <a:moveTo>
                    <a:pt x="0" y="0"/>
                  </a:moveTo>
                  <a:lnTo>
                    <a:pt x="1731173" y="0"/>
                  </a:lnTo>
                  <a:lnTo>
                    <a:pt x="1731173" y="590470"/>
                  </a:lnTo>
                  <a:lnTo>
                    <a:pt x="0" y="590470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100000">
                  <a:srgbClr val="3C67B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1173" cy="628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6595190"/>
            <a:ext cx="728552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00540" y="6106730"/>
            <a:ext cx="1256320" cy="125632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0763994" y="2841082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28700" y="2228307"/>
            <a:ext cx="7285527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2860132"/>
            <a:ext cx="8957165" cy="307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042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This project analyses a laptop dataset containing detailed specifications such as company, type, screen size, RAM, storage, GPU, OS, and price. The primary objective is to clean and </a:t>
            </a:r>
            <a:r>
              <a:rPr lang="en-US" sz="3042" dirty="0" err="1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analyse</a:t>
            </a:r>
            <a:r>
              <a:rPr lang="en-US" sz="3042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 this dataset to extract meaningful insights and understand key drivers of laptop pricing.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7501568"/>
            <a:ext cx="8957165" cy="175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sz="30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To analyze and understand the key specifications and factors that influence laptop pricing by cleaning, transforming, and exploring a real-world dataset.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924459" y="3982720"/>
            <a:ext cx="1481253" cy="25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39"/>
              </a:lnSpc>
            </a:pPr>
            <a:r>
              <a:rPr lang="en-US" sz="22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23940" y="-544327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300919" y="2671455"/>
            <a:ext cx="6136420" cy="6136420"/>
            <a:chOff x="0" y="0"/>
            <a:chExt cx="14840029" cy="14840029"/>
          </a:xfrm>
        </p:grpSpPr>
        <p:sp>
          <p:nvSpPr>
            <p:cNvPr id="9" name="Freeform 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100000"/>
                  </a:srgbClr>
                </a:gs>
                <a:gs pos="100000">
                  <a:srgbClr val="8875D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0" name="Freeform 1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24712" r="-24712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8844831" y="837853"/>
            <a:ext cx="7929483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UNDERSTANDING</a:t>
            </a:r>
          </a:p>
        </p:txBody>
      </p: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49938" y="5907599"/>
            <a:ext cx="3038039" cy="3038039"/>
            <a:chOff x="0" y="0"/>
            <a:chExt cx="14840029" cy="14840029"/>
          </a:xfrm>
        </p:grpSpPr>
        <p:sp>
          <p:nvSpPr>
            <p:cNvPr id="14" name="Freeform 14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Freeform 15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24712" r="-24712"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9558438" y="1897135"/>
            <a:ext cx="713361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manufacturer or brand of the laptop.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881962" y="1469283"/>
            <a:ext cx="262038" cy="26203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9406038" y="1534990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Company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06038" y="2533536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TypeName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558438" y="2874661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type or category of the laptop (e.g., gaming, ultrabook)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406038" y="3367235"/>
            <a:ext cx="2869223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Inches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558438" y="3813136"/>
            <a:ext cx="7975044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size of the laptop screen in inches.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66098" y="4343810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ScreenResolution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558438" y="4751610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resolution and display technology of the laptop screen.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406038" y="5196559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CPU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58438" y="5530886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processor (CPU) model of the laptop.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406038" y="6099660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558438" y="6421736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amount of Random Access Memory (RAM) in the laptop.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406038" y="6866685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Memory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558438" y="7226860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storage capacity (hard drive or SSD) of the laptop.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406038" y="8610284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Operating System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22204" y="8117710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graphics processor (GPU) model of the laptop.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466098" y="7757534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GPU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8438" y="9018084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operating system installed on the laptop.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406038" y="9380034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Weight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622204" y="9787835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weight of the laptop in kilograms.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028700" y="9060471"/>
            <a:ext cx="4657146" cy="312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2681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Price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44866" y="9468271"/>
            <a:ext cx="8881962" cy="31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2"/>
              </a:lnSpc>
            </a:pPr>
            <a:r>
              <a:rPr lang="en-US" sz="2142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The price of the laptop in the local currency.</a:t>
            </a:r>
          </a:p>
        </p:txBody>
      </p:sp>
      <p:grpSp>
        <p:nvGrpSpPr>
          <p:cNvPr id="45" name="Group 45"/>
          <p:cNvGrpSpPr/>
          <p:nvPr/>
        </p:nvGrpSpPr>
        <p:grpSpPr>
          <a:xfrm>
            <a:off x="8881962" y="2540436"/>
            <a:ext cx="262038" cy="262038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8881962" y="3344867"/>
            <a:ext cx="262038" cy="262038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50" name="TextBox 5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8881962" y="4321441"/>
            <a:ext cx="262038" cy="262038"/>
            <a:chOff x="0" y="0"/>
            <a:chExt cx="812800" cy="812800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53" name="TextBox 5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8881962" y="5126404"/>
            <a:ext cx="262038" cy="262038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881962" y="6077291"/>
            <a:ext cx="262038" cy="262038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59" name="TextBox 5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8881962" y="6844316"/>
            <a:ext cx="262038" cy="262038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2" name="TextBox 6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8881962" y="7735165"/>
            <a:ext cx="262038" cy="262038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8881962" y="8587915"/>
            <a:ext cx="262038" cy="262038"/>
            <a:chOff x="0" y="0"/>
            <a:chExt cx="812800" cy="8128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68" name="TextBox 6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8881962" y="9357665"/>
            <a:ext cx="262038" cy="262038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1" name="TextBox 7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640353" y="9077489"/>
            <a:ext cx="207295" cy="207295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4" name="TextBox 7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210084" y="1337900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747172" y="3469231"/>
            <a:ext cx="1343260" cy="13432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2510485"/>
            <a:ext cx="16230600" cy="263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Explored dataset to understand structure and quality issues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Removed duplicate and fully null rows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Dropped irrelevant columns like Unnamed: 0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Standardized categorical values (e.g., “Netbook” → “Notebook”)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 dirty="0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Cleaned and converted data types for numeric operations</a:t>
            </a:r>
          </a:p>
          <a:p>
            <a:pPr algn="l">
              <a:lnSpc>
                <a:spcPts val="3465"/>
              </a:lnSpc>
            </a:pPr>
            <a:endParaRPr lang="en-US" sz="3039" dirty="0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623420" y="1477600"/>
            <a:ext cx="1343260" cy="134326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28700" y="5443663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MISSSING VALUES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0084" y="6373285"/>
            <a:ext cx="16230600" cy="307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Analyzed missing data count and percentage per column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Filled missing TypeName values with "unknown"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Replaced null or invalid Inches and Weight with 0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Dropped rows with all null values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Imputation (e.g., filling with default values like 0 or “unknown”)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Row deletion (only if entire row had nulls)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210084" y="1337900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OUTLIERS HANDLING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747172" y="3469231"/>
            <a:ext cx="1343260" cy="13432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10084" y="2176653"/>
            <a:ext cx="16697015" cy="350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Detected extreme values in Inches and Weight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Applied logical boundaries (e.g., screen sizes and weights outside normal laptop ranges)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Replaced outliers with column mean (e.g.,Screen sizes outside 13–17.3 inches Weights outside 1–4.5 kg)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A price outlier of ₹324,954 was retained, as it reflected a high-end laptop with premium specs like a dedicated GPU.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623420" y="1477600"/>
            <a:ext cx="1343260" cy="134326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10084" y="6286043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INVALID VALUES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3291" y="7127418"/>
            <a:ext cx="16230600" cy="1318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"?" in Inches and Weight columns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210084" y="1337900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DESCRIPTIVE ANALYSIS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4747172" y="3469231"/>
            <a:ext cx="1343260" cy="13432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10084" y="1943173"/>
            <a:ext cx="16230600" cy="307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Mean Screen Size: ~14.91 inches; range: 13.3 – 17 inches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Mean Weight: ~2.05 kg; range: 1.0 – 4.4 kg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Average Price: ₹59,955; range: ₹9,270 – ₹3,24,954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Median Price: ₹52,161 (more accurate central tendency due to skewed pricing)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RAM: Average 8.47 GB, with a max of 64 GB indicating high-performance laptops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1623420" y="1477600"/>
            <a:ext cx="1343260" cy="134326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210084" y="5003800"/>
            <a:ext cx="9096156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10084" y="5760215"/>
            <a:ext cx="16230600" cy="2633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Most laptops fall in the mid-range segment based on price and specs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Price distribution is positively skewed due to high-end outliers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RAM and weight show moderate variation, aligning with consumer-grade laptops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Price outlier (₹3,24,954) retained due to justified high-end configuration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9938" y="2009691"/>
            <a:ext cx="6573048" cy="6267619"/>
            <a:chOff x="0" y="0"/>
            <a:chExt cx="1018337" cy="9710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8337" cy="971018"/>
            </a:xfrm>
            <a:custGeom>
              <a:avLst/>
              <a:gdLst/>
              <a:ahLst/>
              <a:cxnLst/>
              <a:rect l="l" t="t" r="r" b="b"/>
              <a:pathLst>
                <a:path w="1018337" h="971018">
                  <a:moveTo>
                    <a:pt x="0" y="0"/>
                  </a:moveTo>
                  <a:lnTo>
                    <a:pt x="1018337" y="0"/>
                  </a:lnTo>
                  <a:lnTo>
                    <a:pt x="1018337" y="971018"/>
                  </a:lnTo>
                  <a:lnTo>
                    <a:pt x="0" y="971018"/>
                  </a:lnTo>
                  <a:close/>
                </a:path>
              </a:pathLst>
            </a:custGeom>
            <a:blipFill>
              <a:blip r:embed="rId2"/>
              <a:stretch>
                <a:fillRect t="-28704" b="-2870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0" y="5920447"/>
            <a:ext cx="8384711" cy="2735500"/>
            <a:chOff x="0" y="0"/>
            <a:chExt cx="2208319" cy="72046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08319" cy="720461"/>
            </a:xfrm>
            <a:custGeom>
              <a:avLst/>
              <a:gdLst/>
              <a:ahLst/>
              <a:cxnLst/>
              <a:rect l="l" t="t" r="r" b="b"/>
              <a:pathLst>
                <a:path w="2208319" h="720461">
                  <a:moveTo>
                    <a:pt x="0" y="0"/>
                  </a:moveTo>
                  <a:lnTo>
                    <a:pt x="2208319" y="0"/>
                  </a:lnTo>
                  <a:lnTo>
                    <a:pt x="2208319" y="720461"/>
                  </a:lnTo>
                  <a:lnTo>
                    <a:pt x="0" y="72046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208319" cy="758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029177" y="2339407"/>
            <a:ext cx="1256320" cy="125632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640701" y="2827868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INDEPENDENT TTEST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5497" y="3748127"/>
            <a:ext cx="7326238" cy="307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5"/>
              </a:lnSpc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·    An Independent Ttest on GPU Type vs Price reveals a statistically significant price difference between Integrated and Dedicated GPUs, leading to rejection of the null hypothesis.</a:t>
            </a:r>
          </a:p>
          <a:p>
            <a:pPr algn="l">
              <a:lnSpc>
                <a:spcPts val="3465"/>
              </a:lnSpc>
            </a:pPr>
            <a:endParaRPr lang="en-US" sz="3039">
              <a:solidFill>
                <a:srgbClr val="24272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429600" y="2555251"/>
            <a:ext cx="2028716" cy="2080953"/>
            <a:chOff x="0" y="0"/>
            <a:chExt cx="534312" cy="5480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34312" cy="548070"/>
            </a:xfrm>
            <a:custGeom>
              <a:avLst/>
              <a:gdLst/>
              <a:ahLst/>
              <a:cxnLst/>
              <a:rect l="l" t="t" r="r" b="b"/>
              <a:pathLst>
                <a:path w="534312" h="548070">
                  <a:moveTo>
                    <a:pt x="0" y="0"/>
                  </a:moveTo>
                  <a:lnTo>
                    <a:pt x="534312" y="0"/>
                  </a:lnTo>
                  <a:lnTo>
                    <a:pt x="534312" y="548070"/>
                  </a:lnTo>
                  <a:lnTo>
                    <a:pt x="0" y="54807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79000"/>
                  </a:srgbClr>
                </a:gs>
                <a:gs pos="100000">
                  <a:srgbClr val="F7ACFF">
                    <a:alpha val="79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34312" cy="586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29360" y="5938378"/>
            <a:ext cx="2494991" cy="2717569"/>
            <a:chOff x="0" y="0"/>
            <a:chExt cx="1018337" cy="11091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18337" cy="1109183"/>
            </a:xfrm>
            <a:custGeom>
              <a:avLst/>
              <a:gdLst/>
              <a:ahLst/>
              <a:cxnLst/>
              <a:rect l="l" t="t" r="r" b="b"/>
              <a:pathLst>
                <a:path w="1018337" h="1109183">
                  <a:moveTo>
                    <a:pt x="0" y="0"/>
                  </a:moveTo>
                  <a:lnTo>
                    <a:pt x="1018337" y="0"/>
                  </a:lnTo>
                  <a:lnTo>
                    <a:pt x="1018337" y="1109183"/>
                  </a:lnTo>
                  <a:lnTo>
                    <a:pt x="0" y="1109183"/>
                  </a:lnTo>
                  <a:close/>
                </a:path>
              </a:pathLst>
            </a:custGeom>
            <a:blipFill>
              <a:blip r:embed="rId2"/>
              <a:stretch>
                <a:fillRect t="-18900" b="-18900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4971743" y="5938378"/>
            <a:ext cx="2494991" cy="2736677"/>
            <a:chOff x="0" y="0"/>
            <a:chExt cx="1018337" cy="111698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18337" cy="1116982"/>
            </a:xfrm>
            <a:custGeom>
              <a:avLst/>
              <a:gdLst/>
              <a:ahLst/>
              <a:cxnLst/>
              <a:rect l="l" t="t" r="r" b="b"/>
              <a:pathLst>
                <a:path w="1018337" h="1116982">
                  <a:moveTo>
                    <a:pt x="0" y="0"/>
                  </a:moveTo>
                  <a:lnTo>
                    <a:pt x="1018337" y="0"/>
                  </a:lnTo>
                  <a:lnTo>
                    <a:pt x="1018337" y="1116982"/>
                  </a:lnTo>
                  <a:lnTo>
                    <a:pt x="0" y="1116982"/>
                  </a:lnTo>
                  <a:close/>
                </a:path>
              </a:pathLst>
            </a:custGeom>
            <a:blipFill>
              <a:blip r:embed="rId2"/>
              <a:stretch>
                <a:fillRect t="-18419" b="-1841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5557401" y="-1686"/>
            <a:ext cx="2249937" cy="224993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6014"/>
            <a:ext cx="1256320" cy="125632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07128" y="154209"/>
            <a:ext cx="2249937" cy="224993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128905" y="1279178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918672" y="5914549"/>
            <a:ext cx="10761598" cy="4018784"/>
          </a:xfrm>
          <a:custGeom>
            <a:avLst/>
            <a:gdLst/>
            <a:ahLst/>
            <a:cxnLst/>
            <a:rect l="l" t="t" r="r" b="b"/>
            <a:pathLst>
              <a:path w="10761598" h="4018784">
                <a:moveTo>
                  <a:pt x="0" y="0"/>
                </a:moveTo>
                <a:lnTo>
                  <a:pt x="10761599" y="0"/>
                </a:lnTo>
                <a:lnTo>
                  <a:pt x="10761599" y="4018784"/>
                </a:lnTo>
                <a:lnTo>
                  <a:pt x="0" y="4018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01297" y="1294474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TWO-WAY ANOVA TEST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87120" y="2081384"/>
            <a:ext cx="15313760" cy="350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RAM and User Preference have a strong, statistically significant impact on laptop price.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GPU_Type and Weight Category also show significant effects, indicating performance and portability influence pricing.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Company, OS_Type, and Processor_Type have no significant effect on price when other specs are considered.</a:t>
            </a:r>
          </a:p>
          <a:p>
            <a:pPr marL="656335" lvl="1" indent="-328168" algn="l">
              <a:lnSpc>
                <a:spcPts val="3465"/>
              </a:lnSpc>
              <a:buFont typeface="Arial"/>
              <a:buChar char="•"/>
            </a:pPr>
            <a:r>
              <a:rPr lang="en-US" sz="3039">
                <a:solidFill>
                  <a:srgbClr val="242728"/>
                </a:solidFill>
                <a:latin typeface="Montserrat"/>
                <a:ea typeface="Montserrat"/>
                <a:cs typeface="Montserrat"/>
                <a:sym typeface="Montserrat"/>
              </a:rPr>
              <a:t> Interaction effects (e.g., OS × Processor, Company × Processor) are not significant, suggesting these combinations do not jointly influence pricing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53500"/>
            <a:ext cx="14152523" cy="4691226"/>
            <a:chOff x="0" y="0"/>
            <a:chExt cx="3727414" cy="12355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235549"/>
            </a:xfrm>
            <a:custGeom>
              <a:avLst/>
              <a:gdLst/>
              <a:ahLst/>
              <a:cxnLst/>
              <a:rect l="l" t="t" r="r" b="b"/>
              <a:pathLst>
                <a:path w="3727414" h="1235549">
                  <a:moveTo>
                    <a:pt x="0" y="0"/>
                  </a:moveTo>
                  <a:lnTo>
                    <a:pt x="3727414" y="0"/>
                  </a:lnTo>
                  <a:lnTo>
                    <a:pt x="3727414" y="1235549"/>
                  </a:lnTo>
                  <a:lnTo>
                    <a:pt x="0" y="123554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273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840087" y="6978409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422108" y="5233217"/>
            <a:ext cx="1256320" cy="125632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488546" y="1190625"/>
            <a:ext cx="7310908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99"/>
              </a:lnSpc>
            </a:pPr>
            <a:r>
              <a:rPr lang="en-US" sz="3999" b="1">
                <a:solidFill>
                  <a:srgbClr val="24272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UNIVARIANT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F84091-EA32-7418-5DE2-E0C40A788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16" y="1752264"/>
            <a:ext cx="8110384" cy="76584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CCE79D5-B31A-1E6E-34D4-F2E2D9DAA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11" y="1718819"/>
            <a:ext cx="6967137" cy="39779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AD64CD6-C1DB-E16B-AF68-1E72C4E07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3511" y="5789763"/>
            <a:ext cx="6854402" cy="4114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407510" y="1330330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849</Words>
  <Application>Microsoft Office PowerPoint</Application>
  <PresentationFormat>Custom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Montserrat Bold</vt:lpstr>
      <vt:lpstr>Montserrat</vt:lpstr>
      <vt:lpstr>Calibri</vt:lpstr>
      <vt:lpstr>Maharlika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Kishore Vasudevan</cp:lastModifiedBy>
  <cp:revision>5</cp:revision>
  <dcterms:created xsi:type="dcterms:W3CDTF">2006-08-16T00:00:00Z</dcterms:created>
  <dcterms:modified xsi:type="dcterms:W3CDTF">2025-06-13T05:24:48Z</dcterms:modified>
  <dc:identifier>DAGp4LQ9Z7k</dc:identifier>
</cp:coreProperties>
</file>