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Milestone\Milestone%201\New%20folder\Salary%20Survey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Final.xlsx]Sheet1!PivotTable3</c:name>
    <c:fmtId val="2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3582585-37C6-409C-A12B-9B83C8838C17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955-4162-BE03-4DBF394767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Sheet1!$A$36:$A$41</c:f>
              <c:strCache>
                <c:ptCount val="5"/>
                <c:pt idx="0">
                  <c:v>Canada</c:v>
                </c:pt>
                <c:pt idx="1">
                  <c:v>United States Of America</c:v>
                </c:pt>
                <c:pt idx="2">
                  <c:v>United Kingdom</c:v>
                </c:pt>
                <c:pt idx="3">
                  <c:v>Australia</c:v>
                </c:pt>
                <c:pt idx="4">
                  <c:v>Germany</c:v>
                </c:pt>
              </c:strCache>
            </c:strRef>
          </c:cat>
          <c:val>
            <c:numRef>
              <c:f>Sheet1!$B$36:$B$41</c:f>
              <c:numCache>
                <c:formatCode>[$$-409]#,##0.00</c:formatCode>
                <c:ptCount val="5"/>
                <c:pt idx="0">
                  <c:v>4293891618.1000013</c:v>
                </c:pt>
                <c:pt idx="1">
                  <c:v>2041386882</c:v>
                </c:pt>
                <c:pt idx="2">
                  <c:v>95559879.539999932</c:v>
                </c:pt>
                <c:pt idx="3">
                  <c:v>25034562.260000002</c:v>
                </c:pt>
                <c:pt idx="4">
                  <c:v>16956302.000000004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8-4B04-9DEB-665E4F8E85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8248480"/>
        <c:axId val="328265280"/>
      </c:barChart>
      <c:catAx>
        <c:axId val="32824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65280"/>
        <c:crosses val="autoZero"/>
        <c:auto val="1"/>
        <c:lblAlgn val="ctr"/>
        <c:lblOffset val="100"/>
        <c:noMultiLvlLbl val="0"/>
      </c:catAx>
      <c:valAx>
        <c:axId val="328265280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32824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Final.xlsx]Sheet1!PivotTable1</c:name>
    <c:fmtId val="1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Accounting, Banking &amp; Finance</c:v>
                </c:pt>
                <c:pt idx="1">
                  <c:v>Computing Or Tech</c:v>
                </c:pt>
                <c:pt idx="2">
                  <c:v>Education (Higher Education)</c:v>
                </c:pt>
                <c:pt idx="3">
                  <c:v>Health Care</c:v>
                </c:pt>
                <c:pt idx="4">
                  <c:v>Non-profits</c:v>
                </c:pt>
              </c:strCache>
            </c:strRef>
          </c:cat>
          <c:val>
            <c:numRef>
              <c:f>Sheet1!$B$4:$B$9</c:f>
              <c:numCache>
                <c:formatCode>[$$-409]#,##0.00</c:formatCode>
                <c:ptCount val="5"/>
                <c:pt idx="0">
                  <c:v>4351106025.8839998</c:v>
                </c:pt>
                <c:pt idx="1">
                  <c:v>545604775.80410004</c:v>
                </c:pt>
                <c:pt idx="2">
                  <c:v>151668008.4824</c:v>
                </c:pt>
                <c:pt idx="3">
                  <c:v>158683797.53999996</c:v>
                </c:pt>
                <c:pt idx="4">
                  <c:v>162621168.479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B-41C9-89CC-22F6B2D826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9028032"/>
        <c:axId val="1049028512"/>
      </c:barChart>
      <c:catAx>
        <c:axId val="104902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028512"/>
        <c:crosses val="autoZero"/>
        <c:auto val="1"/>
        <c:lblAlgn val="ctr"/>
        <c:lblOffset val="100"/>
        <c:noMultiLvlLbl val="0"/>
      </c:catAx>
      <c:valAx>
        <c:axId val="1049028512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104902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Final.xlsx]Sheet1!PivotTable2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Sheet1!$A$22:$A$27</c:f>
              <c:strCache>
                <c:ptCount val="5"/>
                <c:pt idx="0">
                  <c:v>Investment Banking Analyst</c:v>
                </c:pt>
                <c:pt idx="1">
                  <c:v>Software Engineer</c:v>
                </c:pt>
                <c:pt idx="2">
                  <c:v>Senior Software Engineer</c:v>
                </c:pt>
                <c:pt idx="3">
                  <c:v>Director</c:v>
                </c:pt>
                <c:pt idx="4">
                  <c:v>Project Manager</c:v>
                </c:pt>
              </c:strCache>
            </c:strRef>
          </c:cat>
          <c:val>
            <c:numRef>
              <c:f>Sheet1!$B$22:$B$27</c:f>
              <c:numCache>
                <c:formatCode>[$$-409]#,##0.00</c:formatCode>
                <c:ptCount val="5"/>
                <c:pt idx="0">
                  <c:v>4200149000</c:v>
                </c:pt>
                <c:pt idx="1">
                  <c:v>49055533.390000001</c:v>
                </c:pt>
                <c:pt idx="2">
                  <c:v>40688607.539999999</c:v>
                </c:pt>
                <c:pt idx="3">
                  <c:v>30089865</c:v>
                </c:pt>
                <c:pt idx="4">
                  <c:v>25593154.672000002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3-4E3F-AD39-C32BC73298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8260480"/>
        <c:axId val="328255200"/>
      </c:barChart>
      <c:catAx>
        <c:axId val="3282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55200"/>
        <c:crosses val="autoZero"/>
        <c:auto val="1"/>
        <c:lblAlgn val="ctr"/>
        <c:lblOffset val="100"/>
        <c:noMultiLvlLbl val="0"/>
      </c:catAx>
      <c:valAx>
        <c:axId val="328255200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32826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Final.xlsx]Sheet1!PivotTable4</c:name>
    <c:fmtId val="3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Sheet1!$A$55:$A$61</c:f>
              <c:strCache>
                <c:ptCount val="6"/>
                <c:pt idx="0">
                  <c:v>College Degree</c:v>
                </c:pt>
                <c:pt idx="1">
                  <c:v>High School</c:v>
                </c:pt>
                <c:pt idx="2">
                  <c:v>Master's Degree</c:v>
                </c:pt>
                <c:pt idx="3">
                  <c:v>PhD</c:v>
                </c:pt>
                <c:pt idx="4">
                  <c:v>Professional Degree</c:v>
                </c:pt>
                <c:pt idx="5">
                  <c:v>Some College</c:v>
                </c:pt>
              </c:strCache>
            </c:strRef>
          </c:cat>
          <c:val>
            <c:numRef>
              <c:f>Sheet1!$B$55:$B$61</c:f>
              <c:numCache>
                <c:formatCode>[$$-409]#,##0.00</c:formatCode>
                <c:ptCount val="6"/>
                <c:pt idx="0">
                  <c:v>5277173913.4949989</c:v>
                </c:pt>
                <c:pt idx="1">
                  <c:v>42263340.699999996</c:v>
                </c:pt>
                <c:pt idx="2">
                  <c:v>743016061.44640028</c:v>
                </c:pt>
                <c:pt idx="3">
                  <c:v>136091256.38069999</c:v>
                </c:pt>
                <c:pt idx="4">
                  <c:v>166635363.41</c:v>
                </c:pt>
                <c:pt idx="5">
                  <c:v>143850280.41299996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B2-4B9B-869B-82AD93D1FE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8305600"/>
        <c:axId val="328299840"/>
      </c:lineChart>
      <c:catAx>
        <c:axId val="32830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99840"/>
        <c:crosses val="autoZero"/>
        <c:auto val="1"/>
        <c:lblAlgn val="ctr"/>
        <c:lblOffset val="100"/>
        <c:noMultiLvlLbl val="0"/>
      </c:catAx>
      <c:valAx>
        <c:axId val="328299840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32830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Final.xlsx]Sheet1!PivotTable5</c:name>
    <c:fmtId val="4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Sheet1!$A$76:$A$80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Non-Binary</c:v>
                </c:pt>
                <c:pt idx="3">
                  <c:v>Others</c:v>
                </c:pt>
              </c:strCache>
            </c:strRef>
          </c:cat>
          <c:val>
            <c:numRef>
              <c:f>Sheet1!$B$76:$B$80</c:f>
              <c:numCache>
                <c:formatCode>[$$-409]#,##0.00</c:formatCode>
                <c:ptCount val="4"/>
                <c:pt idx="0">
                  <c:v>5881148713.7035036</c:v>
                </c:pt>
                <c:pt idx="1">
                  <c:v>564959028.07160008</c:v>
                </c:pt>
                <c:pt idx="2">
                  <c:v>55512437.899999999</c:v>
                </c:pt>
                <c:pt idx="3">
                  <c:v>24273458.75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76-40A8-BFE4-2751B963813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8277760"/>
        <c:axId val="328278240"/>
      </c:lineChart>
      <c:catAx>
        <c:axId val="32827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78240"/>
        <c:crosses val="autoZero"/>
        <c:auto val="1"/>
        <c:lblAlgn val="ctr"/>
        <c:lblOffset val="100"/>
        <c:noMultiLvlLbl val="0"/>
      </c:catAx>
      <c:valAx>
        <c:axId val="328278240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32827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[Salary Survey Final.xlsx]Sheet1!PivotTable6</c:name>
    <c:fmtId val="4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Sheet1!$B$90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Sheet1!$A$91:$A$98</c:f>
              <c:strCache>
                <c:ptCount val="7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Or Over</c:v>
                </c:pt>
                <c:pt idx="6">
                  <c:v>Under 18</c:v>
                </c:pt>
              </c:strCache>
            </c:strRef>
          </c:cat>
          <c:val>
            <c:numRef>
              <c:f>Sheet1!$B$91:$B$98</c:f>
              <c:numCache>
                <c:formatCode>[$$-409]#,##0.00</c:formatCode>
                <c:ptCount val="7"/>
                <c:pt idx="0">
                  <c:v>4267960312.1928992</c:v>
                </c:pt>
                <c:pt idx="1">
                  <c:v>964022348.81349981</c:v>
                </c:pt>
                <c:pt idx="2">
                  <c:v>897437718.56270027</c:v>
                </c:pt>
                <c:pt idx="3">
                  <c:v>293402112.25599998</c:v>
                </c:pt>
                <c:pt idx="4">
                  <c:v>93370436.400000006</c:v>
                </c:pt>
                <c:pt idx="5">
                  <c:v>8277083.7999999998</c:v>
                </c:pt>
                <c:pt idx="6">
                  <c:v>1423626.4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1-468C-BE94-E27CF045FC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0782640"/>
        <c:axId val="290774000"/>
      </c:lineChart>
      <c:catAx>
        <c:axId val="2907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774000"/>
        <c:crosses val="autoZero"/>
        <c:auto val="1"/>
        <c:lblAlgn val="ctr"/>
        <c:lblOffset val="100"/>
        <c:noMultiLvlLbl val="0"/>
      </c:catAx>
      <c:valAx>
        <c:axId val="290774000"/>
        <c:scaling>
          <c:orientation val="minMax"/>
        </c:scaling>
        <c:delete val="1"/>
        <c:axPos val="l"/>
        <c:numFmt formatCode="[$$-409]#,##0.00" sourceLinked="1"/>
        <c:majorTickMark val="none"/>
        <c:minorTickMark val="none"/>
        <c:tickLblPos val="nextTo"/>
        <c:crossAx val="29078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A471B-81FE-4F21-9D86-858FF0061F9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984A-03DA-4727-8553-02C35565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7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A2978-DE95-2FDF-FC92-CB14E7506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BC9E2-8ED8-7179-5170-F300B6868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8FB0C-0F36-E83B-B55B-215AC4D75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9E95-6BE3-511C-78CD-56644FC1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3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BEB3-BE17-EAC1-732D-75616446C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FAEB9-39AD-8232-7516-C0621B314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0CFD3-C8E8-EA42-17EC-D6E1AD449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006B-A96D-9C21-1B81-0A0866B18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5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F9685-39FB-ED73-FDE0-4DC3A8C2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03540-26D0-E420-5E47-438916440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5BDD8-4906-460A-0993-B324E71F7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88D0-874E-E567-C40A-2FA9FAB85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4739E-4142-4F29-427B-7E0FB1E8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C7A80-EAA9-E68B-215B-9669D1FFF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1426C-FB23-2AD2-C1BC-70DFD417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6926-96B2-5B1F-36B0-8ECE35B78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5C18-C4B4-427A-64A2-AE82DAC6E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5CEBB-4D8D-1310-D8B0-93FC7101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EF3EF-9D91-C811-A882-A63359E1D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5A685-DE0F-16C9-FAA7-989B26B83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0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E149-2D56-4F34-2C59-2ED9381D1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FC0F24-3E63-A48D-3185-028E82E6F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54288-47EE-8F59-3BBC-A89ECC2F3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FBFB-69E8-D0D9-FB2A-1A76D9D8A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7FDC-8586-DA71-CCDA-1428E05AF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B8519-C5DD-1495-2128-039A47F6A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39D564-8359-FD85-8E75-6B5940790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9BB71-E9AB-2A4C-B812-56E3F88FC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5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B8ADA-FAB6-704F-CC4F-C0FADD32B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BAA5A-766F-F92B-B3CE-7464E78DE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1270D-5B36-9022-3C89-12DBC21E9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5C76A-B113-D05B-5FBA-C0E242CED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2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AC74-558D-F0E4-9388-A98142D6E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7C4D5-A8F5-A09C-BD06-134A04A46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26D67-F768-E12D-FA46-61CAFA09E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8FB54-6BD4-4E35-9303-A6FF4E31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3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6F25-39E5-972B-5A13-F8DCFB8B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F6C87-4D91-09C6-515F-FE209036B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E955-4BF8-EFC6-1751-207647D1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052F-CF77-3695-0FE3-A563B9AB3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F984A-03DA-4727-8553-02C35565E0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5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3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4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54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6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72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8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0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2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6168-B46F-4DF4-9B99-1C125365D46E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439E-B57D-4AB8-909F-E4219986C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1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83BD-70B7-7A09-66F7-2A10F4E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662"/>
          </a:xfrm>
        </p:spPr>
        <p:txBody>
          <a:bodyPr>
            <a:noAutofit/>
          </a:bodyPr>
          <a:lstStyle/>
          <a:p>
            <a:pPr algn="ctr"/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r>
              <a:rPr lang="en-IN" sz="5200" dirty="0"/>
              <a:t>MILESTONE 1</a:t>
            </a:r>
            <a:br>
              <a:rPr lang="en-IN" sz="4000" dirty="0"/>
            </a:br>
            <a:r>
              <a:rPr lang="en-IN" sz="4000" dirty="0"/>
              <a:t>Salary Survey</a:t>
            </a:r>
            <a:br>
              <a:rPr lang="en-IN" sz="4000" dirty="0"/>
            </a:br>
            <a:r>
              <a:rPr lang="en-IN" sz="3800" dirty="0"/>
              <a:t>EXCEL &amp; SQL</a:t>
            </a:r>
            <a:br>
              <a:rPr lang="en-IN" sz="4800" dirty="0"/>
            </a:br>
            <a:br>
              <a:rPr lang="en-IN" sz="4800" dirty="0"/>
            </a:br>
            <a:r>
              <a:rPr lang="en-US" sz="4500" dirty="0"/>
              <a:t>KISHORE VASUDEVAN</a:t>
            </a:r>
            <a:br>
              <a:rPr lang="en-US" sz="4500" dirty="0"/>
            </a:br>
            <a:r>
              <a:rPr lang="en-US" sz="4500" dirty="0"/>
              <a:t>11/04/2025</a:t>
            </a:r>
            <a:br>
              <a:rPr lang="en-US" sz="4500" dirty="0"/>
            </a:br>
            <a:r>
              <a:rPr lang="en-US" sz="4500" dirty="0"/>
              <a:t>DATA ANALYTICS &amp; DATA SCIENCE</a:t>
            </a:r>
            <a:br>
              <a:rPr lang="en-US" sz="4500" dirty="0"/>
            </a:br>
            <a:r>
              <a:rPr lang="en-IN" sz="4500" dirty="0"/>
              <a:t>FEB 25’</a:t>
            </a:r>
            <a:br>
              <a:rPr lang="en-IN" sz="4500" dirty="0"/>
            </a:br>
            <a:br>
              <a:rPr lang="en-IN" sz="4800" dirty="0"/>
            </a:br>
            <a:br>
              <a:rPr lang="en-IN" sz="4800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802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6BD58-3082-ADD8-B3FA-D94639C4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7FCD-16C4-3DA1-D05F-3D9CCE5B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AGE RANGE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2DC85E-243D-7BDC-33CF-FF99C3D27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741065"/>
              </p:ext>
            </p:extLst>
          </p:nvPr>
        </p:nvGraphicFramePr>
        <p:xfrm>
          <a:off x="589935" y="953730"/>
          <a:ext cx="11012130" cy="574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305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9BFB-469B-3D6B-CCAB-F664E9CD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3ADC-ACB3-CF07-161D-21365B1B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276339-3C17-2A01-A498-A8EDB299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639" y="993057"/>
            <a:ext cx="11788877" cy="5614219"/>
          </a:xfrm>
        </p:spPr>
      </p:pic>
    </p:spTree>
    <p:extLst>
      <p:ext uri="{BB962C8B-B14F-4D97-AF65-F5344CB8AC3E}">
        <p14:creationId xmlns:p14="http://schemas.microsoft.com/office/powerpoint/2010/main" val="334033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3708-5DFF-A53A-0109-44E33D7D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5B1B-4B9D-553C-9E06-0E6D83B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C930-18EB-A79F-B50F-89BB009F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366683"/>
            <a:ext cx="11100620" cy="5161935"/>
          </a:xfrm>
        </p:spPr>
        <p:txBody>
          <a:bodyPr/>
          <a:lstStyle/>
          <a:p>
            <a:pPr marL="0" indent="0">
              <a:buNone/>
            </a:pP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 Software Engineers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dominate total compensation across all job titles.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&amp; Tech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industry is both the highest-paying and the largest in terms of workforce.</a:t>
            </a: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Non-Binary individuals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fewer in number, receive some of the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base salaries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especially in younger age groups.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degree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offer the highest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leads globally in maximum salaries across multiple roles.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levels of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2–4 years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11–20 years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appear to be the most financially rewarding ranges.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6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F6A5-FA5D-E55D-0AA6-8A43E80F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9B24-B1B2-CB14-1912-6D8EC7C1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89CC-2155-8EA4-B638-7E59DC2F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366683"/>
            <a:ext cx="11100620" cy="5161935"/>
          </a:xfrm>
        </p:spPr>
        <p:txBody>
          <a:bodyPr/>
          <a:lstStyle/>
          <a:p>
            <a:pPr marL="0" indent="0">
              <a:buNone/>
            </a:pP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&amp; Tech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industry employed the largest number of professionals (4,533), especially those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11–20 years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Sales Manager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USA had the highest single salary entry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$5M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maximum salary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education was seen under a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Master’s degree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($5M), while 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for a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degree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($132K).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53.49%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total additional compensation distribution.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Haven’s(</a:t>
            </a:r>
            <a:r>
              <a:rPr lang="en-IN" sz="1800" b="1" i="0" dirty="0">
                <a:effectLst/>
                <a:latin typeface="Google Sans"/>
              </a:rPr>
              <a:t>Connecticut, US)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Healthcare sector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paid an average of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$985K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highest average by city-industry combo.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6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2F34-5466-11D6-E210-8F0F31FE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0CAF-A34C-90C0-D388-07786882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D9A0-CE91-CB89-B6C7-89C8508C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366683"/>
            <a:ext cx="11100620" cy="5161935"/>
          </a:xfrm>
        </p:spPr>
        <p:txBody>
          <a:bodyPr/>
          <a:lstStyle/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278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analysis provided a comprehensive view of global salary trends across various demographics, roles, industries, and education levels. </a:t>
            </a:r>
          </a:p>
          <a:p>
            <a:pPr marL="65278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reveal that the Computing &amp; Tech industry consistently offers high compensation and employment opportunities, while education level and years of experience significantly influence earning potential. </a:t>
            </a:r>
          </a:p>
          <a:p>
            <a:pPr marL="65278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the insights derived from this dataset can guide career planning, compensation and industry-level talent strategies.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988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717B-8F5C-C8A6-F23A-7E98893E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810865"/>
          </a:xfrm>
        </p:spPr>
        <p:txBody>
          <a:bodyPr>
            <a:normAutofit/>
          </a:bodyPr>
          <a:lstStyle/>
          <a:p>
            <a:r>
              <a:rPr lang="en-IN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8959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4D7-65D0-A967-E594-49A679BC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7"/>
            <a:ext cx="11012130" cy="855406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7D4C-6D03-BF0F-7E86-5E68FE5A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012723"/>
            <a:ext cx="11068665" cy="56879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US" sz="2000" dirty="0"/>
              <a:t>The dataset represents a salary survey of individuals across various industries and job roles. It includes details such as age range, country, state, city, gender, and education level. The dataset contains approximately </a:t>
            </a:r>
            <a:r>
              <a:rPr lang="en-US" sz="2000" b="1" dirty="0"/>
              <a:t>28,103 records</a:t>
            </a:r>
            <a:r>
              <a:rPr lang="en-US" sz="2000" dirty="0"/>
              <a:t>, providing a comprehensive view of global compensation trends.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OBJECTIVE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Analyze global salary trends across demographics, industries, roles, and education levels.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TOOLS USED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Excel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09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B451-0639-8420-B745-38B84198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6288-1A3C-F87C-E7EC-51CFDB1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7"/>
            <a:ext cx="11012130" cy="1111044"/>
          </a:xfrm>
        </p:spPr>
        <p:txBody>
          <a:bodyPr/>
          <a:lstStyle/>
          <a:p>
            <a:r>
              <a:rPr lang="en-IN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3B40-C59B-1375-1BEF-7EFD3196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543665"/>
            <a:ext cx="11068665" cy="51570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duplicate entries using the </a:t>
            </a:r>
            <a:r>
              <a:rPr lang="en-US" sz="2000" b="1" dirty="0"/>
              <a:t>“Remove Duplicates”</a:t>
            </a:r>
            <a:r>
              <a:rPr lang="en-US" sz="2000" dirty="0"/>
              <a:t> feature (151 Records).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Performed spell checks across all columns and corrected errors.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Standardized city names using the </a:t>
            </a:r>
            <a:r>
              <a:rPr lang="en-US" sz="2000" b="1" dirty="0"/>
              <a:t>Geography</a:t>
            </a:r>
            <a:r>
              <a:rPr lang="en-US" sz="2000" dirty="0"/>
              <a:t> data type in Excel.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Grouped gender values into: </a:t>
            </a:r>
            <a:r>
              <a:rPr lang="en-US" sz="2000" b="1" dirty="0"/>
              <a:t>Male, Female, Non-Binary, Others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Converted all salary values to </a:t>
            </a:r>
            <a:r>
              <a:rPr lang="en-US" sz="2000" b="1" dirty="0"/>
              <a:t>USD</a:t>
            </a:r>
            <a:r>
              <a:rPr lang="en-US" sz="2000" dirty="0"/>
              <a:t> based on exchange rates by country.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Identified outliers using the </a:t>
            </a:r>
            <a:r>
              <a:rPr lang="en-US" sz="2000" b="1" dirty="0"/>
              <a:t>quartile (IQR) method</a:t>
            </a:r>
            <a:r>
              <a:rPr lang="en-US" sz="2000" dirty="0"/>
              <a:t>. Retained them, as even $1 can be a valid salary.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After cleaning, we have a total of </a:t>
            </a:r>
            <a:r>
              <a:rPr lang="en-US" sz="2000" b="1" dirty="0"/>
              <a:t>26,719</a:t>
            </a:r>
            <a:r>
              <a:rPr lang="en-US" sz="2000" dirty="0"/>
              <a:t>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Executed data analysis using </a:t>
            </a:r>
            <a:r>
              <a:rPr lang="en-US" sz="2000" b="1" dirty="0"/>
              <a:t>SQL queries</a:t>
            </a:r>
            <a:r>
              <a:rPr lang="en-US" sz="2000" dirty="0"/>
              <a:t> for insights.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60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995A-9B5A-7B0E-E094-7B7BCAA1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C13A-D110-9112-D877-E8CAC2F2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1219199"/>
          </a:xfrm>
        </p:spPr>
        <p:txBody>
          <a:bodyPr/>
          <a:lstStyle/>
          <a:p>
            <a:r>
              <a:rPr lang="en-US" dirty="0"/>
              <a:t>SQL IMPORT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5F61-35FE-5A85-4F50-12D145FD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376515"/>
            <a:ext cx="11068665" cy="5324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000" dirty="0"/>
              <a:t>After cleaning, the entire dataset needs to be imported into SQL.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Create a database named Salary_Survey.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Create a table named Salary_data.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After creating the table, right-click on it and select '</a:t>
            </a:r>
            <a:r>
              <a:rPr lang="en-US" sz="2000" b="1" dirty="0"/>
              <a:t>Table Data Import Wizard</a:t>
            </a:r>
            <a:r>
              <a:rPr lang="en-US" sz="2000" dirty="0"/>
              <a:t>’ to import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In the wizard, fill in the respective columns and click </a:t>
            </a:r>
            <a:r>
              <a:rPr lang="en-US" sz="2000" b="1" dirty="0"/>
              <a:t>'Next</a:t>
            </a:r>
            <a:r>
              <a:rPr lang="en-US" sz="2000" dirty="0"/>
              <a:t>' to import the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The screenshot below shows that </a:t>
            </a:r>
            <a:r>
              <a:rPr lang="en-US" sz="2000" b="1" dirty="0"/>
              <a:t>26,719</a:t>
            </a:r>
            <a:r>
              <a:rPr lang="en-US" sz="2000" dirty="0"/>
              <a:t> records have been successfully imported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98F8C-C0B0-EFFF-9FE8-EF02765A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7" y="5169002"/>
            <a:ext cx="50863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ABE-E649-AA09-88E5-A7482016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58B7-95A4-E6E1-75D4-48C3B247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HIGH PAYING COUNTRY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8416D10-03D0-C16A-3DF3-73911915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348436"/>
              </p:ext>
            </p:extLst>
          </p:nvPr>
        </p:nvGraphicFramePr>
        <p:xfrm>
          <a:off x="589935" y="1120876"/>
          <a:ext cx="11012130" cy="557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277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B15B1-3B88-E0E9-DA13-3065B78E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1C3C-2B53-598F-6CCD-783F471E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HIGH PAYING INDUSTRY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5CD666-E2DD-7320-EE04-06F42014A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041530"/>
              </p:ext>
            </p:extLst>
          </p:nvPr>
        </p:nvGraphicFramePr>
        <p:xfrm>
          <a:off x="589935" y="993058"/>
          <a:ext cx="11012130" cy="570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480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3633B-F327-9188-4752-9593FC72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DBE-8912-B43B-AA4A-4A4AD9C7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HIGH PAYING JOB ROLE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52B6A-B879-D706-146B-2BF6BCC69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699092"/>
              </p:ext>
            </p:extLst>
          </p:nvPr>
        </p:nvGraphicFramePr>
        <p:xfrm>
          <a:off x="589935" y="1002890"/>
          <a:ext cx="11012130" cy="569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72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E71E2-17EB-87E4-1419-4C42A419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7113-BDA6-8C4B-9705-ABA3B35B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8943E6-9A58-BA61-758B-FE12E5011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05928"/>
              </p:ext>
            </p:extLst>
          </p:nvPr>
        </p:nvGraphicFramePr>
        <p:xfrm>
          <a:off x="589935" y="1002890"/>
          <a:ext cx="11012130" cy="569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47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0619-3133-03E4-00C5-D1DD7174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B0AB-AF91-DC94-0820-02CCDAA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7316"/>
            <a:ext cx="11012130" cy="963561"/>
          </a:xfrm>
        </p:spPr>
        <p:txBody>
          <a:bodyPr>
            <a:normAutofit/>
          </a:bodyPr>
          <a:lstStyle/>
          <a:p>
            <a:r>
              <a:rPr lang="en-US" dirty="0"/>
              <a:t>GENDER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A2596A-4AE8-C52A-CF75-27F7244F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59868"/>
              </p:ext>
            </p:extLst>
          </p:nvPr>
        </p:nvGraphicFramePr>
        <p:xfrm>
          <a:off x="589935" y="983226"/>
          <a:ext cx="11012130" cy="571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A8D8B-5BA1-435B-2B5D-58C85B0FCD3D}"/>
              </a:ext>
            </a:extLst>
          </p:cNvPr>
          <p:cNvSpPr txBox="1"/>
          <p:nvPr/>
        </p:nvSpPr>
        <p:spPr>
          <a:xfrm>
            <a:off x="8976853" y="835742"/>
            <a:ext cx="334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Female         : 20404</a:t>
            </a:r>
          </a:p>
          <a:p>
            <a:r>
              <a:rPr lang="en-US" b="1" dirty="0"/>
              <a:t>Male             : 5319</a:t>
            </a:r>
          </a:p>
          <a:p>
            <a:r>
              <a:rPr lang="en-US" b="1" dirty="0"/>
              <a:t>Non-Binary : 722</a:t>
            </a:r>
          </a:p>
          <a:p>
            <a:r>
              <a:rPr lang="en-US" b="1" dirty="0"/>
              <a:t>Others           : 275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551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367</TotalTime>
  <Words>605</Words>
  <Application>Microsoft Office PowerPoint</Application>
  <PresentationFormat>Widescreen</PresentationFormat>
  <Paragraphs>73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Google Sans</vt:lpstr>
      <vt:lpstr>Rockwell</vt:lpstr>
      <vt:lpstr>Wingdings</vt:lpstr>
      <vt:lpstr>Damask</vt:lpstr>
      <vt:lpstr>   MILESTONE 1 Salary Survey EXCEL &amp; SQL  KISHORE VASUDEVAN 11/04/2025 DATA ANALYTICS &amp; DATA SCIENCE FEB 25’   </vt:lpstr>
      <vt:lpstr>PROJECT OVERVIEW</vt:lpstr>
      <vt:lpstr>DATA CLEANING &amp; PREPARATION</vt:lpstr>
      <vt:lpstr>SQL IMPORT</vt:lpstr>
      <vt:lpstr>HIGH PAYING COUNTRY</vt:lpstr>
      <vt:lpstr>HIGH PAYING INDUSTRY</vt:lpstr>
      <vt:lpstr>HIGH PAYING JOB ROLE</vt:lpstr>
      <vt:lpstr>EDUCATION</vt:lpstr>
      <vt:lpstr>GENDER</vt:lpstr>
      <vt:lpstr>AGE RANGE</vt:lpstr>
      <vt:lpstr>DASHBOARD</vt:lpstr>
      <vt:lpstr>INSIGHTS</vt:lpstr>
      <vt:lpstr>FINDINGS</vt:lpstr>
      <vt:lpstr>CONCLUSION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Vasudevan</dc:creator>
  <cp:lastModifiedBy>Kishore Vasudevan</cp:lastModifiedBy>
  <cp:revision>38</cp:revision>
  <dcterms:created xsi:type="dcterms:W3CDTF">2025-04-08T05:45:21Z</dcterms:created>
  <dcterms:modified xsi:type="dcterms:W3CDTF">2025-04-15T07:11:11Z</dcterms:modified>
</cp:coreProperties>
</file>