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&amp;%20DS\Reinforcement%20Test\Excel\Superstores%20sales%20dataset%20worked%20MAc%20Enabled%20-%20Copy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&amp;%20DS\Reinforcement%20Test\Excel\Superstores%20sales%20dataset%20worked%20MAc%20Enabled%20-%20Copy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&amp;%20DS\Reinforcement%20Test\Excel\2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[Superstores sales dataset worked MAc Enabled - Copy.xlsm]Time-Based Analysis!PivotTable1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Sales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'Time-Based Analysis'!$F$21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'Time-Based Analysis'!$E$22:$E$25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'Time-Based Analysis'!$F$22:$F$25</c:f>
              <c:numCache>
                <c:formatCode>[$$-409]#,##0.00</c:formatCode>
                <c:ptCount val="3"/>
                <c:pt idx="0">
                  <c:v>618286.29385900067</c:v>
                </c:pt>
                <c:pt idx="1">
                  <c:v>642642.09140000574</c:v>
                </c:pt>
                <c:pt idx="2">
                  <c:v>713493.38029999472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A-4A59-B8C9-CE34CB6D89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05461584"/>
        <c:axId val="1005463504"/>
      </c:barChart>
      <c:catAx>
        <c:axId val="100546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463504"/>
        <c:crosses val="autoZero"/>
        <c:auto val="1"/>
        <c:lblAlgn val="ctr"/>
        <c:lblOffset val="100"/>
        <c:noMultiLvlLbl val="0"/>
      </c:catAx>
      <c:valAx>
        <c:axId val="1005463504"/>
        <c:scaling>
          <c:orientation val="minMax"/>
        </c:scaling>
        <c:delete val="1"/>
        <c:axPos val="l"/>
        <c:numFmt formatCode="[$$-409]#,##0.00" sourceLinked="1"/>
        <c:majorTickMark val="none"/>
        <c:minorTickMark val="none"/>
        <c:tickLblPos val="nextTo"/>
        <c:crossAx val="100546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[Superstores sales dataset worked MAc Enabled - Copy.xlsm]Dashboard Works!Sales By City</c:name>
    <c:fmtId val="18"/>
  </c:pivotSource>
  <c:chart>
    <c:autoTitleDeleted val="1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E32D91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E32D91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E32D91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'Dashboard Works'!$B$36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'Dashboard Works'!$A$37:$A$42</c:f>
              <c:strCache>
                <c:ptCount val="5"/>
                <c:pt idx="0">
                  <c:v>New York City</c:v>
                </c:pt>
                <c:pt idx="1">
                  <c:v>Los Angeles</c:v>
                </c:pt>
                <c:pt idx="2">
                  <c:v>Seattle</c:v>
                </c:pt>
                <c:pt idx="3">
                  <c:v>San Francisco</c:v>
                </c:pt>
                <c:pt idx="4">
                  <c:v>Philadelphia</c:v>
                </c:pt>
              </c:strCache>
            </c:strRef>
          </c:cat>
          <c:val>
            <c:numRef>
              <c:f>'Dashboard Works'!$B$37:$B$42</c:f>
              <c:numCache>
                <c:formatCode>[$$-409]#,##0.00</c:formatCode>
                <c:ptCount val="5"/>
                <c:pt idx="0">
                  <c:v>236306.23729999986</c:v>
                </c:pt>
                <c:pt idx="1">
                  <c:v>154050.9560499998</c:v>
                </c:pt>
                <c:pt idx="2">
                  <c:v>110802.71160000001</c:v>
                </c:pt>
                <c:pt idx="3">
                  <c:v>99711.504999999917</c:v>
                </c:pt>
                <c:pt idx="4">
                  <c:v>72745.623700000011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C8-4582-A1DF-CC19CE8445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611183"/>
        <c:axId val="14627983"/>
      </c:barChart>
      <c:catAx>
        <c:axId val="14611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7983"/>
        <c:crosses val="autoZero"/>
        <c:auto val="1"/>
        <c:lblAlgn val="ctr"/>
        <c:lblOffset val="100"/>
        <c:noMultiLvlLbl val="0"/>
      </c:catAx>
      <c:valAx>
        <c:axId val="14627983"/>
        <c:scaling>
          <c:orientation val="minMax"/>
        </c:scaling>
        <c:delete val="1"/>
        <c:axPos val="b"/>
        <c:numFmt formatCode="[$$-409]#,##0.00" sourceLinked="1"/>
        <c:majorTickMark val="none"/>
        <c:minorTickMark val="none"/>
        <c:tickLblPos val="nextTo"/>
        <c:crossAx val="1461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[2.xlsm]Dashboard Works!PivotTable4</c:name>
    <c:fmtId val="3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dLbl>
          <c:idx val="0"/>
          <c:layout>
            <c:manualLayout>
              <c:x val="0.10277777777777777"/>
              <c:y val="3.97772474144789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dLbl>
          <c:idx val="0"/>
          <c:layout>
            <c:manualLayout>
              <c:x val="0.10555555555555546"/>
              <c:y val="3.57995226730310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dLbl>
          <c:idx val="0"/>
          <c:layout>
            <c:manualLayout>
              <c:x val="0.1"/>
              <c:y val="2.78440731901352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dLbl>
          <c:idx val="0"/>
          <c:layout>
            <c:manualLayout>
              <c:x val="0.10277777777777777"/>
              <c:y val="3.97772474144789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dLbl>
          <c:idx val="0"/>
          <c:layout>
            <c:manualLayout>
              <c:x val="0.10555555555555546"/>
              <c:y val="3.57995226730310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dLbl>
          <c:idx val="0"/>
          <c:layout>
            <c:manualLayout>
              <c:x val="0.1"/>
              <c:y val="2.78440731901352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dLbl>
          <c:idx val="0"/>
          <c:layout>
            <c:manualLayout>
              <c:x val="0.10277777777777777"/>
              <c:y val="3.97772474144789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dLbl>
          <c:idx val="0"/>
          <c:layout>
            <c:manualLayout>
              <c:x val="0.10555555555555546"/>
              <c:y val="3.57995226730310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dLbl>
          <c:idx val="0"/>
          <c:layout>
            <c:manualLayout>
              <c:x val="0.1"/>
              <c:y val="2.78440731901352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0555555555555555E-2"/>
          <c:y val="5.1710421638822592E-2"/>
          <c:w val="0.93888888888888888"/>
          <c:h val="0.860859188544152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'Dashboard Works'!$B$62</c:f>
              <c:strCache>
                <c:ptCount val="1"/>
                <c:pt idx="0">
                  <c:v>Sum of Adjusted_Sales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'Dashboard Works'!$A$63:$A$66</c:f>
              <c:strCache>
                <c:ptCount val="3"/>
                <c:pt idx="0">
                  <c:v>Technology</c:v>
                </c:pt>
                <c:pt idx="1">
                  <c:v>Office Supplies</c:v>
                </c:pt>
                <c:pt idx="2">
                  <c:v>Furniture</c:v>
                </c:pt>
              </c:strCache>
            </c:strRef>
          </c:cat>
          <c:val>
            <c:numRef>
              <c:f>'Dashboard Works'!$B$63:$B$66</c:f>
              <c:numCache>
                <c:formatCode>[$$-409]#,##0.00</c:formatCode>
                <c:ptCount val="3"/>
                <c:pt idx="0">
                  <c:v>713493.38029999472</c:v>
                </c:pt>
                <c:pt idx="1">
                  <c:v>642642.09140000574</c:v>
                </c:pt>
                <c:pt idx="2">
                  <c:v>618286.29385900067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89-4017-B3A7-7733A681329C}"/>
            </c:ext>
          </c:extLst>
        </c:ser>
        <c:ser>
          <c:idx val="1"/>
          <c:order val="1"/>
          <c:tx>
            <c:strRef>
              <c:f>'Dashboard Works'!$C$62</c:f>
              <c:strCache>
                <c:ptCount val="1"/>
                <c:pt idx="0">
                  <c:v>Average of Discount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0"/>
              <c:layout>
                <c:manualLayout>
                  <c:x val="0.10277777777777777"/>
                  <c:y val="3.977724741447891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89-4017-B3A7-7733A681329C}"/>
                </c:ext>
              </c:extLst>
            </c:dLbl>
            <c:dLbl>
              <c:idx val="1"/>
              <c:layout>
                <c:manualLayout>
                  <c:x val="0.10555555555555546"/>
                  <c:y val="3.579952267303102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A89-4017-B3A7-7733A681329C}"/>
                </c:ext>
              </c:extLst>
            </c:dLbl>
            <c:dLbl>
              <c:idx val="2"/>
              <c:layout>
                <c:manualLayout>
                  <c:x val="0.1"/>
                  <c:y val="2.784407319013524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89-4017-B3A7-7733A68132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'Dashboard Works'!$A$63:$A$66</c:f>
              <c:strCache>
                <c:ptCount val="3"/>
                <c:pt idx="0">
                  <c:v>Technology</c:v>
                </c:pt>
                <c:pt idx="1">
                  <c:v>Office Supplies</c:v>
                </c:pt>
                <c:pt idx="2">
                  <c:v>Furniture</c:v>
                </c:pt>
              </c:strCache>
            </c:strRef>
          </c:cat>
          <c:val>
            <c:numRef>
              <c:f>'Dashboard Works'!$C$63:$C$66</c:f>
              <c:numCache>
                <c:formatCode>0%</c:formatCode>
                <c:ptCount val="3"/>
                <c:pt idx="0">
                  <c:v>0.13232268543584011</c:v>
                </c:pt>
                <c:pt idx="1">
                  <c:v>0.15728509790906708</c:v>
                </c:pt>
                <c:pt idx="2">
                  <c:v>0.17386320754716886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89-4017-B3A7-7733A68132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05484144"/>
        <c:axId val="1005486064"/>
      </c:barChart>
      <c:catAx>
        <c:axId val="100548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486064"/>
        <c:crosses val="autoZero"/>
        <c:auto val="1"/>
        <c:lblAlgn val="ctr"/>
        <c:lblOffset val="100"/>
        <c:noMultiLvlLbl val="0"/>
      </c:catAx>
      <c:valAx>
        <c:axId val="10054860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005484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1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5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43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601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1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23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6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0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2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5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68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2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5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7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9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7A5B4B-5818-4017-B060-FC8B2B9B7D0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8E5195-BAD5-42AB-B0FD-7A3D5F938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497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1D10-17C0-E236-27A7-3A0F679A9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03" y="1042219"/>
            <a:ext cx="11120284" cy="2556123"/>
          </a:xfrm>
        </p:spPr>
        <p:txBody>
          <a:bodyPr>
            <a:normAutofit fontScale="90000"/>
          </a:bodyPr>
          <a:lstStyle/>
          <a:p>
            <a:br>
              <a:rPr lang="en-IN" sz="5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4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SALES DATASET ANALYSIS – ADVANCED EXCEL PROJECT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3B794-1B91-714D-9DE8-15E029951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500284"/>
            <a:ext cx="8976852" cy="2644876"/>
          </a:xfrm>
        </p:spPr>
        <p:txBody>
          <a:bodyPr>
            <a:noAutofit/>
          </a:bodyPr>
          <a:lstStyle/>
          <a:p>
            <a:r>
              <a:rPr lang="en-US" sz="3200" dirty="0"/>
              <a:t>KISHORE VASUDEVAN</a:t>
            </a:r>
          </a:p>
          <a:p>
            <a:r>
              <a:rPr lang="en-US" sz="3200" dirty="0"/>
              <a:t>17/03/2025</a:t>
            </a:r>
          </a:p>
          <a:p>
            <a:r>
              <a:rPr lang="en-US" sz="3200" dirty="0"/>
              <a:t>DATA ANALYTICS &amp; DATA SCIENCE</a:t>
            </a:r>
          </a:p>
          <a:p>
            <a:r>
              <a:rPr lang="en-IN" sz="3200" dirty="0"/>
              <a:t>FEB 25’</a:t>
            </a:r>
          </a:p>
        </p:txBody>
      </p:sp>
    </p:spTree>
    <p:extLst>
      <p:ext uri="{BB962C8B-B14F-4D97-AF65-F5344CB8AC3E}">
        <p14:creationId xmlns:p14="http://schemas.microsoft.com/office/powerpoint/2010/main" val="305299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384-690B-F9BB-4D4F-3C5F9099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1" y="137653"/>
            <a:ext cx="10999839" cy="707921"/>
          </a:xfrm>
        </p:spPr>
        <p:txBody>
          <a:bodyPr>
            <a:normAutofit/>
          </a:bodyPr>
          <a:lstStyle/>
          <a:p>
            <a:r>
              <a:rPr lang="en-IN" sz="4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Macros and Automation 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08F7-E328-B63F-FC56-CC4CBBA1D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924232"/>
            <a:ext cx="10999839" cy="5692878"/>
          </a:xfrm>
        </p:spPr>
        <p:txBody>
          <a:bodyPr>
            <a:normAutofit/>
          </a:bodyPr>
          <a:lstStyle/>
          <a:p>
            <a:r>
              <a:rPr lang="en-IN" sz="1600" dirty="0"/>
              <a:t>Use this go to </a:t>
            </a:r>
            <a:r>
              <a:rPr lang="en-IN" sz="1600" b="1" dirty="0"/>
              <a:t>Developer &gt; Record Macro</a:t>
            </a:r>
            <a:r>
              <a:rPr lang="en-IN" sz="1600" dirty="0"/>
              <a:t>.</a:t>
            </a:r>
          </a:p>
          <a:p>
            <a:r>
              <a:rPr lang="en-US" sz="1600" dirty="0"/>
              <a:t>Name the macro </a:t>
            </a:r>
            <a:r>
              <a:rPr lang="en-US" sz="1600" b="1" dirty="0"/>
              <a:t>"AUTO"</a:t>
            </a:r>
            <a:r>
              <a:rPr lang="en-US" sz="1600" dirty="0"/>
              <a:t>, assign the shortcut key </a:t>
            </a:r>
            <a:r>
              <a:rPr lang="en-US" sz="1600" b="1" dirty="0"/>
              <a:t>CTRL+Q</a:t>
            </a:r>
            <a:r>
              <a:rPr lang="en-US" sz="1600" dirty="0"/>
              <a:t>, and start recording. After completing all actions, go to </a:t>
            </a:r>
            <a:r>
              <a:rPr lang="en-US" sz="1600" b="1" dirty="0"/>
              <a:t>Developer &gt; Stop Macro</a:t>
            </a:r>
            <a:r>
              <a:rPr lang="en-US" sz="1600" dirty="0"/>
              <a:t>.</a:t>
            </a:r>
          </a:p>
          <a:p>
            <a:r>
              <a:rPr lang="en-US" sz="1600" dirty="0"/>
              <a:t>By using macro help to save time for regular tasks.</a:t>
            </a:r>
          </a:p>
          <a:p>
            <a:r>
              <a:rPr lang="en-US" sz="1600" dirty="0"/>
              <a:t>In this Macro, it performs freeze the pane, bold the header, center the data, change the data type, categories with product category and also create a pivot table.</a:t>
            </a:r>
          </a:p>
          <a:p>
            <a:r>
              <a:rPr lang="en-US" sz="1600" dirty="0"/>
              <a:t>By using the icon, we can perform the macro.</a:t>
            </a:r>
          </a:p>
          <a:p>
            <a:endParaRPr lang="en-US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568B1-FB05-6326-E41E-14E54A61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10" y="3429000"/>
            <a:ext cx="4686954" cy="3067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A7D03-06B1-D3CC-5E14-975A982E0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422" y="3983216"/>
            <a:ext cx="231489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4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5A94-F17C-C88E-1932-C9DEE5B8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147485"/>
            <a:ext cx="10940845" cy="855405"/>
          </a:xfrm>
        </p:spPr>
        <p:txBody>
          <a:bodyPr>
            <a:normAutofit/>
          </a:bodyPr>
          <a:lstStyle/>
          <a:p>
            <a:r>
              <a:rPr lang="en-IN" sz="4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Insights and Recommendations 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7D2B-086F-0CDC-D38C-41990FF1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1071716"/>
            <a:ext cx="10940845" cy="5565058"/>
          </a:xfrm>
        </p:spPr>
        <p:txBody>
          <a:bodyPr>
            <a:normAutofit/>
          </a:bodyPr>
          <a:lstStyle/>
          <a:p>
            <a:pPr marL="0" indent="0">
              <a:lnSpc>
                <a:spcPct val="0"/>
              </a:lnSpc>
              <a:buNone/>
            </a:pPr>
            <a:endParaRPr lang="en-IN" sz="2000" dirty="0"/>
          </a:p>
          <a:p>
            <a:pPr lvl="1"/>
            <a:r>
              <a:rPr lang="en-IN" sz="1600" b="1" dirty="0"/>
              <a:t>Standard class </a:t>
            </a:r>
            <a:r>
              <a:rPr lang="en-IN" sz="1600" dirty="0"/>
              <a:t>has performed well by gross margin of</a:t>
            </a:r>
            <a:r>
              <a:rPr lang="en-IN" sz="1600" b="1" dirty="0"/>
              <a:t> $11,3,158.70.</a:t>
            </a:r>
          </a:p>
          <a:p>
            <a:pPr lvl="1"/>
            <a:r>
              <a:rPr lang="en-IN" sz="1600" b="1" dirty="0"/>
              <a:t>Top performing </a:t>
            </a:r>
            <a:r>
              <a:rPr lang="en-IN" sz="1600" dirty="0"/>
              <a:t>category is </a:t>
            </a:r>
            <a:r>
              <a:rPr lang="en-IN" sz="1600" b="1" dirty="0"/>
              <a:t>Technology </a:t>
            </a:r>
            <a:r>
              <a:rPr lang="en-IN" sz="1600" dirty="0"/>
              <a:t>with value of </a:t>
            </a:r>
            <a:r>
              <a:rPr lang="en-IN" sz="1600" b="1" dirty="0"/>
              <a:t>$7,13,493.38 </a:t>
            </a:r>
            <a:r>
              <a:rPr lang="en-IN" sz="1600" dirty="0"/>
              <a:t>by sales.</a:t>
            </a:r>
          </a:p>
          <a:p>
            <a:pPr lvl="1"/>
            <a:r>
              <a:rPr lang="en-IN" sz="1600" dirty="0"/>
              <a:t>Seasonal Sales has occurred at every </a:t>
            </a:r>
            <a:r>
              <a:rPr lang="en-IN" sz="1600" b="1" dirty="0"/>
              <a:t>end of the year </a:t>
            </a:r>
            <a:r>
              <a:rPr lang="en-IN" sz="1600" dirty="0"/>
              <a:t>mostly falls on </a:t>
            </a:r>
            <a:r>
              <a:rPr lang="en-IN" sz="1600" b="1" dirty="0"/>
              <a:t>November </a:t>
            </a:r>
            <a:r>
              <a:rPr lang="en-IN" sz="1600" dirty="0"/>
              <a:t>with good sales value</a:t>
            </a:r>
            <a:r>
              <a:rPr lang="en-IN" sz="1600" b="1" dirty="0"/>
              <a:t>.</a:t>
            </a:r>
          </a:p>
          <a:p>
            <a:pPr lvl="1"/>
            <a:r>
              <a:rPr lang="en-US" sz="1600" dirty="0"/>
              <a:t>By product category, Technology has the highest sales value of </a:t>
            </a:r>
            <a:r>
              <a:rPr lang="en-US" sz="1600" b="1" dirty="0"/>
              <a:t>$7,13,493.38</a:t>
            </a:r>
            <a:r>
              <a:rPr lang="en-US" sz="1600" dirty="0"/>
              <a:t>, despite an average discount rate of </a:t>
            </a:r>
            <a:r>
              <a:rPr lang="en-US" sz="1600" b="1" dirty="0"/>
              <a:t>13%</a:t>
            </a:r>
            <a:r>
              <a:rPr lang="en-US" sz="1600" dirty="0"/>
              <a:t>. In contrast, Furniture has the lowest sales at </a:t>
            </a:r>
            <a:r>
              <a:rPr lang="en-US" sz="1600" b="1" dirty="0"/>
              <a:t>$6,18,286.29</a:t>
            </a:r>
            <a:r>
              <a:rPr lang="en-US" sz="1600" dirty="0"/>
              <a:t>, with a higher average discount rate of </a:t>
            </a:r>
            <a:r>
              <a:rPr lang="en-US" sz="1600" b="1" dirty="0"/>
              <a:t>17%</a:t>
            </a:r>
            <a:r>
              <a:rPr lang="en-US" sz="1600" dirty="0"/>
              <a:t>. Since Furniture sales are lower despite the higher discount, I recommend slightly </a:t>
            </a:r>
            <a:r>
              <a:rPr lang="en-US" sz="1600" b="1" dirty="0"/>
              <a:t>increasing discounts for Technology </a:t>
            </a:r>
            <a:r>
              <a:rPr lang="en-US" sz="1600" dirty="0"/>
              <a:t>and </a:t>
            </a:r>
            <a:r>
              <a:rPr lang="en-US" sz="1600" b="1" dirty="0"/>
              <a:t>moderately adjusting them for Furniture to optimize overall profit</a:t>
            </a:r>
            <a:r>
              <a:rPr lang="en-US" sz="1600" dirty="0"/>
              <a:t>.</a:t>
            </a:r>
          </a:p>
          <a:p>
            <a:pPr marL="457200" lvl="1" indent="0">
              <a:buNone/>
            </a:pPr>
            <a:endParaRPr lang="en-IN" sz="16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144227-03DB-FBD1-AACC-E8FFE6842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977366"/>
              </p:ext>
            </p:extLst>
          </p:nvPr>
        </p:nvGraphicFramePr>
        <p:xfrm>
          <a:off x="936525" y="3276846"/>
          <a:ext cx="6526161" cy="3359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543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656F-6F16-8CBA-0803-2856FFFB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137652"/>
            <a:ext cx="10901516" cy="707922"/>
          </a:xfrm>
        </p:spPr>
        <p:txBody>
          <a:bodyPr>
            <a:normAutofit/>
          </a:bodyPr>
          <a:lstStyle/>
          <a:p>
            <a:r>
              <a:rPr lang="en-IN" sz="4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Conclusion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28F2-D02A-0628-8538-48502EE1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7" y="993058"/>
            <a:ext cx="10626213" cy="5183905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By analyzing the dataset, we observe an upward sales trend, with sales reaching </a:t>
            </a:r>
            <a:r>
              <a:rPr lang="en-US" sz="1600" b="1" dirty="0"/>
              <a:t>$6,31,962.67 (Adj. Sales) in 2017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dirty="0"/>
              <a:t>Technology</a:t>
            </a:r>
            <a:r>
              <a:rPr lang="en-US" sz="1600" dirty="0"/>
              <a:t> category has consistently performed well each year, making it the ideal space to introduce </a:t>
            </a:r>
            <a:r>
              <a:rPr lang="en-US" sz="1600" b="1" dirty="0"/>
              <a:t>new products and strengthen market position </a:t>
            </a:r>
            <a:r>
              <a:rPr lang="en-US" sz="1600" dirty="0"/>
              <a:t>especially in </a:t>
            </a:r>
            <a:r>
              <a:rPr lang="en-US" sz="1600" b="1" dirty="0"/>
              <a:t>East &amp; West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Next Step :</a:t>
            </a:r>
          </a:p>
          <a:p>
            <a:r>
              <a:rPr lang="en-US" sz="1600" dirty="0"/>
              <a:t>Every year, the last quarter shows strong sales margins. In the future, analyzing </a:t>
            </a:r>
            <a:r>
              <a:rPr lang="en-US" sz="1600" b="1" dirty="0"/>
              <a:t>holiday-specific sales data </a:t>
            </a:r>
            <a:r>
              <a:rPr lang="en-US" sz="1600" dirty="0"/>
              <a:t>may help </a:t>
            </a:r>
            <a:r>
              <a:rPr lang="en-US" sz="1600" b="1" dirty="0"/>
              <a:t>boost periodic sales</a:t>
            </a:r>
            <a:r>
              <a:rPr lang="en-US" sz="1600" dirty="0"/>
              <a:t>.</a:t>
            </a:r>
          </a:p>
          <a:p>
            <a:r>
              <a:rPr lang="en-US" sz="1600" dirty="0"/>
              <a:t>Future data should be generated with high accuracy while ensuring duplicate values are eliminated.</a:t>
            </a:r>
            <a:endParaRPr lang="en-IN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ACA69F-6358-9DDB-87EB-CCAE1223F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77731"/>
              </p:ext>
            </p:extLst>
          </p:nvPr>
        </p:nvGraphicFramePr>
        <p:xfrm>
          <a:off x="4146703" y="1759973"/>
          <a:ext cx="3197994" cy="1396182"/>
        </p:xfrm>
        <a:graphic>
          <a:graphicData uri="http://schemas.openxmlformats.org/drawingml/2006/table">
            <a:tbl>
              <a:tblPr/>
              <a:tblGrid>
                <a:gridCol w="1231313">
                  <a:extLst>
                    <a:ext uri="{9D8B030D-6E8A-4147-A177-3AD203B41FA5}">
                      <a16:colId xmlns:a16="http://schemas.microsoft.com/office/drawing/2014/main" val="557448985"/>
                    </a:ext>
                  </a:extLst>
                </a:gridCol>
                <a:gridCol w="1966681">
                  <a:extLst>
                    <a:ext uri="{9D8B030D-6E8A-4147-A177-3AD203B41FA5}">
                      <a16:colId xmlns:a16="http://schemas.microsoft.com/office/drawing/2014/main" val="4248892142"/>
                    </a:ext>
                  </a:extLst>
                </a:gridCol>
              </a:tblGrid>
              <a:tr h="2326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Adjusted_Sales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503830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$6,31,962.67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10267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$5,28,294.03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09375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$4,07,671.32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959709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$4,06,493.74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324025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$19,74,421.77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55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99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1EA4-D3FE-6F5A-87AB-B885A1AA2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48192"/>
          </a:xfrm>
        </p:spPr>
        <p:txBody>
          <a:bodyPr/>
          <a:lstStyle/>
          <a:p>
            <a:r>
              <a:rPr lang="en-IN" b="1" dirty="0"/>
              <a:t>Questions Are Welcome!!!</a:t>
            </a:r>
          </a:p>
        </p:txBody>
      </p:sp>
    </p:spTree>
    <p:extLst>
      <p:ext uri="{BB962C8B-B14F-4D97-AF65-F5344CB8AC3E}">
        <p14:creationId xmlns:p14="http://schemas.microsoft.com/office/powerpoint/2010/main" val="147057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0A90-6CF5-4B20-71DE-AD1F6313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98324"/>
            <a:ext cx="10901516" cy="727586"/>
          </a:xfrm>
        </p:spPr>
        <p:txBody>
          <a:bodyPr>
            <a:normAutofit/>
          </a:bodyPr>
          <a:lstStyle/>
          <a:p>
            <a:r>
              <a:rPr lang="en-IN" sz="4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PROJECT OVERVIEW &amp; OBJECTIVES 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DD77A-1EDE-4B9A-0B90-3A3DDEBE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825910"/>
            <a:ext cx="10793361" cy="5351053"/>
          </a:xfrm>
        </p:spPr>
        <p:txBody>
          <a:bodyPr/>
          <a:lstStyle/>
          <a:p>
            <a:pPr marL="0" indent="0">
              <a:buNone/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Superstores Sales Dataset contains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9,994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records and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columns, capturing details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sales transactions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including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details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information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categories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metrics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dataset spans multiple years and regions, offering insights into business performance.</a:t>
            </a:r>
          </a:p>
          <a:p>
            <a:pPr marL="0" indent="0">
              <a:buNone/>
            </a:pP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Objectives 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Analysis: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trends in total sales, best-selling products, and revenue distribution across categories.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Insights: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segments and regional demand.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Profitability Analysis: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profit margins, discount impacts, and product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Trends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Evaluate sales growth over time, peak seasons, and yearly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Operational Efficiency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Examine shipping modes, delivery times, and their influence on sales.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59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3066-EAB3-766E-1835-12896CAD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8" y="147485"/>
            <a:ext cx="11058832" cy="5335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AND PREPARATION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F71-D114-783F-289B-46D34DACE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983226"/>
            <a:ext cx="10911348" cy="5874774"/>
          </a:xfrm>
        </p:spPr>
        <p:txBody>
          <a:bodyPr>
            <a:normAutofit/>
          </a:bodyPr>
          <a:lstStyle/>
          <a:p>
            <a:r>
              <a:rPr lang="en-US" sz="2000" b="1" dirty="0"/>
              <a:t>Dataset Overview :</a:t>
            </a:r>
          </a:p>
          <a:p>
            <a:pPr marL="0" indent="0">
              <a:buNone/>
            </a:pPr>
            <a:r>
              <a:rPr lang="en-US" sz="2000" dirty="0"/>
              <a:t>                 </a:t>
            </a:r>
            <a:r>
              <a:rPr lang="en-US" sz="1600" dirty="0"/>
              <a:t>Superstore dataset has around </a:t>
            </a:r>
            <a:r>
              <a:rPr lang="en-US" sz="1600" b="1" dirty="0"/>
              <a:t>9994</a:t>
            </a:r>
            <a:r>
              <a:rPr lang="en-US" sz="1600" dirty="0"/>
              <a:t> Rows and </a:t>
            </a:r>
            <a:r>
              <a:rPr lang="en-US" sz="1600" b="1" dirty="0"/>
              <a:t>21</a:t>
            </a:r>
            <a:r>
              <a:rPr lang="en-US" sz="1600" dirty="0"/>
              <a:t> columns.</a:t>
            </a:r>
          </a:p>
          <a:p>
            <a:r>
              <a:rPr lang="en-US" sz="2000" dirty="0"/>
              <a:t> </a:t>
            </a:r>
            <a:r>
              <a:rPr lang="en-US" sz="2000" b="1" dirty="0"/>
              <a:t>Data Cleaning Process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Use power query for data type transformation and to find if any error occurs like blank cells.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Remove duplicate by using concatenation in excel or we can use “</a:t>
            </a:r>
            <a:r>
              <a:rPr lang="en-US" sz="1600" b="1" dirty="0"/>
              <a:t>Remove Duplicate</a:t>
            </a:r>
            <a:r>
              <a:rPr lang="en-US" sz="1600" dirty="0"/>
              <a:t>” option.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And presented data into a table format for readability.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Visuals :</a:t>
            </a:r>
          </a:p>
          <a:p>
            <a:pPr marL="457200" lvl="1" indent="0">
              <a:buNone/>
            </a:pPr>
            <a:r>
              <a:rPr lang="en-US" sz="1600" b="1" dirty="0"/>
              <a:t>                                            Before Clean                                                                      After Clean</a:t>
            </a:r>
          </a:p>
          <a:p>
            <a:pPr marL="0" indent="0">
              <a:buNone/>
            </a:pPr>
            <a:endParaRPr lang="en-US" sz="2000" b="1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EBAE0-5005-5BB4-AD55-055DF4EF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03" y="4161655"/>
            <a:ext cx="3991276" cy="25488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90429-DCD0-D734-CA65-61E03BEA4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90" y="4152975"/>
            <a:ext cx="3846198" cy="25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6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3A64-3D2F-C1B9-3E2B-F9F2BB02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85135"/>
            <a:ext cx="11019503" cy="481781"/>
          </a:xfrm>
        </p:spPr>
        <p:txBody>
          <a:bodyPr>
            <a:noAutofit/>
          </a:bodyPr>
          <a:lstStyle/>
          <a:p>
            <a:r>
              <a:rPr lang="en-US" sz="4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Key Metrics Calculation and Data Analysis 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27E099-75D0-C31D-BBF3-CA6E1228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943898"/>
            <a:ext cx="11543071" cy="5712542"/>
          </a:xfrm>
        </p:spPr>
        <p:txBody>
          <a:bodyPr>
            <a:normAutofit fontScale="62500" lnSpcReduction="20000"/>
          </a:bodyPr>
          <a:lstStyle/>
          <a:p>
            <a:r>
              <a:rPr lang="en-US" sz="2600" b="1" dirty="0"/>
              <a:t>Key factors for dataset 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lnSpc>
                <a:spcPct val="60000"/>
              </a:lnSpc>
            </a:pPr>
            <a:endParaRPr lang="en-US" sz="2600" b="1" dirty="0"/>
          </a:p>
          <a:p>
            <a:pPr>
              <a:lnSpc>
                <a:spcPct val="60000"/>
              </a:lnSpc>
            </a:pPr>
            <a:endParaRPr lang="en-US" sz="2600" b="1" dirty="0"/>
          </a:p>
          <a:p>
            <a:pPr>
              <a:lnSpc>
                <a:spcPct val="60000"/>
              </a:lnSpc>
            </a:pPr>
            <a:r>
              <a:rPr lang="en-US" sz="2600" b="1" dirty="0"/>
              <a:t>Formulas :</a:t>
            </a:r>
          </a:p>
          <a:p>
            <a:pPr marL="0" indent="0">
              <a:lnSpc>
                <a:spcPct val="60000"/>
              </a:lnSpc>
              <a:buNone/>
            </a:pPr>
            <a:endParaRPr lang="en-US" sz="2300" dirty="0"/>
          </a:p>
          <a:p>
            <a:pPr marL="914400" lvl="1" indent="-457200">
              <a:lnSpc>
                <a:spcPct val="60000"/>
              </a:lnSpc>
              <a:buFont typeface="+mj-lt"/>
              <a:buAutoNum type="arabicPeriod"/>
            </a:pPr>
            <a:r>
              <a:rPr lang="en-US" sz="2300" dirty="0"/>
              <a:t>Total Sales                                      = SUM(Superstores_sales_dataset4[Sales])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Adjusted_Sales                              =SUM(Superstores_sales_dataset4[Adjusted_Sales])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Average_Sales_per_order              =AVERAGE(Superstores_sales_dataset4[Sales])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Average Adj Sales per order          =AVERAGE(Superstores_sales_dataset4[Adjusted_Sales])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Net Discount Rate                         =SUM(Superstores_sales_dataset4[Discount])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Net Discount Values                      =SUM(Superstores_sales_dataset4[</a:t>
            </a:r>
            <a:r>
              <a:rPr lang="en-US" sz="2300" dirty="0" err="1"/>
              <a:t>Discount_Value</a:t>
            </a:r>
            <a:r>
              <a:rPr lang="en-US" sz="2300" dirty="0"/>
              <a:t>])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Sales Channel                               =SUMIF(Superstores_sales_dataset4[</a:t>
            </a:r>
            <a:r>
              <a:rPr lang="en-US" sz="2300" dirty="0" err="1"/>
              <a:t>Ship_Mode</a:t>
            </a:r>
            <a:r>
              <a:rPr lang="en-US" sz="2300" dirty="0"/>
              <a:t>],'Segment '!D17,</a:t>
            </a:r>
          </a:p>
          <a:p>
            <a:pPr marL="457200" lvl="1" indent="0">
              <a:buNone/>
            </a:pPr>
            <a:r>
              <a:rPr lang="en-US" sz="2300" dirty="0"/>
              <a:t>                                                                                                             Superstores_sales_dataset4[Adjusted_Sales])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IN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128759-F8A2-90C1-7EEB-739B3CFE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76" y="1521587"/>
            <a:ext cx="4367656" cy="19074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922335-EF11-2335-0AE3-8CC1D75A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503" y="1521587"/>
            <a:ext cx="3742632" cy="138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3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7EF3-F7AD-CF0C-96A8-CA2BC84B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176982"/>
            <a:ext cx="11009671" cy="504056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Pivot Tables and Pivot Charts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7971-73D2-86D7-5C48-02197AD3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3" y="894736"/>
            <a:ext cx="10773697" cy="5282228"/>
          </a:xfrm>
        </p:spPr>
        <p:txBody>
          <a:bodyPr>
            <a:normAutofit/>
          </a:bodyPr>
          <a:lstStyle/>
          <a:p>
            <a:endParaRPr lang="en-US" sz="1600" b="0" i="0" dirty="0"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cs typeface="Times New Roman" panose="02020603050405020304" pitchFamily="18" charset="0"/>
              </a:rPr>
              <a:t>Pivot table is a functionality in Excel which helps you organize and analyze data in aggregated manner.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cs typeface="Times New Roman" panose="02020603050405020304" pitchFamily="18" charset="0"/>
              </a:rPr>
              <a:t>By using </a:t>
            </a:r>
            <a:r>
              <a:rPr lang="en-US" sz="1600" b="1" dirty="0">
                <a:cs typeface="Times New Roman" panose="02020603050405020304" pitchFamily="18" charset="0"/>
              </a:rPr>
              <a:t>Insert &gt; Pivot Table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cs typeface="Times New Roman" panose="02020603050405020304" pitchFamily="18" charset="0"/>
              </a:rPr>
              <a:t>Pivot field section opens, in that select and drag the </a:t>
            </a:r>
            <a:r>
              <a:rPr lang="en-US" sz="1600" dirty="0" err="1">
                <a:cs typeface="Times New Roman" panose="02020603050405020304" pitchFamily="18" charset="0"/>
              </a:rPr>
              <a:t>Ship_Mode</a:t>
            </a:r>
            <a:r>
              <a:rPr lang="en-US" sz="1600" dirty="0">
                <a:cs typeface="Times New Roman" panose="02020603050405020304" pitchFamily="18" charset="0"/>
              </a:rPr>
              <a:t> in Rows and </a:t>
            </a:r>
            <a:r>
              <a:rPr lang="en-US" sz="1600" dirty="0" err="1">
                <a:cs typeface="Times New Roman" panose="02020603050405020304" pitchFamily="18" charset="0"/>
              </a:rPr>
              <a:t>Adj_Sales</a:t>
            </a:r>
            <a:r>
              <a:rPr lang="en-US" sz="1600" dirty="0">
                <a:cs typeface="Times New Roman" panose="02020603050405020304" pitchFamily="18" charset="0"/>
              </a:rPr>
              <a:t> in Values by follows same for Product type or Date.</a:t>
            </a:r>
          </a:p>
          <a:p>
            <a:pPr marL="0" indent="0"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2000" b="1" dirty="0">
                <a:cs typeface="Times New Roman" panose="02020603050405020304" pitchFamily="18" charset="0"/>
              </a:rPr>
              <a:t>Pivot Chart Visualizations :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D162B2-952A-143F-0175-C80E26FE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6" y="3706761"/>
            <a:ext cx="3716594" cy="1297858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B107402-DDCB-216A-E35F-1B2CB92F71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024221"/>
              </p:ext>
            </p:extLst>
          </p:nvPr>
        </p:nvGraphicFramePr>
        <p:xfrm>
          <a:off x="5718825" y="3195485"/>
          <a:ext cx="4880350" cy="29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0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9B77-AE77-7D30-D176-AB86CE40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06478"/>
            <a:ext cx="11009671" cy="658762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&amp; Chart Visual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6217C0-D11F-C3F6-3825-E2FD286336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2788" y="1995948"/>
            <a:ext cx="3893573" cy="2046515"/>
          </a:xfrm>
        </p:spPr>
      </p:pic>
      <p:graphicFrame>
        <p:nvGraphicFramePr>
          <p:cNvPr id="13" name="Sales BY City">
            <a:extLst>
              <a:ext uri="{FF2B5EF4-FFF2-40B4-BE49-F238E27FC236}">
                <a16:creationId xmlns:a16="http://schemas.microsoft.com/office/drawing/2014/main" id="{719A0F62-CB25-FEF0-956F-D8844CCC3ED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2214766"/>
              </p:ext>
            </p:extLst>
          </p:nvPr>
        </p:nvGraphicFramePr>
        <p:xfrm>
          <a:off x="4572001" y="1169988"/>
          <a:ext cx="7207044" cy="500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55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812B-F351-78E9-A82B-92010B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2" y="167148"/>
            <a:ext cx="11039168" cy="766918"/>
          </a:xfrm>
        </p:spPr>
        <p:txBody>
          <a:bodyPr>
            <a:normAutofit/>
          </a:bodyPr>
          <a:lstStyle/>
          <a:p>
            <a:r>
              <a:rPr lang="en-IN" sz="4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Dashboard Overview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F3063-BC51-995A-34D4-7D2D77C5F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865238"/>
            <a:ext cx="10911348" cy="5825613"/>
          </a:xfrm>
        </p:spPr>
        <p:txBody>
          <a:bodyPr>
            <a:normAutofit/>
          </a:bodyPr>
          <a:lstStyle/>
          <a:p>
            <a:r>
              <a:rPr lang="en-IN" sz="2000" b="1" dirty="0"/>
              <a:t>Dashboard Design :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US" sz="1600" dirty="0"/>
              <a:t> An interactive dashboard displays key metrics like Total Sales, Average Values, and Top Performers. Slicers help filter data and visualize results in charts.</a:t>
            </a:r>
          </a:p>
          <a:p>
            <a:r>
              <a:rPr lang="en-US" sz="2000" b="1" dirty="0"/>
              <a:t>Visual 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2783C-51D8-2508-FE9A-A6859FF5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2347194"/>
            <a:ext cx="11307096" cy="45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5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8159-CB38-99B9-F2C8-B91E1C5A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157317"/>
            <a:ext cx="11078497" cy="629264"/>
          </a:xfrm>
        </p:spPr>
        <p:txBody>
          <a:bodyPr>
            <a:normAutofit fontScale="90000"/>
          </a:bodyPr>
          <a:lstStyle/>
          <a:p>
            <a:r>
              <a:rPr lang="en-IN" sz="4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What-If Analysis &amp; Goal Seek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FCAC-E290-D141-EAD8-F1648D153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786581"/>
            <a:ext cx="10901516" cy="5390382"/>
          </a:xfrm>
        </p:spPr>
        <p:txBody>
          <a:bodyPr>
            <a:normAutofit/>
          </a:bodyPr>
          <a:lstStyle/>
          <a:p>
            <a:endParaRPr lang="en-US" sz="1600" b="0" i="0" dirty="0"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</a:rPr>
              <a:t>	What-If Analysis is the process of changing the values in cells to see how those changes will affect the outcome of formulas on the worksheet</a:t>
            </a:r>
          </a:p>
          <a:p>
            <a:endParaRPr lang="en-US" sz="1600" dirty="0"/>
          </a:p>
          <a:p>
            <a:r>
              <a:rPr lang="en-US" sz="2000" b="1" dirty="0"/>
              <a:t>Goal Seek 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600" dirty="0"/>
              <a:t>Below Goal seek, performs how to achieve a </a:t>
            </a:r>
            <a:r>
              <a:rPr lang="en-US" sz="1600" b="1" dirty="0"/>
              <a:t>$23,00,000 </a:t>
            </a:r>
            <a:r>
              <a:rPr lang="en-US" sz="1600" dirty="0"/>
              <a:t>revenue by changing total quantity.</a:t>
            </a:r>
          </a:p>
          <a:p>
            <a:endParaRPr lang="en-US" sz="2000" dirty="0"/>
          </a:p>
          <a:p>
            <a:pPr marL="2286000" lvl="5" indent="0">
              <a:buNone/>
            </a:pPr>
            <a:r>
              <a:rPr lang="en-US" sz="2000" b="1" dirty="0"/>
              <a:t>     Before                                                         After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80C09-A1F4-9D47-2750-A5070787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69" y="3930533"/>
            <a:ext cx="3448612" cy="1614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30E9ED-7579-1A43-8351-DBBF5A20B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666" y="3916244"/>
            <a:ext cx="3448612" cy="1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248B-C5D3-7FAF-42D6-1DB3754D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68827"/>
            <a:ext cx="10950677" cy="934063"/>
          </a:xfrm>
        </p:spPr>
        <p:txBody>
          <a:bodyPr>
            <a:normAutofit/>
          </a:bodyPr>
          <a:lstStyle/>
          <a:p>
            <a:r>
              <a:rPr lang="en-IN" sz="4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What-If Analysis – Scenario Manager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A7E6-B907-B408-732F-F181CF17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002890"/>
            <a:ext cx="10704871" cy="5174073"/>
          </a:xfrm>
        </p:spPr>
        <p:txBody>
          <a:bodyPr>
            <a:normAutofit/>
          </a:bodyPr>
          <a:lstStyle/>
          <a:p>
            <a:r>
              <a:rPr lang="en-IN" sz="1600" dirty="0"/>
              <a:t>Create this go to </a:t>
            </a:r>
            <a:r>
              <a:rPr lang="en-IN" sz="1600" b="1" dirty="0"/>
              <a:t>Data &gt; What-If-Analysis &gt; Scenario Manager.</a:t>
            </a:r>
          </a:p>
          <a:p>
            <a:r>
              <a:rPr lang="en-IN" sz="1600" dirty="0"/>
              <a:t>Below performs with some various sales increased and decreased discount and vice versa.</a:t>
            </a:r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9116E-39EA-34C1-7393-847AA7B1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65" y="2084437"/>
            <a:ext cx="10597218" cy="17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32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381</TotalTime>
  <Words>903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Times New Roman</vt:lpstr>
      <vt:lpstr>Wingdings 2</vt:lpstr>
      <vt:lpstr>Slate</vt:lpstr>
      <vt:lpstr> SALES DATASET ANALYSIS – ADVANCED EXCEL PROJECT </vt:lpstr>
      <vt:lpstr>PROJECT OVERVIEW &amp; OBJECTIVES </vt:lpstr>
      <vt:lpstr>DATA DESCRIPTION AND PREPARATION</vt:lpstr>
      <vt:lpstr>Key Metrics Calculation and Data Analysis </vt:lpstr>
      <vt:lpstr>Pivot Tables and Pivot Charts</vt:lpstr>
      <vt:lpstr>Pivot Table &amp; Chart Visual</vt:lpstr>
      <vt:lpstr>Dashboard Overview</vt:lpstr>
      <vt:lpstr>What-If Analysis &amp; Goal Seek</vt:lpstr>
      <vt:lpstr>What-If Analysis – Scenario Manager</vt:lpstr>
      <vt:lpstr>Macros and Automation </vt:lpstr>
      <vt:lpstr>Insights and Recommendations </vt:lpstr>
      <vt:lpstr>Conclusion</vt:lpstr>
      <vt:lpstr>Questions Are Welcome!!!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Vasudevan</dc:creator>
  <cp:lastModifiedBy>Kishore Vasudevan</cp:lastModifiedBy>
  <cp:revision>46</cp:revision>
  <dcterms:created xsi:type="dcterms:W3CDTF">2025-03-16T14:01:11Z</dcterms:created>
  <dcterms:modified xsi:type="dcterms:W3CDTF">2025-03-17T08:10:41Z</dcterms:modified>
</cp:coreProperties>
</file>