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8" r:id="rId4"/>
    <p:sldId id="259" r:id="rId5"/>
    <p:sldId id="263" r:id="rId6"/>
    <p:sldId id="261" r:id="rId7"/>
    <p:sldId id="262" r:id="rId8"/>
    <p:sldId id="264"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DA903-1FE0-41E6-BDD5-F040D50A03F3}" type="datetimeFigureOut">
              <a:rPr lang="en-IN" smtClean="0"/>
              <a:t>11-02-2024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30C36-D333-417D-9059-F92D8F533A99}" type="slidenum">
              <a:rPr lang="en-IN" smtClean="0"/>
              <a:t>‹#›</a:t>
            </a:fld>
            <a:endParaRPr lang="en-IN"/>
          </a:p>
        </p:txBody>
      </p:sp>
    </p:spTree>
    <p:extLst>
      <p:ext uri="{BB962C8B-B14F-4D97-AF65-F5344CB8AC3E}">
        <p14:creationId xmlns:p14="http://schemas.microsoft.com/office/powerpoint/2010/main" val="2877263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12331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DA889-960C-4F6B-994A-526254800757}" type="datetimeFigureOut">
              <a:rPr lang="en-IN" smtClean="0"/>
              <a:t>11-02-2024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14110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DA889-960C-4F6B-994A-526254800757}" type="datetimeFigureOut">
              <a:rPr lang="en-IN" smtClean="0"/>
              <a:t>11-02-2024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123719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DA889-960C-4F6B-994A-526254800757}" type="datetimeFigureOut">
              <a:rPr lang="en-IN" smtClean="0"/>
              <a:t>11-02-2024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234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DA889-960C-4F6B-994A-526254800757}" type="datetimeFigureOut">
              <a:rPr lang="en-IN" smtClean="0"/>
              <a:t>11-02-2024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711602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FDA889-960C-4F6B-994A-526254800757}" type="datetimeFigureOut">
              <a:rPr lang="en-IN" smtClean="0"/>
              <a:t>11-02-2024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367754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FDA889-960C-4F6B-994A-526254800757}" type="datetimeFigureOut">
              <a:rPr lang="en-IN" smtClean="0"/>
              <a:t>11-02-2024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4078066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01280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52745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798320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708702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FDA889-960C-4F6B-994A-526254800757}" type="datetimeFigureOut">
              <a:rPr lang="en-IN" smtClean="0"/>
              <a:t>11-02-2024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4188989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FDA889-960C-4F6B-994A-526254800757}" type="datetimeFigureOut">
              <a:rPr lang="en-IN" smtClean="0"/>
              <a:t>11-02-2024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83061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FDA889-960C-4F6B-994A-526254800757}" type="datetimeFigureOut">
              <a:rPr lang="en-IN" smtClean="0"/>
              <a:t>11-02-2024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78273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DA889-960C-4F6B-994A-526254800757}" type="datetimeFigureOut">
              <a:rPr lang="en-IN" smtClean="0"/>
              <a:t>11-02-2024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70637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DA889-960C-4F6B-994A-526254800757}" type="datetimeFigureOut">
              <a:rPr lang="en-IN" smtClean="0"/>
              <a:t>11-02-2024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65105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DA889-960C-4F6B-994A-526254800757}" type="datetimeFigureOut">
              <a:rPr lang="en-IN" smtClean="0"/>
              <a:t>11-02-2024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83767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8FDA889-960C-4F6B-994A-526254800757}" type="datetimeFigureOut">
              <a:rPr lang="en-IN" smtClean="0"/>
              <a:t>11-02-2024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AB3CA45-F783-4213-972B-D3F97FA6D921}" type="slidenum">
              <a:rPr lang="en-IN" smtClean="0"/>
              <a:t>‹#›</a:t>
            </a:fld>
            <a:endParaRPr lang="en-IN"/>
          </a:p>
        </p:txBody>
      </p:sp>
    </p:spTree>
    <p:extLst>
      <p:ext uri="{BB962C8B-B14F-4D97-AF65-F5344CB8AC3E}">
        <p14:creationId xmlns:p14="http://schemas.microsoft.com/office/powerpoint/2010/main" val="15737667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8" Type="http://schemas.openxmlformats.org/officeDocument/2006/relationships/image" Target="../media/image11.png" /><Relationship Id="rId3" Type="http://schemas.openxmlformats.org/officeDocument/2006/relationships/image" Target="../media/image7.svg" /><Relationship Id="rId7" Type="http://schemas.openxmlformats.org/officeDocument/2006/relationships/hyperlink" Target="https://www.pngall.com/hacker-png/" TargetMode="External" /><Relationship Id="rId2" Type="http://schemas.openxmlformats.org/officeDocument/2006/relationships/image" Target="../media/image6.png" /><Relationship Id="rId1" Type="http://schemas.openxmlformats.org/officeDocument/2006/relationships/slideLayout" Target="../slideLayouts/slideLayout7.xml" /><Relationship Id="rId6" Type="http://schemas.openxmlformats.org/officeDocument/2006/relationships/image" Target="../media/image10.png" /><Relationship Id="rId11" Type="http://schemas.openxmlformats.org/officeDocument/2006/relationships/hyperlink" Target="https://game-icons.net/1x1/delapouite/keyboard.html" TargetMode="External" /><Relationship Id="rId5" Type="http://schemas.openxmlformats.org/officeDocument/2006/relationships/image" Target="../media/image9.svg" /><Relationship Id="rId10" Type="http://schemas.openxmlformats.org/officeDocument/2006/relationships/image" Target="../media/image12.png" /><Relationship Id="rId4" Type="http://schemas.openxmlformats.org/officeDocument/2006/relationships/image" Target="../media/image8.png" /><Relationship Id="rId9" Type="http://schemas.openxmlformats.org/officeDocument/2006/relationships/hyperlink" Target="https://freepngimg.com/png/25305-world-wide-web"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7E2C1-863E-1F8C-F62C-20FC00CD7E2F}"/>
              </a:ext>
            </a:extLst>
          </p:cNvPr>
          <p:cNvSpPr/>
          <p:nvPr/>
        </p:nvSpPr>
        <p:spPr>
          <a:xfrm>
            <a:off x="563458" y="213255"/>
            <a:ext cx="2026517" cy="707886"/>
          </a:xfrm>
          <a:prstGeom prst="rect">
            <a:avLst/>
          </a:prstGeom>
          <a:noFill/>
        </p:spPr>
        <p:txBody>
          <a:bodyPr wrap="non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latin typeface="High Tower Text" panose="02040502050506030303" pitchFamily="18" charset="0"/>
              </a:rPr>
              <a:t>Abstract</a:t>
            </a:r>
          </a:p>
        </p:txBody>
      </p:sp>
      <p:sp>
        <p:nvSpPr>
          <p:cNvPr id="7" name="Rectangle 6">
            <a:extLst>
              <a:ext uri="{FF2B5EF4-FFF2-40B4-BE49-F238E27FC236}">
                <a16:creationId xmlns:a16="http://schemas.microsoft.com/office/drawing/2014/main" id="{8C65E557-F189-1821-2FBE-82B02609A0BB}"/>
              </a:ext>
            </a:extLst>
          </p:cNvPr>
          <p:cNvSpPr/>
          <p:nvPr/>
        </p:nvSpPr>
        <p:spPr>
          <a:xfrm>
            <a:off x="1025061" y="2654742"/>
            <a:ext cx="10141877" cy="2789674"/>
          </a:xfrm>
          <a:prstGeom prst="rect">
            <a:avLst/>
          </a:prstGeom>
          <a:noFill/>
        </p:spPr>
        <p:txBody>
          <a:bodyPr wrap="square" lIns="91440" tIns="45720" rIns="91440" bIns="45720" anchor="ctr">
            <a:spAutoFit/>
          </a:bodyPr>
          <a:lstStyle/>
          <a:p>
            <a:pPr>
              <a:lnSpc>
                <a:spcPct val="150000"/>
              </a:lnSpc>
            </a:pP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rPr>
              <a:t>A  web-based keylogger designed to capture a user keystrokes on websites. when Victim Visits a Attacker's Malicious Site and Enter any Juicy </a:t>
            </a:r>
            <a:r>
              <a:rPr lang="en-US" sz="2400" dirty="0" err="1">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rPr>
              <a:t>I</a:t>
            </a:r>
            <a:r>
              <a:rPr lang="en-US" sz="2400" b="0" cap="none" spc="0" dirty="0" err="1">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rPr>
              <a:t>nformations</a:t>
            </a: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rPr>
              <a:t> such as Passwords , Pin, Credit Card Numbers , Debit Card Numbers , etc.. In a Keylogger a PHP and JavaScript Code for covertly transmitting the intercepted keystrokes to an attacker-controlled server(NGROK</a:t>
            </a:r>
            <a:r>
              <a:rPr lang="en-US" sz="2400" dirty="0">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rPr>
              <a:t>)</a:t>
            </a: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rPr>
              <a:t> via POST requests. </a:t>
            </a:r>
          </a:p>
          <a:p>
            <a:pPr>
              <a:lnSpc>
                <a:spcPct val="150000"/>
              </a:lnSpc>
            </a:pP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rPr>
              <a:t>Additionally, the system saves a log of captured keystrokes in a local text file on the attacker's system.</a:t>
            </a:r>
          </a:p>
        </p:txBody>
      </p:sp>
      <p:sp>
        <p:nvSpPr>
          <p:cNvPr id="8" name="TextBox 7">
            <a:extLst>
              <a:ext uri="{FF2B5EF4-FFF2-40B4-BE49-F238E27FC236}">
                <a16:creationId xmlns:a16="http://schemas.microsoft.com/office/drawing/2014/main" id="{CD0AD437-0CA0-ADB5-4220-C268786A8DF4}"/>
              </a:ext>
            </a:extLst>
          </p:cNvPr>
          <p:cNvSpPr txBox="1"/>
          <p:nvPr/>
        </p:nvSpPr>
        <p:spPr>
          <a:xfrm>
            <a:off x="3137438" y="1326703"/>
            <a:ext cx="5917121" cy="461665"/>
          </a:xfrm>
          <a:prstGeom prst="rect">
            <a:avLst/>
          </a:prstGeom>
          <a:noFill/>
        </p:spPr>
        <p:txBody>
          <a:bodyPr wrap="square" rtlCol="0">
            <a:spAutoFit/>
          </a:bodyPr>
          <a:lstStyle/>
          <a:p>
            <a:pPr algn="ctr"/>
            <a:r>
              <a:rPr lang="en-IN" sz="2400" b="1" dirty="0">
                <a:solidFill>
                  <a:schemeClr val="bg2">
                    <a:lumMod val="10000"/>
                    <a:lumOff val="90000"/>
                  </a:schemeClr>
                </a:solidFill>
                <a:latin typeface="Courier New" panose="02070309020205020404" pitchFamily="49" charset="0"/>
                <a:cs typeface="Courier New" panose="02070309020205020404" pitchFamily="49" charset="0"/>
              </a:rPr>
              <a:t>Web-Based Keylogger</a:t>
            </a:r>
          </a:p>
        </p:txBody>
      </p:sp>
    </p:spTree>
    <p:extLst>
      <p:ext uri="{BB962C8B-B14F-4D97-AF65-F5344CB8AC3E}">
        <p14:creationId xmlns:p14="http://schemas.microsoft.com/office/powerpoint/2010/main" val="136244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User with solid fill">
            <a:extLst>
              <a:ext uri="{FF2B5EF4-FFF2-40B4-BE49-F238E27FC236}">
                <a16:creationId xmlns:a16="http://schemas.microsoft.com/office/drawing/2014/main" id="{C93647B7-A833-15B3-AE76-AF1F387251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997" y="2877771"/>
            <a:ext cx="1196788" cy="1196788"/>
          </a:xfrm>
          <a:prstGeom prst="rect">
            <a:avLst/>
          </a:prstGeom>
        </p:spPr>
      </p:pic>
      <p:pic>
        <p:nvPicPr>
          <p:cNvPr id="5" name="Graphic 4" descr="Computer with solid fill">
            <a:extLst>
              <a:ext uri="{FF2B5EF4-FFF2-40B4-BE49-F238E27FC236}">
                <a16:creationId xmlns:a16="http://schemas.microsoft.com/office/drawing/2014/main" id="{B1158658-A7F9-C5C0-09B3-D746BB49B6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4611" y="2866464"/>
            <a:ext cx="1125071" cy="1125071"/>
          </a:xfrm>
          <a:prstGeom prst="rect">
            <a:avLst/>
          </a:prstGeom>
        </p:spPr>
      </p:pic>
      <p:pic>
        <p:nvPicPr>
          <p:cNvPr id="7" name="Picture 6">
            <a:extLst>
              <a:ext uri="{FF2B5EF4-FFF2-40B4-BE49-F238E27FC236}">
                <a16:creationId xmlns:a16="http://schemas.microsoft.com/office/drawing/2014/main" id="{3C31369A-9387-A38D-6736-2BA79B98ABA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328764" y="2326874"/>
            <a:ext cx="1624294" cy="2298581"/>
          </a:xfrm>
          <a:prstGeom prst="rect">
            <a:avLst/>
          </a:prstGeom>
        </p:spPr>
      </p:pic>
      <p:pic>
        <p:nvPicPr>
          <p:cNvPr id="12" name="Picture 11">
            <a:extLst>
              <a:ext uri="{FF2B5EF4-FFF2-40B4-BE49-F238E27FC236}">
                <a16:creationId xmlns:a16="http://schemas.microsoft.com/office/drawing/2014/main" id="{8A686025-9ED3-3903-ACD4-647DFAD5DD0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979827" y="3031500"/>
            <a:ext cx="1125072" cy="1006540"/>
          </a:xfrm>
          <a:prstGeom prst="rect">
            <a:avLst/>
          </a:prstGeom>
        </p:spPr>
      </p:pic>
      <p:sp>
        <p:nvSpPr>
          <p:cNvPr id="14" name="Rectangle 13">
            <a:extLst>
              <a:ext uri="{FF2B5EF4-FFF2-40B4-BE49-F238E27FC236}">
                <a16:creationId xmlns:a16="http://schemas.microsoft.com/office/drawing/2014/main" id="{F309FB45-12D4-4544-514E-469CD75C2010}"/>
              </a:ext>
            </a:extLst>
          </p:cNvPr>
          <p:cNvSpPr/>
          <p:nvPr/>
        </p:nvSpPr>
        <p:spPr>
          <a:xfrm>
            <a:off x="-48232" y="3889893"/>
            <a:ext cx="1711200" cy="369332"/>
          </a:xfrm>
          <a:prstGeom prst="rect">
            <a:avLst/>
          </a:prstGeom>
          <a:noFill/>
        </p:spPr>
        <p:txBody>
          <a:bodyPr wrap="square" lIns="91440" tIns="45720" rIns="91440" bIns="45720">
            <a:spAutoFit/>
          </a:bodyPr>
          <a:lstStyle/>
          <a:p>
            <a:pPr algn="ctr"/>
            <a:r>
              <a:rPr lang="en-US" b="1" cap="none" spc="50" dirty="0">
                <a:ln w="0"/>
                <a:solidFill>
                  <a:schemeClr val="bg2">
                    <a:lumMod val="50000"/>
                    <a:lumOff val="50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User</a:t>
            </a:r>
          </a:p>
        </p:txBody>
      </p:sp>
      <p:sp>
        <p:nvSpPr>
          <p:cNvPr id="15" name="Rectangle 14">
            <a:extLst>
              <a:ext uri="{FF2B5EF4-FFF2-40B4-BE49-F238E27FC236}">
                <a16:creationId xmlns:a16="http://schemas.microsoft.com/office/drawing/2014/main" id="{8891B325-A951-AD99-270F-5A7211689E94}"/>
              </a:ext>
            </a:extLst>
          </p:cNvPr>
          <p:cNvSpPr/>
          <p:nvPr/>
        </p:nvSpPr>
        <p:spPr>
          <a:xfrm>
            <a:off x="2344536" y="3782574"/>
            <a:ext cx="1338829" cy="369332"/>
          </a:xfrm>
          <a:prstGeom prst="rect">
            <a:avLst/>
          </a:prstGeom>
          <a:noFill/>
        </p:spPr>
        <p:txBody>
          <a:bodyPr wrap="none" lIns="91440" tIns="45720" rIns="91440" bIns="45720">
            <a:spAutoFit/>
          </a:bodyPr>
          <a:lstStyle/>
          <a:p>
            <a:pPr algn="ctr"/>
            <a:r>
              <a:rPr lang="en-US" b="1" cap="none" spc="50" dirty="0">
                <a:ln w="0"/>
                <a:solidFill>
                  <a:schemeClr val="bg2">
                    <a:lumMod val="50000"/>
                    <a:lumOff val="50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Computer</a:t>
            </a:r>
          </a:p>
        </p:txBody>
      </p:sp>
      <p:sp>
        <p:nvSpPr>
          <p:cNvPr id="16" name="Rectangle 15">
            <a:extLst>
              <a:ext uri="{FF2B5EF4-FFF2-40B4-BE49-F238E27FC236}">
                <a16:creationId xmlns:a16="http://schemas.microsoft.com/office/drawing/2014/main" id="{2C08C359-2B2B-103D-C850-3B2303223007}"/>
              </a:ext>
            </a:extLst>
          </p:cNvPr>
          <p:cNvSpPr/>
          <p:nvPr/>
        </p:nvSpPr>
        <p:spPr>
          <a:xfrm>
            <a:off x="10615767" y="3938952"/>
            <a:ext cx="1050289" cy="369332"/>
          </a:xfrm>
          <a:prstGeom prst="rect">
            <a:avLst/>
          </a:prstGeom>
          <a:noFill/>
        </p:spPr>
        <p:txBody>
          <a:bodyPr wrap="none" lIns="91440" tIns="45720" rIns="91440" bIns="45720">
            <a:spAutoFit/>
          </a:bodyPr>
          <a:lstStyle/>
          <a:p>
            <a:pPr algn="ctr"/>
            <a:r>
              <a:rPr lang="en-US" b="1"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Hacker</a:t>
            </a:r>
            <a:endPar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4A218D57-ECCF-DEF5-3E9D-487A631D5F55}"/>
              </a:ext>
            </a:extLst>
          </p:cNvPr>
          <p:cNvSpPr/>
          <p:nvPr/>
        </p:nvSpPr>
        <p:spPr>
          <a:xfrm>
            <a:off x="4945083" y="3943469"/>
            <a:ext cx="1194559" cy="369332"/>
          </a:xfrm>
          <a:prstGeom prst="rect">
            <a:avLst/>
          </a:prstGeom>
          <a:noFill/>
        </p:spPr>
        <p:txBody>
          <a:bodyPr wrap="none" lIns="91440" tIns="45720" rIns="91440" bIns="45720">
            <a:spAutoFit/>
          </a:bodyPr>
          <a:lstStyle/>
          <a:p>
            <a:pPr algn="ctr"/>
            <a:r>
              <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Website</a:t>
            </a:r>
          </a:p>
        </p:txBody>
      </p:sp>
      <p:pic>
        <p:nvPicPr>
          <p:cNvPr id="22" name="Picture 21">
            <a:extLst>
              <a:ext uri="{FF2B5EF4-FFF2-40B4-BE49-F238E27FC236}">
                <a16:creationId xmlns:a16="http://schemas.microsoft.com/office/drawing/2014/main" id="{EBAE91BC-7B9E-BF13-F49C-2268ECFD3B56}"/>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548186" y="2877771"/>
            <a:ext cx="1624294" cy="1624294"/>
          </a:xfrm>
          <a:prstGeom prst="rect">
            <a:avLst/>
          </a:prstGeom>
        </p:spPr>
      </p:pic>
      <p:sp>
        <p:nvSpPr>
          <p:cNvPr id="24" name="Rectangle 23">
            <a:extLst>
              <a:ext uri="{FF2B5EF4-FFF2-40B4-BE49-F238E27FC236}">
                <a16:creationId xmlns:a16="http://schemas.microsoft.com/office/drawing/2014/main" id="{3ACC3E98-B1EA-9BE5-4DDE-44C0CA64080E}"/>
              </a:ext>
            </a:extLst>
          </p:cNvPr>
          <p:cNvSpPr/>
          <p:nvPr/>
        </p:nvSpPr>
        <p:spPr>
          <a:xfrm>
            <a:off x="7638363" y="3953434"/>
            <a:ext cx="1483098" cy="369332"/>
          </a:xfrm>
          <a:prstGeom prst="rect">
            <a:avLst/>
          </a:prstGeom>
          <a:noFill/>
        </p:spPr>
        <p:txBody>
          <a:bodyPr wrap="none" lIns="91440" tIns="45720" rIns="91440" bIns="45720">
            <a:spAutoFit/>
          </a:bodyPr>
          <a:lstStyle/>
          <a:p>
            <a:pPr algn="ctr"/>
            <a:r>
              <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Keylogger</a:t>
            </a:r>
          </a:p>
        </p:txBody>
      </p:sp>
      <p:cxnSp>
        <p:nvCxnSpPr>
          <p:cNvPr id="26" name="Straight Arrow Connector 25">
            <a:extLst>
              <a:ext uri="{FF2B5EF4-FFF2-40B4-BE49-F238E27FC236}">
                <a16:creationId xmlns:a16="http://schemas.microsoft.com/office/drawing/2014/main" id="{9FCE4B56-5866-84AF-7F56-B0A3115F06A9}"/>
              </a:ext>
            </a:extLst>
          </p:cNvPr>
          <p:cNvCxnSpPr>
            <a:cxnSpLocks/>
          </p:cNvCxnSpPr>
          <p:nvPr/>
        </p:nvCxnSpPr>
        <p:spPr>
          <a:xfrm>
            <a:off x="3830320" y="3616626"/>
            <a:ext cx="646089"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DECF73-2804-4C60-DF19-08715A5D3A23}"/>
              </a:ext>
            </a:extLst>
          </p:cNvPr>
          <p:cNvCxnSpPr>
            <a:cxnSpLocks/>
          </p:cNvCxnSpPr>
          <p:nvPr/>
        </p:nvCxnSpPr>
        <p:spPr>
          <a:xfrm>
            <a:off x="1495423" y="3568222"/>
            <a:ext cx="6788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3C7FE69-B268-906D-7141-85A672441A1E}"/>
              </a:ext>
            </a:extLst>
          </p:cNvPr>
          <p:cNvCxnSpPr>
            <a:cxnSpLocks/>
          </p:cNvCxnSpPr>
          <p:nvPr/>
        </p:nvCxnSpPr>
        <p:spPr>
          <a:xfrm>
            <a:off x="6431280" y="3681596"/>
            <a:ext cx="863600" cy="0"/>
          </a:xfrm>
          <a:prstGeom prst="straightConnector1">
            <a:avLst/>
          </a:prstGeom>
          <a:ln>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753F4C-872D-952C-A893-1ACE027A3469}"/>
              </a:ext>
            </a:extLst>
          </p:cNvPr>
          <p:cNvCxnSpPr>
            <a:cxnSpLocks/>
          </p:cNvCxnSpPr>
          <p:nvPr/>
        </p:nvCxnSpPr>
        <p:spPr>
          <a:xfrm>
            <a:off x="9345200" y="3699911"/>
            <a:ext cx="634909" cy="0"/>
          </a:xfrm>
          <a:prstGeom prst="straightConnector1">
            <a:avLst/>
          </a:prstGeom>
          <a:ln>
            <a:solidFill>
              <a:schemeClr val="bg2">
                <a:lumMod val="10000"/>
                <a:lumOff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4A7F06B-40AC-C936-BAC1-85FC13E211CD}"/>
              </a:ext>
            </a:extLst>
          </p:cNvPr>
          <p:cNvSpPr txBox="1"/>
          <p:nvPr/>
        </p:nvSpPr>
        <p:spPr>
          <a:xfrm>
            <a:off x="450736" y="891743"/>
            <a:ext cx="6117892" cy="646331"/>
          </a:xfrm>
          <a:prstGeom prst="rect">
            <a:avLst/>
          </a:prstGeom>
          <a:noFill/>
        </p:spPr>
        <p:txBody>
          <a:bodyPr wrap="square">
            <a:spAutoFit/>
          </a:bodyPr>
          <a:lstStyle/>
          <a:p>
            <a:r>
              <a:rPr lang="en-US" sz="3600" b="1" i="1">
                <a:latin typeface="Trebuchet MS" panose="020B0603020202020204" pitchFamily="34" charset="0"/>
              </a:rPr>
              <a:t>Overall Design</a:t>
            </a:r>
            <a:r>
              <a:rPr lang="en-US" sz="2800">
                <a:latin typeface="Trebuchet MS" panose="020B0603020202020204" pitchFamily="34" charset="0"/>
              </a:rPr>
              <a:t> </a:t>
            </a:r>
          </a:p>
        </p:txBody>
      </p:sp>
    </p:spTree>
    <p:extLst>
      <p:ext uri="{BB962C8B-B14F-4D97-AF65-F5344CB8AC3E}">
        <p14:creationId xmlns:p14="http://schemas.microsoft.com/office/powerpoint/2010/main" val="181422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D719A-10FF-B05F-8F0F-DE1ACB980EAE}"/>
              </a:ext>
            </a:extLst>
          </p:cNvPr>
          <p:cNvSpPr txBox="1"/>
          <p:nvPr/>
        </p:nvSpPr>
        <p:spPr>
          <a:xfrm>
            <a:off x="-159287" y="1939855"/>
            <a:ext cx="12510573" cy="3587521"/>
          </a:xfrm>
          <a:prstGeom prst="rect">
            <a:avLst/>
          </a:prstGeom>
          <a:noFill/>
        </p:spPr>
        <p:txBody>
          <a:bodyPr wrap="square" rtlCol="0">
            <a:spAutoFit/>
          </a:bodyPr>
          <a:lstStyle/>
          <a:p>
            <a:pPr algn="ctr">
              <a:lnSpc>
                <a:spcPct val="150000"/>
              </a:lnSpc>
            </a:pPr>
            <a:r>
              <a:rPr lang="en-US" sz="2200" dirty="0">
                <a:solidFill>
                  <a:schemeClr val="bg2">
                    <a:lumMod val="25000"/>
                    <a:lumOff val="75000"/>
                  </a:schemeClr>
                </a:solidFill>
                <a:latin typeface="Bell MT" panose="02020503060305020303" pitchFamily="18" charset="0"/>
              </a:rPr>
              <a:t>The existing model of the current problem statement is the traditional style of </a:t>
            </a:r>
          </a:p>
          <a:p>
            <a:pPr algn="ctr">
              <a:lnSpc>
                <a:spcPct val="150000"/>
              </a:lnSpc>
            </a:pPr>
            <a:r>
              <a:rPr lang="en-US" sz="2200" dirty="0">
                <a:solidFill>
                  <a:schemeClr val="bg2">
                    <a:lumMod val="25000"/>
                    <a:lumOff val="75000"/>
                  </a:schemeClr>
                </a:solidFill>
                <a:latin typeface="Bell MT" panose="02020503060305020303" pitchFamily="18" charset="0"/>
              </a:rPr>
              <a:t>transferring data using keylogger is very costly and not for the small </a:t>
            </a:r>
            <a:r>
              <a:rPr lang="en-US" sz="2200" dirty="0" err="1">
                <a:solidFill>
                  <a:schemeClr val="bg2">
                    <a:lumMod val="25000"/>
                    <a:lumOff val="75000"/>
                  </a:schemeClr>
                </a:solidFill>
                <a:latin typeface="Bell MT" panose="02020503060305020303" pitchFamily="18" charset="0"/>
              </a:rPr>
              <a:t>purposeHowever</a:t>
            </a:r>
            <a:r>
              <a:rPr lang="en-US" sz="2200" dirty="0">
                <a:solidFill>
                  <a:schemeClr val="bg2">
                    <a:lumMod val="25000"/>
                    <a:lumOff val="75000"/>
                  </a:schemeClr>
                </a:solidFill>
                <a:latin typeface="Bell MT" panose="02020503060305020303" pitchFamily="18" charset="0"/>
              </a:rPr>
              <a:t> ,</a:t>
            </a:r>
          </a:p>
          <a:p>
            <a:pPr algn="ctr">
              <a:lnSpc>
                <a:spcPct val="150000"/>
              </a:lnSpc>
            </a:pPr>
            <a:r>
              <a:rPr lang="en-US" sz="2200" dirty="0">
                <a:solidFill>
                  <a:schemeClr val="bg2">
                    <a:lumMod val="25000"/>
                    <a:lumOff val="75000"/>
                  </a:schemeClr>
                </a:solidFill>
                <a:latin typeface="Bell MT" panose="02020503060305020303" pitchFamily="18" charset="0"/>
              </a:rPr>
              <a:t> we have keylogger which is basically used for monitoring payments and, PINs, and </a:t>
            </a:r>
          </a:p>
          <a:p>
            <a:pPr algn="ctr">
              <a:lnSpc>
                <a:spcPct val="150000"/>
              </a:lnSpc>
            </a:pPr>
            <a:r>
              <a:rPr lang="en-US" sz="2200" dirty="0">
                <a:solidFill>
                  <a:schemeClr val="bg2">
                    <a:lumMod val="25000"/>
                    <a:lumOff val="75000"/>
                  </a:schemeClr>
                </a:solidFill>
                <a:latin typeface="Bell MT" panose="02020503060305020303" pitchFamily="18" charset="0"/>
              </a:rPr>
              <a:t>passwords as a result. Without drawing the user's attention. A hardware keylogger </a:t>
            </a:r>
          </a:p>
          <a:p>
            <a:pPr algn="ctr">
              <a:lnSpc>
                <a:spcPct val="150000"/>
              </a:lnSpc>
            </a:pPr>
            <a:r>
              <a:rPr lang="en-US" sz="2200" dirty="0">
                <a:solidFill>
                  <a:schemeClr val="bg2">
                    <a:lumMod val="25000"/>
                    <a:lumOff val="75000"/>
                  </a:schemeClr>
                </a:solidFill>
                <a:latin typeface="Bell MT" panose="02020503060305020303" pitchFamily="18" charset="0"/>
              </a:rPr>
              <a:t>is a device that connects your keyboard to your computer. Keyloggers can be connected directly </a:t>
            </a:r>
          </a:p>
          <a:p>
            <a:pPr algn="ctr">
              <a:lnSpc>
                <a:spcPct val="150000"/>
              </a:lnSpc>
            </a:pPr>
            <a:r>
              <a:rPr lang="en-US" sz="2200" dirty="0">
                <a:solidFill>
                  <a:schemeClr val="bg2">
                    <a:lumMod val="25000"/>
                    <a:lumOff val="75000"/>
                  </a:schemeClr>
                </a:solidFill>
                <a:latin typeface="Bell MT" panose="02020503060305020303" pitchFamily="18" charset="0"/>
              </a:rPr>
              <a:t>to the keyboard and the computer through manually using one of two approaches. </a:t>
            </a:r>
          </a:p>
          <a:p>
            <a:pPr algn="ctr">
              <a:lnSpc>
                <a:spcPct val="150000"/>
              </a:lnSpc>
            </a:pPr>
            <a:r>
              <a:rPr lang="en-US" sz="2200" dirty="0">
                <a:solidFill>
                  <a:schemeClr val="bg2">
                    <a:lumMod val="25000"/>
                    <a:lumOff val="75000"/>
                  </a:schemeClr>
                </a:solidFill>
                <a:latin typeface="Bell MT" panose="02020503060305020303" pitchFamily="18" charset="0"/>
              </a:rPr>
              <a:t>PS/2 and the USP keylogger are two examples</a:t>
            </a:r>
            <a:endParaRPr lang="en-IN" sz="2200" dirty="0">
              <a:solidFill>
                <a:schemeClr val="bg2">
                  <a:lumMod val="25000"/>
                  <a:lumOff val="75000"/>
                </a:schemeClr>
              </a:solidFill>
              <a:latin typeface="Bell MT" panose="02020503060305020303" pitchFamily="18" charset="0"/>
            </a:endParaRPr>
          </a:p>
        </p:txBody>
      </p:sp>
      <p:sp>
        <p:nvSpPr>
          <p:cNvPr id="3" name="TextBox 2">
            <a:extLst>
              <a:ext uri="{FF2B5EF4-FFF2-40B4-BE49-F238E27FC236}">
                <a16:creationId xmlns:a16="http://schemas.microsoft.com/office/drawing/2014/main" id="{A29860FA-4BD4-1EC3-CE86-674BB87651D4}"/>
              </a:ext>
            </a:extLst>
          </p:cNvPr>
          <p:cNvSpPr txBox="1"/>
          <p:nvPr/>
        </p:nvSpPr>
        <p:spPr>
          <a:xfrm>
            <a:off x="629880" y="650240"/>
            <a:ext cx="3505240" cy="861774"/>
          </a:xfrm>
          <a:prstGeom prst="rect">
            <a:avLst/>
          </a:prstGeom>
          <a:noFill/>
        </p:spPr>
        <p:txBody>
          <a:bodyPr wrap="square" rtlCol="0">
            <a:spAutoFit/>
          </a:bodyPr>
          <a:lstStyle/>
          <a:p>
            <a:r>
              <a:rPr lang="en-US" sz="3200" b="1" dirty="0">
                <a:latin typeface="Trebuchet MS" panose="020B0603020202020204" pitchFamily="34" charset="0"/>
              </a:rPr>
              <a:t>Existing  System</a:t>
            </a:r>
          </a:p>
          <a:p>
            <a:endParaRPr lang="en-IN" dirty="0"/>
          </a:p>
        </p:txBody>
      </p:sp>
    </p:spTree>
    <p:extLst>
      <p:ext uri="{BB962C8B-B14F-4D97-AF65-F5344CB8AC3E}">
        <p14:creationId xmlns:p14="http://schemas.microsoft.com/office/powerpoint/2010/main" val="33041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5EC9ED-66CF-72FA-80B2-42E8D44C0EFC}"/>
              </a:ext>
            </a:extLst>
          </p:cNvPr>
          <p:cNvSpPr txBox="1"/>
          <p:nvPr/>
        </p:nvSpPr>
        <p:spPr>
          <a:xfrm>
            <a:off x="845451" y="1960880"/>
            <a:ext cx="10501097" cy="4095352"/>
          </a:xfrm>
          <a:prstGeom prst="rect">
            <a:avLst/>
          </a:prstGeom>
          <a:noFill/>
        </p:spPr>
        <p:txBody>
          <a:bodyPr wrap="square" rtlCol="0">
            <a:spAutoFit/>
          </a:bodyPr>
          <a:lstStyle/>
          <a:p>
            <a:pPr algn="ctr">
              <a:lnSpc>
                <a:spcPct val="150000"/>
              </a:lnSpc>
            </a:pPr>
            <a:r>
              <a:rPr lang="en-US" sz="2200" dirty="0">
                <a:solidFill>
                  <a:schemeClr val="tx2">
                    <a:lumMod val="75000"/>
                  </a:schemeClr>
                </a:solidFill>
                <a:latin typeface="Bell MT" panose="02020503060305020303" pitchFamily="18" charset="0"/>
              </a:rPr>
              <a:t>We can construct software keyloggers instead of physical keyloggers to solve the above-mentioned problem. The proposed model offers a technique that alleviates the challenges of installing the keylogger in the target system. Because software keyloggers can be deployed remotely and do not require physical access to the target system, they are very popular. The proposed software is capable of installing itself in a targeted system when the user, for example, clicks on a malicious link sent to him via email or social media, and then captures all of the user's keystrokes while logged into the system, saves the logs in a folder, or sends</a:t>
            </a:r>
            <a:endParaRPr lang="en-IN" sz="2200" dirty="0">
              <a:solidFill>
                <a:schemeClr val="tx2">
                  <a:lumMod val="75000"/>
                </a:schemeClr>
              </a:solidFill>
              <a:latin typeface="Bell MT" panose="02020503060305020303" pitchFamily="18" charset="0"/>
            </a:endParaRPr>
          </a:p>
        </p:txBody>
      </p:sp>
      <p:sp>
        <p:nvSpPr>
          <p:cNvPr id="4" name="TextBox 3">
            <a:extLst>
              <a:ext uri="{FF2B5EF4-FFF2-40B4-BE49-F238E27FC236}">
                <a16:creationId xmlns:a16="http://schemas.microsoft.com/office/drawing/2014/main" id="{1E761997-1207-7117-C915-93C2ED7DFC23}"/>
              </a:ext>
            </a:extLst>
          </p:cNvPr>
          <p:cNvSpPr txBox="1"/>
          <p:nvPr/>
        </p:nvSpPr>
        <p:spPr>
          <a:xfrm>
            <a:off x="690880" y="666684"/>
            <a:ext cx="3435556" cy="584775"/>
          </a:xfrm>
          <a:prstGeom prst="rect">
            <a:avLst/>
          </a:prstGeom>
          <a:noFill/>
        </p:spPr>
        <p:txBody>
          <a:bodyPr wrap="none" rtlCol="0">
            <a:spAutoFit/>
          </a:bodyPr>
          <a:lstStyle/>
          <a:p>
            <a:r>
              <a:rPr lang="en-IN" sz="3200" b="1" dirty="0">
                <a:latin typeface="Trebuchet MS" panose="020B0603020202020204" pitchFamily="34" charset="0"/>
              </a:rPr>
              <a:t>Proposed System</a:t>
            </a:r>
          </a:p>
        </p:txBody>
      </p:sp>
    </p:spTree>
    <p:extLst>
      <p:ext uri="{BB962C8B-B14F-4D97-AF65-F5344CB8AC3E}">
        <p14:creationId xmlns:p14="http://schemas.microsoft.com/office/powerpoint/2010/main" val="382390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758B6-29BC-2A57-5C0C-E85146F6003A}"/>
              </a:ext>
            </a:extLst>
          </p:cNvPr>
          <p:cNvSpPr txBox="1"/>
          <p:nvPr/>
        </p:nvSpPr>
        <p:spPr>
          <a:xfrm>
            <a:off x="2560320" y="1645424"/>
            <a:ext cx="7325360" cy="4801314"/>
          </a:xfrm>
          <a:prstGeom prst="rect">
            <a:avLst/>
          </a:prstGeom>
          <a:noFill/>
        </p:spPr>
        <p:txBody>
          <a:bodyPr wrap="square" rtlCol="0">
            <a:spAutoFit/>
          </a:bodyPr>
          <a:lstStyle/>
          <a:p>
            <a:r>
              <a:rPr lang="en-IN" i="1" dirty="0">
                <a:solidFill>
                  <a:schemeClr val="tx2">
                    <a:lumMod val="75000"/>
                  </a:schemeClr>
                </a:solidFill>
                <a:latin typeface="Arial Black" panose="020B0A04020102020204" pitchFamily="34" charset="0"/>
              </a:rPr>
              <a:t>HARDWARE CONFIGURATIONS</a:t>
            </a:r>
          </a:p>
          <a:p>
            <a:endParaRPr lang="en-IN" dirty="0">
              <a:solidFill>
                <a:schemeClr val="tx2">
                  <a:lumMod val="75000"/>
                </a:schemeClr>
              </a:solidFill>
              <a:latin typeface="Arial Black" panose="020B0A04020102020204" pitchFamily="34" charset="0"/>
            </a:endParaRPr>
          </a:p>
          <a:p>
            <a:r>
              <a:rPr lang="en-IN" dirty="0">
                <a:solidFill>
                  <a:schemeClr val="tx2">
                    <a:lumMod val="75000"/>
                  </a:schemeClr>
                </a:solidFill>
                <a:latin typeface="Bell MT" panose="02020503060305020303" pitchFamily="18" charset="0"/>
              </a:rPr>
              <a:t>•	Processor	-       I7</a:t>
            </a:r>
          </a:p>
          <a:p>
            <a:r>
              <a:rPr lang="en-IN" dirty="0">
                <a:solidFill>
                  <a:schemeClr val="tx2">
                    <a:lumMod val="75000"/>
                  </a:schemeClr>
                </a:solidFill>
                <a:latin typeface="Bell MT" panose="02020503060305020303" pitchFamily="18" charset="0"/>
              </a:rPr>
              <a:t>•	Speed		-    	3 GHz</a:t>
            </a:r>
          </a:p>
          <a:p>
            <a:r>
              <a:rPr lang="en-IN" dirty="0">
                <a:solidFill>
                  <a:schemeClr val="tx2">
                    <a:lumMod val="75000"/>
                  </a:schemeClr>
                </a:solidFill>
                <a:latin typeface="Bell MT" panose="02020503060305020303" pitchFamily="18" charset="0"/>
              </a:rPr>
              <a:t>•	RAM		-    	8 GB</a:t>
            </a:r>
          </a:p>
          <a:p>
            <a:r>
              <a:rPr lang="en-IN" dirty="0">
                <a:solidFill>
                  <a:schemeClr val="tx2">
                    <a:lumMod val="75000"/>
                  </a:schemeClr>
                </a:solidFill>
                <a:latin typeface="Bell MT" panose="02020503060305020303" pitchFamily="18" charset="0"/>
              </a:rPr>
              <a:t>•	Hard Disk	-       1TB</a:t>
            </a:r>
          </a:p>
          <a:p>
            <a:r>
              <a:rPr lang="en-IN" dirty="0">
                <a:solidFill>
                  <a:schemeClr val="tx2">
                    <a:lumMod val="75000"/>
                  </a:schemeClr>
                </a:solidFill>
                <a:latin typeface="Bell MT" panose="02020503060305020303" pitchFamily="18" charset="0"/>
              </a:rPr>
              <a:t>•	Key Board	-       Standard Windows Keyboard</a:t>
            </a:r>
          </a:p>
          <a:p>
            <a:r>
              <a:rPr lang="en-IN" dirty="0">
                <a:solidFill>
                  <a:schemeClr val="tx2">
                    <a:lumMod val="75000"/>
                  </a:schemeClr>
                </a:solidFill>
                <a:latin typeface="Bell MT" panose="02020503060305020303" pitchFamily="18" charset="0"/>
              </a:rPr>
              <a:t>•	Mouse		-    	Two or Three Button Mouse</a:t>
            </a:r>
          </a:p>
          <a:p>
            <a:r>
              <a:rPr lang="en-IN" dirty="0">
                <a:solidFill>
                  <a:schemeClr val="tx2">
                    <a:lumMod val="75000"/>
                  </a:schemeClr>
                </a:solidFill>
                <a:latin typeface="Bell MT" panose="02020503060305020303" pitchFamily="18" charset="0"/>
              </a:rPr>
              <a:t>•	Monitor		-    	LCD,LED</a:t>
            </a:r>
          </a:p>
          <a:p>
            <a:endParaRPr lang="en-IN" dirty="0">
              <a:solidFill>
                <a:schemeClr val="tx2">
                  <a:lumMod val="75000"/>
                </a:schemeClr>
              </a:solidFill>
            </a:endParaRPr>
          </a:p>
          <a:p>
            <a:r>
              <a:rPr lang="en-IN" i="1" dirty="0">
                <a:solidFill>
                  <a:schemeClr val="tx2">
                    <a:lumMod val="75000"/>
                  </a:schemeClr>
                </a:solidFill>
                <a:latin typeface="Arial Black" panose="020B0A04020102020204" pitchFamily="34" charset="0"/>
              </a:rPr>
              <a:t>SOFTWARE CONFIGURATIONS</a:t>
            </a:r>
          </a:p>
          <a:p>
            <a:endParaRPr lang="en-IN" dirty="0">
              <a:solidFill>
                <a:schemeClr val="tx2">
                  <a:lumMod val="75000"/>
                </a:schemeClr>
              </a:solidFill>
            </a:endParaRPr>
          </a:p>
          <a:p>
            <a:r>
              <a:rPr lang="en-IN" dirty="0">
                <a:solidFill>
                  <a:schemeClr val="tx2">
                    <a:lumMod val="75000"/>
                  </a:schemeClr>
                </a:solidFill>
                <a:latin typeface="Bell MT" panose="02020503060305020303" pitchFamily="18" charset="0"/>
              </a:rPr>
              <a:t>•	Operating System	- 	Windows 11 , Linux</a:t>
            </a:r>
          </a:p>
          <a:p>
            <a:r>
              <a:rPr lang="en-IN" dirty="0">
                <a:solidFill>
                  <a:schemeClr val="tx2">
                    <a:lumMod val="75000"/>
                  </a:schemeClr>
                </a:solidFill>
                <a:latin typeface="Bell MT" panose="02020503060305020303" pitchFamily="18" charset="0"/>
              </a:rPr>
              <a:t>•	Server			- 	apache2,msql,ngrok</a:t>
            </a:r>
          </a:p>
          <a:p>
            <a:r>
              <a:rPr lang="en-IN" dirty="0">
                <a:solidFill>
                  <a:schemeClr val="tx2">
                    <a:lumMod val="75000"/>
                  </a:schemeClr>
                </a:solidFill>
                <a:latin typeface="Bell MT" panose="02020503060305020303" pitchFamily="18" charset="0"/>
              </a:rPr>
              <a:t>•	Front End		- 	HTML,CSS</a:t>
            </a:r>
          </a:p>
          <a:p>
            <a:r>
              <a:rPr lang="en-IN" dirty="0">
                <a:solidFill>
                  <a:schemeClr val="tx2">
                    <a:lumMod val="75000"/>
                  </a:schemeClr>
                </a:solidFill>
                <a:latin typeface="Bell MT" panose="02020503060305020303" pitchFamily="18" charset="0"/>
              </a:rPr>
              <a:t>•       Back End                -       JS</a:t>
            </a:r>
          </a:p>
          <a:p>
            <a:r>
              <a:rPr lang="en-IN" dirty="0">
                <a:solidFill>
                  <a:schemeClr val="tx2">
                    <a:lumMod val="75000"/>
                  </a:schemeClr>
                </a:solidFill>
                <a:latin typeface="Bell MT" panose="02020503060305020303" pitchFamily="18" charset="0"/>
              </a:rPr>
              <a:t>•	Server side Script	-	Firebase( cloud-based NoSQL database),PHP</a:t>
            </a:r>
          </a:p>
        </p:txBody>
      </p:sp>
      <p:sp>
        <p:nvSpPr>
          <p:cNvPr id="3" name="TextBox 2">
            <a:extLst>
              <a:ext uri="{FF2B5EF4-FFF2-40B4-BE49-F238E27FC236}">
                <a16:creationId xmlns:a16="http://schemas.microsoft.com/office/drawing/2014/main" id="{5F2112B4-39C9-5F0D-5B88-6E3C7B7F38EA}"/>
              </a:ext>
            </a:extLst>
          </p:cNvPr>
          <p:cNvSpPr txBox="1"/>
          <p:nvPr/>
        </p:nvSpPr>
        <p:spPr>
          <a:xfrm>
            <a:off x="153090" y="411262"/>
            <a:ext cx="5140270" cy="1077218"/>
          </a:xfrm>
          <a:prstGeom prst="rect">
            <a:avLst/>
          </a:prstGeom>
          <a:noFill/>
        </p:spPr>
        <p:txBody>
          <a:bodyPr wrap="square" rtlCol="0">
            <a:spAutoFit/>
          </a:bodyPr>
          <a:lstStyle/>
          <a:p>
            <a:r>
              <a:rPr lang="en-IN" sz="3200" dirty="0">
                <a:solidFill>
                  <a:schemeClr val="tx2">
                    <a:lumMod val="90000"/>
                  </a:schemeClr>
                </a:solidFill>
                <a:latin typeface="Trebuchet MS" panose="020B0603020202020204" pitchFamily="34" charset="0"/>
              </a:rPr>
              <a:t>SYSTEM SPECIFICATIONS</a:t>
            </a:r>
          </a:p>
          <a:p>
            <a:endParaRPr lang="en-IN" sz="3200" dirty="0"/>
          </a:p>
        </p:txBody>
      </p:sp>
    </p:spTree>
    <p:extLst>
      <p:ext uri="{BB962C8B-B14F-4D97-AF65-F5344CB8AC3E}">
        <p14:creationId xmlns:p14="http://schemas.microsoft.com/office/powerpoint/2010/main" val="325384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F95CF3-2B72-05A8-2EE1-919D5BF39E8E}"/>
              </a:ext>
            </a:extLst>
          </p:cNvPr>
          <p:cNvSpPr txBox="1"/>
          <p:nvPr/>
        </p:nvSpPr>
        <p:spPr>
          <a:xfrm>
            <a:off x="530966" y="578850"/>
            <a:ext cx="6361148" cy="584775"/>
          </a:xfrm>
          <a:prstGeom prst="rect">
            <a:avLst/>
          </a:prstGeom>
          <a:noFill/>
        </p:spPr>
        <p:txBody>
          <a:bodyPr wrap="square" rtlCol="0">
            <a:spAutoFit/>
          </a:bodyPr>
          <a:lstStyle/>
          <a:p>
            <a:pPr algn="l"/>
            <a:r>
              <a:rPr lang="en-US" sz="3200" b="1">
                <a:latin typeface="Trebuchet MS" panose="020B0603020202020204" pitchFamily="34" charset="0"/>
              </a:rPr>
              <a:t>Front End</a:t>
            </a:r>
          </a:p>
        </p:txBody>
      </p:sp>
      <p:sp>
        <p:nvSpPr>
          <p:cNvPr id="3" name="TextBox 2">
            <a:extLst>
              <a:ext uri="{FF2B5EF4-FFF2-40B4-BE49-F238E27FC236}">
                <a16:creationId xmlns:a16="http://schemas.microsoft.com/office/drawing/2014/main" id="{7F65F1C9-6A4F-0507-036E-5B1DDBF45D0A}"/>
              </a:ext>
            </a:extLst>
          </p:cNvPr>
          <p:cNvSpPr txBox="1"/>
          <p:nvPr/>
        </p:nvSpPr>
        <p:spPr>
          <a:xfrm>
            <a:off x="530966" y="2755593"/>
            <a:ext cx="5706549" cy="584775"/>
          </a:xfrm>
          <a:prstGeom prst="rect">
            <a:avLst/>
          </a:prstGeom>
          <a:noFill/>
        </p:spPr>
        <p:txBody>
          <a:bodyPr wrap="square" rtlCol="0">
            <a:spAutoFit/>
          </a:bodyPr>
          <a:lstStyle/>
          <a:p>
            <a:pPr algn="l"/>
            <a:r>
              <a:rPr lang="en-US" sz="3200" b="1">
                <a:latin typeface="Trebuchet MS" panose="020B0603020202020204" pitchFamily="34" charset="0"/>
              </a:rPr>
              <a:t>Back End</a:t>
            </a:r>
          </a:p>
        </p:txBody>
      </p:sp>
      <p:sp>
        <p:nvSpPr>
          <p:cNvPr id="4" name="TextBox 3">
            <a:extLst>
              <a:ext uri="{FF2B5EF4-FFF2-40B4-BE49-F238E27FC236}">
                <a16:creationId xmlns:a16="http://schemas.microsoft.com/office/drawing/2014/main" id="{6601C378-ECBD-D08D-4762-C385C50854E5}"/>
              </a:ext>
            </a:extLst>
          </p:cNvPr>
          <p:cNvSpPr txBox="1"/>
          <p:nvPr/>
        </p:nvSpPr>
        <p:spPr>
          <a:xfrm>
            <a:off x="2797140" y="1262876"/>
            <a:ext cx="1828800" cy="1200329"/>
          </a:xfrm>
          <a:prstGeom prst="rect">
            <a:avLst/>
          </a:prstGeom>
          <a:noFill/>
        </p:spPr>
        <p:txBody>
          <a:bodyPr wrap="square" rtlCol="0">
            <a:spAutoFit/>
          </a:bodyPr>
          <a:lstStyle/>
          <a:p>
            <a:pPr marL="342900" indent="-342900" algn="l">
              <a:buFont typeface="Arial" panose="020B0604020202020204" pitchFamily="34" charset="0"/>
              <a:buChar char="•"/>
            </a:pPr>
            <a:r>
              <a:rPr lang="en-US" sz="2400">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rPr>
              <a:t>HTML</a:t>
            </a:r>
          </a:p>
          <a:p>
            <a:pPr marL="342900" indent="-342900" algn="l">
              <a:buFont typeface="Arial" panose="020B0604020202020204" pitchFamily="34" charset="0"/>
              <a:buChar char="•"/>
            </a:pPr>
            <a:r>
              <a:rPr lang="en-US" sz="2400">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rPr>
              <a:t>CSS</a:t>
            </a:r>
          </a:p>
          <a:p>
            <a:pPr marL="342900" indent="-342900" algn="l">
              <a:buFont typeface="Arial" panose="020B0604020202020204" pitchFamily="34" charset="0"/>
              <a:buChar char="•"/>
            </a:pPr>
            <a:r>
              <a:rPr lang="en-US" sz="2400">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rPr>
              <a:t>JavaScript</a:t>
            </a:r>
          </a:p>
        </p:txBody>
      </p:sp>
      <p:sp>
        <p:nvSpPr>
          <p:cNvPr id="5" name="TextBox 4">
            <a:extLst>
              <a:ext uri="{FF2B5EF4-FFF2-40B4-BE49-F238E27FC236}">
                <a16:creationId xmlns:a16="http://schemas.microsoft.com/office/drawing/2014/main" id="{CE0290A1-1CB4-D3FC-7FD0-8F9750E9293D}"/>
              </a:ext>
            </a:extLst>
          </p:cNvPr>
          <p:cNvSpPr txBox="1"/>
          <p:nvPr/>
        </p:nvSpPr>
        <p:spPr>
          <a:xfrm>
            <a:off x="2797140" y="3550735"/>
            <a:ext cx="950879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defRPr>
            </a:lvl1pPr>
          </a:lstStyle>
          <a:p>
            <a:pPr marL="342900" indent="-342900">
              <a:buFont typeface="Arial" panose="020B0604020202020204" pitchFamily="34" charset="0"/>
              <a:buChar char="•"/>
            </a:pPr>
            <a:r>
              <a:rPr lang="en-US"/>
              <a:t>FireBase(cloud-based NoSQL database)</a:t>
            </a:r>
          </a:p>
          <a:p>
            <a:pPr marL="342900" indent="-342900">
              <a:buFont typeface="Arial" panose="020B0604020202020204" pitchFamily="34" charset="0"/>
              <a:buChar char="•"/>
            </a:pPr>
            <a:r>
              <a:rPr lang="en-US"/>
              <a:t>JavaScript</a:t>
            </a:r>
          </a:p>
        </p:txBody>
      </p:sp>
      <p:sp>
        <p:nvSpPr>
          <p:cNvPr id="6" name="TextBox 5">
            <a:extLst>
              <a:ext uri="{FF2B5EF4-FFF2-40B4-BE49-F238E27FC236}">
                <a16:creationId xmlns:a16="http://schemas.microsoft.com/office/drawing/2014/main" id="{02EAEAD7-8619-D9AE-C67D-CBCF2E3043CB}"/>
              </a:ext>
            </a:extLst>
          </p:cNvPr>
          <p:cNvSpPr txBox="1"/>
          <p:nvPr/>
        </p:nvSpPr>
        <p:spPr>
          <a:xfrm>
            <a:off x="408756" y="4799982"/>
            <a:ext cx="5205684" cy="584775"/>
          </a:xfrm>
          <a:prstGeom prst="rect">
            <a:avLst/>
          </a:prstGeom>
          <a:noFill/>
        </p:spPr>
        <p:txBody>
          <a:bodyPr wrap="square" rtlCol="0">
            <a:spAutoFit/>
          </a:bodyPr>
          <a:lstStyle/>
          <a:p>
            <a:pPr algn="l"/>
            <a:r>
              <a:rPr lang="en-US" sz="3200" b="1">
                <a:latin typeface="Trebuchet MS" panose="020B0603020202020204" pitchFamily="34" charset="0"/>
              </a:rPr>
              <a:t>Web Server</a:t>
            </a:r>
          </a:p>
        </p:txBody>
      </p:sp>
      <p:sp>
        <p:nvSpPr>
          <p:cNvPr id="7" name="TextBox 6">
            <a:extLst>
              <a:ext uri="{FF2B5EF4-FFF2-40B4-BE49-F238E27FC236}">
                <a16:creationId xmlns:a16="http://schemas.microsoft.com/office/drawing/2014/main" id="{2BBB32A4-A157-C976-164D-D927902006B8}"/>
              </a:ext>
            </a:extLst>
          </p:cNvPr>
          <p:cNvSpPr txBox="1"/>
          <p:nvPr/>
        </p:nvSpPr>
        <p:spPr>
          <a:xfrm>
            <a:off x="2797140" y="5595124"/>
            <a:ext cx="5068001" cy="830997"/>
          </a:xfrm>
          <a:prstGeom prst="rect">
            <a:avLst/>
          </a:prstGeom>
          <a:noFill/>
        </p:spPr>
        <p:txBody>
          <a:bodyPr wrap="square" rtlCol="0">
            <a:spAutoFit/>
          </a:bodyPr>
          <a:lstStyle/>
          <a:p>
            <a:pPr marL="342900" indent="-342900" algn="l">
              <a:buFont typeface="Arial" panose="020B0604020202020204" pitchFamily="34" charset="0"/>
              <a:buChar char="•"/>
            </a:pPr>
            <a:r>
              <a:rPr lang="en-US" sz="2400">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rPr>
              <a:t>Ngrok(http)</a:t>
            </a:r>
          </a:p>
          <a:p>
            <a:pPr marL="342900" indent="-342900" algn="l">
              <a:buFont typeface="Arial" panose="020B0604020202020204" pitchFamily="34" charset="0"/>
              <a:buChar char="•"/>
            </a:pPr>
            <a:r>
              <a:rPr lang="en-US" sz="2400">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rPr>
              <a:t>Xamp(Apache2)</a:t>
            </a:r>
          </a:p>
        </p:txBody>
      </p:sp>
    </p:spTree>
    <p:extLst>
      <p:ext uri="{BB962C8B-B14F-4D97-AF65-F5344CB8AC3E}">
        <p14:creationId xmlns:p14="http://schemas.microsoft.com/office/powerpoint/2010/main" val="2813653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526CFC-C4A3-8B5E-1598-39F3213FAE7C}"/>
              </a:ext>
            </a:extLst>
          </p:cNvPr>
          <p:cNvSpPr txBox="1"/>
          <p:nvPr/>
        </p:nvSpPr>
        <p:spPr>
          <a:xfrm>
            <a:off x="3963524" y="2775934"/>
            <a:ext cx="7960558" cy="2062103"/>
          </a:xfrm>
          <a:prstGeom prst="rect">
            <a:avLst/>
          </a:prstGeom>
          <a:noFill/>
        </p:spPr>
        <p:txBody>
          <a:bodyPr wrap="square">
            <a:spAutoFit/>
          </a:bodyPr>
          <a:lstStyle/>
          <a:p>
            <a:pPr marL="342900" indent="-342900">
              <a:buFont typeface="Arial" panose="020B0604020202020204" pitchFamily="34" charset="0"/>
              <a:buChar char="•"/>
            </a:pPr>
            <a:r>
              <a:rPr lang="en-US" sz="3200">
                <a:solidFill>
                  <a:schemeClr val="tx2">
                    <a:lumMod val="75000"/>
                  </a:schemeClr>
                </a:solidFill>
                <a:latin typeface="Bell MT" panose="02020503060305020303" pitchFamily="18" charset="0"/>
              </a:rPr>
              <a:t>Keylogger.js</a:t>
            </a:r>
          </a:p>
          <a:p>
            <a:pPr marL="342900" indent="-342900">
              <a:buFont typeface="Arial" panose="020B0604020202020204" pitchFamily="34" charset="0"/>
              <a:buChar char="•"/>
            </a:pPr>
            <a:r>
              <a:rPr lang="en-US" sz="3200">
                <a:solidFill>
                  <a:schemeClr val="tx2">
                    <a:lumMod val="75000"/>
                  </a:schemeClr>
                </a:solidFill>
                <a:latin typeface="Bell MT" panose="02020503060305020303" pitchFamily="18" charset="0"/>
              </a:rPr>
              <a:t>Keylogger.php</a:t>
            </a:r>
          </a:p>
          <a:p>
            <a:pPr marL="342900" indent="-342900">
              <a:buFont typeface="Arial" panose="020B0604020202020204" pitchFamily="34" charset="0"/>
              <a:buChar char="•"/>
            </a:pPr>
            <a:r>
              <a:rPr lang="en-US" sz="3200">
                <a:solidFill>
                  <a:schemeClr val="tx2">
                    <a:lumMod val="75000"/>
                  </a:schemeClr>
                </a:solidFill>
                <a:latin typeface="Bell MT" panose="02020503060305020303" pitchFamily="18" charset="0"/>
              </a:rPr>
              <a:t>Admin Panel</a:t>
            </a:r>
          </a:p>
          <a:p>
            <a:pPr marL="342900" indent="-342900">
              <a:buFont typeface="Arial" panose="020B0604020202020204" pitchFamily="34" charset="0"/>
              <a:buChar char="•"/>
            </a:pPr>
            <a:r>
              <a:rPr lang="en-US" sz="3200">
                <a:solidFill>
                  <a:schemeClr val="tx2">
                    <a:lumMod val="75000"/>
                  </a:schemeClr>
                </a:solidFill>
                <a:latin typeface="Bell MT" panose="02020503060305020303" pitchFamily="18" charset="0"/>
              </a:rPr>
              <a:t>Payment Module</a:t>
            </a:r>
          </a:p>
        </p:txBody>
      </p:sp>
      <p:sp>
        <p:nvSpPr>
          <p:cNvPr id="5" name="TextBox 4">
            <a:extLst>
              <a:ext uri="{FF2B5EF4-FFF2-40B4-BE49-F238E27FC236}">
                <a16:creationId xmlns:a16="http://schemas.microsoft.com/office/drawing/2014/main" id="{1401347C-C285-A4B1-9F86-01A2F0B3A607}"/>
              </a:ext>
            </a:extLst>
          </p:cNvPr>
          <p:cNvSpPr txBox="1"/>
          <p:nvPr/>
        </p:nvSpPr>
        <p:spPr>
          <a:xfrm>
            <a:off x="5375962" y="1852604"/>
            <a:ext cx="6093566" cy="923330"/>
          </a:xfrm>
          <a:prstGeom prst="rect">
            <a:avLst/>
          </a:prstGeom>
          <a:noFill/>
        </p:spPr>
        <p:txBody>
          <a:bodyPr wrap="square">
            <a:spAutoFit/>
          </a:bodyPr>
          <a:lstStyle/>
          <a:p>
            <a:endParaRPr lang="en-US"/>
          </a:p>
          <a:p>
            <a:endParaRPr lang="en-US"/>
          </a:p>
        </p:txBody>
      </p:sp>
      <p:sp>
        <p:nvSpPr>
          <p:cNvPr id="8" name="TextBox 7">
            <a:extLst>
              <a:ext uri="{FF2B5EF4-FFF2-40B4-BE49-F238E27FC236}">
                <a16:creationId xmlns:a16="http://schemas.microsoft.com/office/drawing/2014/main" id="{8F4AF7F0-280A-9D80-0231-EAF017C63D9F}"/>
              </a:ext>
            </a:extLst>
          </p:cNvPr>
          <p:cNvSpPr txBox="1"/>
          <p:nvPr/>
        </p:nvSpPr>
        <p:spPr>
          <a:xfrm>
            <a:off x="954855" y="1160108"/>
            <a:ext cx="3714888" cy="769441"/>
          </a:xfrm>
          <a:prstGeom prst="rect">
            <a:avLst/>
          </a:prstGeom>
          <a:noFill/>
        </p:spPr>
        <p:txBody>
          <a:bodyPr wrap="square" rtlCol="0">
            <a:spAutoFit/>
          </a:bodyPr>
          <a:lstStyle/>
          <a:p>
            <a:pPr algn="l"/>
            <a:r>
              <a:rPr lang="en-US" sz="4400">
                <a:latin typeface="Trebuchet MS" panose="020B0603020202020204" pitchFamily="34" charset="0"/>
              </a:rPr>
              <a:t>Modules</a:t>
            </a:r>
          </a:p>
        </p:txBody>
      </p:sp>
    </p:spTree>
    <p:extLst>
      <p:ext uri="{BB962C8B-B14F-4D97-AF65-F5344CB8AC3E}">
        <p14:creationId xmlns:p14="http://schemas.microsoft.com/office/powerpoint/2010/main" val="421511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9C101A-66A6-363C-A12C-FFDDA57FF4D0}"/>
              </a:ext>
            </a:extLst>
          </p:cNvPr>
          <p:cNvSpPr txBox="1"/>
          <p:nvPr/>
        </p:nvSpPr>
        <p:spPr>
          <a:xfrm>
            <a:off x="121628" y="399183"/>
            <a:ext cx="5309065" cy="707886"/>
          </a:xfrm>
          <a:prstGeom prst="rect">
            <a:avLst/>
          </a:prstGeom>
          <a:noFill/>
        </p:spPr>
        <p:txBody>
          <a:bodyPr wrap="square" rtlCol="0">
            <a:spAutoFit/>
          </a:bodyPr>
          <a:lstStyle/>
          <a:p>
            <a:pPr algn="l"/>
            <a:r>
              <a:rPr lang="en-US" sz="4000" b="1">
                <a:latin typeface="Trebuchet MS" panose="020B0603020202020204" pitchFamily="34" charset="0"/>
              </a:rPr>
              <a:t>Modules Description </a:t>
            </a:r>
          </a:p>
        </p:txBody>
      </p:sp>
      <p:sp>
        <p:nvSpPr>
          <p:cNvPr id="5" name="TextBox 4">
            <a:extLst>
              <a:ext uri="{FF2B5EF4-FFF2-40B4-BE49-F238E27FC236}">
                <a16:creationId xmlns:a16="http://schemas.microsoft.com/office/drawing/2014/main" id="{89D38D30-185A-98B8-E430-C006636DBD80}"/>
              </a:ext>
            </a:extLst>
          </p:cNvPr>
          <p:cNvSpPr txBox="1"/>
          <p:nvPr/>
        </p:nvSpPr>
        <p:spPr>
          <a:xfrm flipH="1">
            <a:off x="121628" y="1926470"/>
            <a:ext cx="7874825" cy="654228"/>
          </a:xfrm>
          <a:prstGeom prst="rect">
            <a:avLst/>
          </a:prstGeom>
          <a:noFill/>
        </p:spPr>
        <p:txBody>
          <a:bodyPr wrap="square" rtlCol="0">
            <a:spAutoFit/>
          </a:bodyPr>
          <a:lstStyle>
            <a:defPPr>
              <a:defRPr lang="en-US"/>
            </a:defPPr>
            <a:lvl1pPr>
              <a:defRPr sz="3200" b="1">
                <a:latin typeface="Trebuchet MS" panose="020B0603020202020204" pitchFamily="34" charset="0"/>
              </a:defRPr>
            </a:lvl1pPr>
          </a:lstStyle>
          <a:p>
            <a:r>
              <a:rPr lang="en-US" sz="3600">
                <a:latin typeface="Goudy Type" panose="02000000000000000000" pitchFamily="2" charset="0"/>
                <a:ea typeface="Goudy Type" panose="02000000000000000000" pitchFamily="2" charset="0"/>
              </a:rPr>
              <a:t>1.Keylogger.js</a:t>
            </a:r>
          </a:p>
        </p:txBody>
      </p:sp>
      <p:sp>
        <p:nvSpPr>
          <p:cNvPr id="6" name="TextBox 5">
            <a:extLst>
              <a:ext uri="{FF2B5EF4-FFF2-40B4-BE49-F238E27FC236}">
                <a16:creationId xmlns:a16="http://schemas.microsoft.com/office/drawing/2014/main" id="{DCF7A1C3-ED18-FD38-3B09-F5FF3800FA6C}"/>
              </a:ext>
            </a:extLst>
          </p:cNvPr>
          <p:cNvSpPr txBox="1"/>
          <p:nvPr/>
        </p:nvSpPr>
        <p:spPr>
          <a:xfrm>
            <a:off x="468862" y="3523211"/>
            <a:ext cx="11254275" cy="2078389"/>
          </a:xfrm>
          <a:prstGeom prst="rect">
            <a:avLst/>
          </a:prstGeom>
          <a:noFill/>
        </p:spPr>
        <p:txBody>
          <a:bodyPr wrap="square" rtlCol="0">
            <a:spAutoFit/>
          </a:bodyPr>
          <a:lstStyle>
            <a:defPPr>
              <a:defRPr lang="en-US"/>
            </a:defPPr>
            <a:lvl1pPr algn="ctr">
              <a:lnSpc>
                <a:spcPct val="150000"/>
              </a:lnSpc>
              <a:defRPr sz="2200">
                <a:solidFill>
                  <a:schemeClr val="tx2">
                    <a:lumMod val="75000"/>
                  </a:schemeClr>
                </a:solidFill>
                <a:latin typeface="Bell MT" panose="02020503060305020303" pitchFamily="18" charset="0"/>
              </a:defRPr>
            </a:lvl1pPr>
          </a:lstStyle>
          <a:p>
            <a:r>
              <a:rPr lang="en-US"/>
              <a:t>A keylog.js file typically refers to a JavaScript file that is designed to log keystrokes made by users on a webpage. This type of file can be used for various purposes, including user behavior analytics, debugging, or even malicious activities like capturing sensitive information such as passwords or credit card details without the user’s knowledge. </a:t>
            </a:r>
          </a:p>
        </p:txBody>
      </p:sp>
    </p:spTree>
    <p:extLst>
      <p:ext uri="{BB962C8B-B14F-4D97-AF65-F5344CB8AC3E}">
        <p14:creationId xmlns:p14="http://schemas.microsoft.com/office/powerpoint/2010/main" val="144166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60423-301E-9488-5F5A-C31A26C59352}"/>
              </a:ext>
            </a:extLst>
          </p:cNvPr>
          <p:cNvSpPr txBox="1"/>
          <p:nvPr/>
        </p:nvSpPr>
        <p:spPr>
          <a:xfrm>
            <a:off x="440293" y="1085361"/>
            <a:ext cx="11751707" cy="2078389"/>
          </a:xfrm>
          <a:prstGeom prst="rect">
            <a:avLst/>
          </a:prstGeom>
          <a:noFill/>
        </p:spPr>
        <p:txBody>
          <a:bodyPr wrap="square" rtlCol="0">
            <a:spAutoFit/>
          </a:bodyPr>
          <a:lstStyle>
            <a:defPPr>
              <a:defRPr lang="en-US"/>
            </a:defPPr>
            <a:lvl1pPr algn="ctr">
              <a:lnSpc>
                <a:spcPct val="150000"/>
              </a:lnSpc>
              <a:defRPr sz="2200">
                <a:solidFill>
                  <a:schemeClr val="tx2">
                    <a:lumMod val="75000"/>
                  </a:schemeClr>
                </a:solidFill>
                <a:latin typeface="Bell MT" panose="02020503060305020303" pitchFamily="18" charset="0"/>
              </a:defRPr>
            </a:lvl1pPr>
          </a:lstStyle>
          <a:p>
            <a:r>
              <a:rPr lang="en-US"/>
              <a:t>A keylog.php file typically refers to a PHP script that is designed to log user interactions or activities on a web server. Unlike JavaScript-based keyloggers that capture keystrokes within the client’s browser, a keylog.php script may log various server-side events, such as HTTP requests, form submissions, or database interactions.</a:t>
            </a:r>
          </a:p>
        </p:txBody>
      </p:sp>
      <p:sp>
        <p:nvSpPr>
          <p:cNvPr id="4" name="TextBox 3">
            <a:extLst>
              <a:ext uri="{FF2B5EF4-FFF2-40B4-BE49-F238E27FC236}">
                <a16:creationId xmlns:a16="http://schemas.microsoft.com/office/drawing/2014/main" id="{7CD212ED-0621-1D32-6430-15CC34BB43FF}"/>
              </a:ext>
            </a:extLst>
          </p:cNvPr>
          <p:cNvSpPr txBox="1"/>
          <p:nvPr/>
        </p:nvSpPr>
        <p:spPr>
          <a:xfrm>
            <a:off x="440293" y="345832"/>
            <a:ext cx="7798552" cy="646331"/>
          </a:xfrm>
          <a:prstGeom prst="rect">
            <a:avLst/>
          </a:prstGeom>
          <a:noFill/>
        </p:spPr>
        <p:txBody>
          <a:bodyPr wrap="square" rtlCol="0">
            <a:spAutoFit/>
          </a:bodyPr>
          <a:lstStyle/>
          <a:p>
            <a:pPr algn="l"/>
            <a:r>
              <a:rPr lang="en-US" sz="3600" b="1">
                <a:latin typeface="Goudy Type" panose="02000000000000000000" pitchFamily="2" charset="0"/>
              </a:rPr>
              <a:t>2.Keylogger.php</a:t>
            </a:r>
          </a:p>
        </p:txBody>
      </p:sp>
      <p:sp>
        <p:nvSpPr>
          <p:cNvPr id="5" name="TextBox 4">
            <a:extLst>
              <a:ext uri="{FF2B5EF4-FFF2-40B4-BE49-F238E27FC236}">
                <a16:creationId xmlns:a16="http://schemas.microsoft.com/office/drawing/2014/main" id="{E14AB5E5-B401-EAFE-C4A7-6A3A3E27B2EF}"/>
              </a:ext>
            </a:extLst>
          </p:cNvPr>
          <p:cNvSpPr txBox="1"/>
          <p:nvPr/>
        </p:nvSpPr>
        <p:spPr>
          <a:xfrm>
            <a:off x="103991" y="3116719"/>
            <a:ext cx="11751706" cy="1616725"/>
          </a:xfrm>
          <a:prstGeom prst="rect">
            <a:avLst/>
          </a:prstGeom>
          <a:noFill/>
        </p:spPr>
        <p:txBody>
          <a:bodyPr wrap="square" rtlCol="0">
            <a:spAutoFit/>
          </a:bodyPr>
          <a:lstStyle>
            <a:defPPr>
              <a:defRPr lang="en-US"/>
            </a:defPPr>
            <a:lvl1pPr algn="ctr">
              <a:lnSpc>
                <a:spcPct val="150000"/>
              </a:lnSpc>
              <a:defRPr sz="2200">
                <a:solidFill>
                  <a:schemeClr val="tx2">
                    <a:lumMod val="75000"/>
                  </a:schemeClr>
                </a:solidFill>
                <a:latin typeface="Bell MT" panose="02020503060305020303" pitchFamily="18" charset="0"/>
              </a:defRPr>
            </a:lvl1pPr>
          </a:lstStyle>
          <a:p>
            <a:pPr marL="342900" indent="-342900">
              <a:buFont typeface="Arial" panose="020B0604020202020204" pitchFamily="34" charset="0"/>
              <a:buChar char="•"/>
            </a:pPr>
            <a:r>
              <a:rPr lang="en-US" sz="2400">
                <a:solidFill>
                  <a:schemeClr val="tx2"/>
                </a:solidFill>
                <a:latin typeface="Goudy Type" pitchFamily="2" charset="0"/>
              </a:rPr>
              <a:t>File Handling:</a:t>
            </a:r>
            <a:r>
              <a:rPr lang="en-US"/>
              <a:t> The PHP script may receive file uploads from users through HTTP requests, and then perform actions such as saving the files to a server directory, processing them in some way, or storing file metadata in a database.</a:t>
            </a:r>
          </a:p>
        </p:txBody>
      </p:sp>
      <p:sp>
        <p:nvSpPr>
          <p:cNvPr id="6" name="TextBox 5">
            <a:extLst>
              <a:ext uri="{FF2B5EF4-FFF2-40B4-BE49-F238E27FC236}">
                <a16:creationId xmlns:a16="http://schemas.microsoft.com/office/drawing/2014/main" id="{8B5077F8-0030-0558-27AD-770F0C9090D7}"/>
              </a:ext>
            </a:extLst>
          </p:cNvPr>
          <p:cNvSpPr txBox="1"/>
          <p:nvPr/>
        </p:nvSpPr>
        <p:spPr>
          <a:xfrm>
            <a:off x="103991" y="4733444"/>
            <a:ext cx="11751706" cy="2124556"/>
          </a:xfrm>
          <a:prstGeom prst="rect">
            <a:avLst/>
          </a:prstGeom>
          <a:noFill/>
        </p:spPr>
        <p:txBody>
          <a:bodyPr wrap="square" rtlCol="0">
            <a:spAutoFit/>
          </a:bodyPr>
          <a:lstStyle>
            <a:defPPr>
              <a:defRPr lang="en-US"/>
            </a:defPPr>
            <a:lvl1pPr algn="ctr">
              <a:lnSpc>
                <a:spcPct val="150000"/>
              </a:lnSpc>
              <a:defRPr sz="2200">
                <a:solidFill>
                  <a:schemeClr val="tx2">
                    <a:lumMod val="75000"/>
                  </a:schemeClr>
                </a:solidFill>
                <a:latin typeface="Bell MT" panose="02020503060305020303" pitchFamily="18" charset="0"/>
              </a:defRPr>
            </a:lvl1pPr>
          </a:lstStyle>
          <a:p>
            <a:pPr marL="342900" indent="-342900">
              <a:buFont typeface="Arial" panose="020B0604020202020204" pitchFamily="34" charset="0"/>
              <a:buChar char="•"/>
            </a:pPr>
            <a:r>
              <a:rPr lang="en-US" sz="2400">
                <a:solidFill>
                  <a:schemeClr val="tx2"/>
                </a:solidFill>
                <a:latin typeface="Goudy Type" pitchFamily="2" charset="0"/>
              </a:rPr>
              <a:t>HTTP Request Handling:</a:t>
            </a:r>
            <a:r>
              <a:rPr lang="en-US"/>
              <a:t> The script can handle various types of HTTP requests (e.g., GET, POST) sent from client-side applications or web browsers. It might extract data from these requests, validate it, and then use it to perform specific actions, such as updating a database, retrieving information, or sending a response back to the client.</a:t>
            </a:r>
          </a:p>
        </p:txBody>
      </p:sp>
    </p:spTree>
    <p:extLst>
      <p:ext uri="{BB962C8B-B14F-4D97-AF65-F5344CB8AC3E}">
        <p14:creationId xmlns:p14="http://schemas.microsoft.com/office/powerpoint/2010/main" val="949210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3B15D0-DD23-4A92-403A-0388F4435F7D}"/>
              </a:ext>
            </a:extLst>
          </p:cNvPr>
          <p:cNvSpPr txBox="1"/>
          <p:nvPr/>
        </p:nvSpPr>
        <p:spPr>
          <a:xfrm>
            <a:off x="668955" y="1611034"/>
            <a:ext cx="10854090" cy="1062727"/>
          </a:xfrm>
          <a:prstGeom prst="rect">
            <a:avLst/>
          </a:prstGeom>
          <a:noFill/>
        </p:spPr>
        <p:txBody>
          <a:bodyPr wrap="square" rtlCol="0">
            <a:spAutoFit/>
          </a:bodyPr>
          <a:lstStyle>
            <a:defPPr>
              <a:defRPr lang="en-US"/>
            </a:defPPr>
            <a:lvl1pPr algn="ctr">
              <a:lnSpc>
                <a:spcPct val="150000"/>
              </a:lnSpc>
              <a:defRPr sz="2200">
                <a:solidFill>
                  <a:schemeClr val="tx2">
                    <a:lumMod val="75000"/>
                  </a:schemeClr>
                </a:solidFill>
                <a:latin typeface="Bell MT" panose="02020503060305020303" pitchFamily="18" charset="0"/>
              </a:defRPr>
            </a:lvl1pPr>
          </a:lstStyle>
          <a:p>
            <a:r>
              <a:rPr lang="en-US"/>
              <a:t>A website admin page module is a tool for administrators to manage users, content, settings, security, analytics, backups, updates, and communication from a centralized dashboard.</a:t>
            </a:r>
          </a:p>
        </p:txBody>
      </p:sp>
      <p:sp>
        <p:nvSpPr>
          <p:cNvPr id="3" name="TextBox 2">
            <a:extLst>
              <a:ext uri="{FF2B5EF4-FFF2-40B4-BE49-F238E27FC236}">
                <a16:creationId xmlns:a16="http://schemas.microsoft.com/office/drawing/2014/main" id="{72752CE0-4B8D-E33B-8B56-B87688C1A66B}"/>
              </a:ext>
            </a:extLst>
          </p:cNvPr>
          <p:cNvSpPr txBox="1"/>
          <p:nvPr/>
        </p:nvSpPr>
        <p:spPr>
          <a:xfrm>
            <a:off x="401374" y="660323"/>
            <a:ext cx="4561052" cy="646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3600" b="1">
                <a:latin typeface="Goudy Type" panose="02000000000000000000" pitchFamily="2" charset="0"/>
              </a:defRPr>
            </a:lvl1pPr>
          </a:lstStyle>
          <a:p>
            <a:r>
              <a:rPr lang="en-US"/>
              <a:t>3.Admin Module</a:t>
            </a:r>
          </a:p>
        </p:txBody>
      </p:sp>
      <p:sp>
        <p:nvSpPr>
          <p:cNvPr id="4" name="TextBox 3">
            <a:extLst>
              <a:ext uri="{FF2B5EF4-FFF2-40B4-BE49-F238E27FC236}">
                <a16:creationId xmlns:a16="http://schemas.microsoft.com/office/drawing/2014/main" id="{C4E560BC-5625-451E-4615-0F5FB5761E69}"/>
              </a:ext>
            </a:extLst>
          </p:cNvPr>
          <p:cNvSpPr txBox="1"/>
          <p:nvPr/>
        </p:nvSpPr>
        <p:spPr>
          <a:xfrm>
            <a:off x="401374" y="4518248"/>
            <a:ext cx="11481691" cy="1062727"/>
          </a:xfrm>
          <a:prstGeom prst="rect">
            <a:avLst/>
          </a:prstGeom>
          <a:noFill/>
        </p:spPr>
        <p:txBody>
          <a:bodyPr wrap="square" rtlCol="0">
            <a:spAutoFit/>
          </a:bodyPr>
          <a:lstStyle>
            <a:defPPr>
              <a:defRPr lang="en-US"/>
            </a:defPPr>
            <a:lvl1pPr algn="ctr">
              <a:lnSpc>
                <a:spcPct val="150000"/>
              </a:lnSpc>
              <a:defRPr sz="2200">
                <a:solidFill>
                  <a:schemeClr val="tx2">
                    <a:lumMod val="75000"/>
                  </a:schemeClr>
                </a:solidFill>
                <a:latin typeface="Bell MT" panose="02020503060305020303" pitchFamily="18" charset="0"/>
              </a:defRPr>
            </a:lvl1pPr>
          </a:lstStyle>
          <a:p>
            <a:r>
              <a:rPr lang="en-US"/>
              <a:t>A website payment module facilitates online transactions by integrating payment gateways, allowing users to securely make purchases or payments on the website for goods or services.</a:t>
            </a:r>
          </a:p>
        </p:txBody>
      </p:sp>
      <p:sp>
        <p:nvSpPr>
          <p:cNvPr id="5" name="TextBox 4">
            <a:extLst>
              <a:ext uri="{FF2B5EF4-FFF2-40B4-BE49-F238E27FC236}">
                <a16:creationId xmlns:a16="http://schemas.microsoft.com/office/drawing/2014/main" id="{BAC17C3C-3E2F-3965-334F-32E49EF56595}"/>
              </a:ext>
            </a:extLst>
          </p:cNvPr>
          <p:cNvSpPr txBox="1"/>
          <p:nvPr/>
        </p:nvSpPr>
        <p:spPr>
          <a:xfrm>
            <a:off x="401374" y="3426938"/>
            <a:ext cx="45610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3600" b="1">
                <a:latin typeface="Goudy Type" panose="02000000000000000000" pitchFamily="2" charset="0"/>
              </a:defRPr>
            </a:lvl1pPr>
          </a:lstStyle>
          <a:p>
            <a:r>
              <a:rPr lang="en-US"/>
              <a:t>4.Payment Module </a:t>
            </a:r>
          </a:p>
        </p:txBody>
      </p:sp>
    </p:spTree>
    <p:extLst>
      <p:ext uri="{BB962C8B-B14F-4D97-AF65-F5344CB8AC3E}">
        <p14:creationId xmlns:p14="http://schemas.microsoft.com/office/powerpoint/2010/main" val="1993846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172</TotalTime>
  <Words>430</Words>
  <Application>Microsoft Office PowerPoint</Application>
  <PresentationFormat>Widescreen</PresentationFormat>
  <Paragraphs>37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 Teamer</dc:creator>
  <cp:lastModifiedBy>Red Teamer</cp:lastModifiedBy>
  <cp:revision>3</cp:revision>
  <dcterms:created xsi:type="dcterms:W3CDTF">2024-02-05T15:29:12Z</dcterms:created>
  <dcterms:modified xsi:type="dcterms:W3CDTF">2024-02-11T16:15:14Z</dcterms:modified>
</cp:coreProperties>
</file>