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66" r:id="rId2"/>
    <p:sldId id="256" r:id="rId3"/>
    <p:sldId id="257" r:id="rId4"/>
    <p:sldId id="258" r:id="rId5"/>
    <p:sldId id="261" r:id="rId6"/>
    <p:sldId id="262" r:id="rId7"/>
    <p:sldId id="267" r:id="rId8"/>
    <p:sldId id="268" r:id="rId9"/>
    <p:sldId id="265" r:id="rId10"/>
    <p:sldId id="272" r:id="rId11"/>
    <p:sldId id="269" r:id="rId12"/>
    <p:sldId id="260" r:id="rId13"/>
    <p:sldId id="259" r:id="rId14"/>
    <p:sldId id="275" r:id="rId15"/>
    <p:sldId id="273"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89" d="100"/>
          <a:sy n="89" d="100"/>
        </p:scale>
        <p:origin x="1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DA903-1FE0-41E6-BDD5-F040D50A03F3}"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0C36-D333-417D-9059-F92D8F533A99}" type="slidenum">
              <a:rPr lang="en-IN" smtClean="0"/>
              <a:t>‹#›</a:t>
            </a:fld>
            <a:endParaRPr lang="en-IN"/>
          </a:p>
        </p:txBody>
      </p:sp>
    </p:spTree>
    <p:extLst>
      <p:ext uri="{BB962C8B-B14F-4D97-AF65-F5344CB8AC3E}">
        <p14:creationId xmlns:p14="http://schemas.microsoft.com/office/powerpoint/2010/main" val="287726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7576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499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2046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739005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1321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88782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00340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31731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1813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5566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37401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DA889-960C-4F6B-994A-526254800757}"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1180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DA889-960C-4F6B-994A-526254800757}"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90634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DA889-960C-4F6B-994A-526254800757}"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83760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DA889-960C-4F6B-994A-526254800757}"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2906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20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8FDA889-960C-4F6B-994A-526254800757}" type="datetimeFigureOut">
              <a:rPr lang="en-IN" smtClean="0"/>
              <a:t>19-04-2024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5225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8FDA889-960C-4F6B-994A-526254800757}" type="datetimeFigureOut">
              <a:rPr lang="en-IN" smtClean="0"/>
              <a:t>19-04-2024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B3CA45-F783-4213-972B-D3F97FA6D921}" type="slidenum">
              <a:rPr lang="en-IN" smtClean="0"/>
              <a:t>‹#›</a:t>
            </a:fld>
            <a:endParaRPr lang="en-IN"/>
          </a:p>
        </p:txBody>
      </p:sp>
    </p:spTree>
    <p:extLst>
      <p:ext uri="{BB962C8B-B14F-4D97-AF65-F5344CB8AC3E}">
        <p14:creationId xmlns:p14="http://schemas.microsoft.com/office/powerpoint/2010/main" val="3139110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hyperlink" Target="https://www.pngall.com/hacker-png/" TargetMode="External"/><Relationship Id="rId12"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hyperlink" Target="https://game-icons.net/1x1/delapouite/keyboard.html" TargetMode="External"/><Relationship Id="rId5" Type="http://schemas.openxmlformats.org/officeDocument/2006/relationships/image" Target="../media/image6.sv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hyperlink" Target="https://freepngimg.com/png/25305-world-wide-we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F7DF5-1ABA-8542-FA1B-FDCFF6090B65}"/>
              </a:ext>
            </a:extLst>
          </p:cNvPr>
          <p:cNvSpPr txBox="1"/>
          <p:nvPr/>
        </p:nvSpPr>
        <p:spPr>
          <a:xfrm>
            <a:off x="955855" y="3052475"/>
            <a:ext cx="10280289" cy="923330"/>
          </a:xfrm>
          <a:prstGeom prst="rect">
            <a:avLst/>
          </a:prstGeom>
          <a:noFill/>
        </p:spPr>
        <p:txBody>
          <a:bodyPr wrap="square" rtlCol="0">
            <a:spAutoFit/>
          </a:bodyPr>
          <a:lstStyle/>
          <a:p>
            <a:pPr algn="ctr"/>
            <a:r>
              <a:rPr lang="en-US" sz="5400" b="1" dirty="0">
                <a:solidFill>
                  <a:schemeClr val="bg2">
                    <a:lumMod val="50000"/>
                    <a:lumOff val="50000"/>
                  </a:schemeClr>
                </a:solidFill>
                <a:latin typeface="Courier New" panose="02070309020205020404" pitchFamily="49" charset="0"/>
                <a:cs typeface="Courier New" panose="02070309020205020404" pitchFamily="49" charset="0"/>
              </a:rPr>
              <a:t>A </a:t>
            </a:r>
            <a:r>
              <a:rPr lang="en-IN" sz="5400" b="1" dirty="0">
                <a:solidFill>
                  <a:schemeClr val="bg2">
                    <a:lumMod val="50000"/>
                    <a:lumOff val="50000"/>
                  </a:schemeClr>
                </a:solidFill>
                <a:latin typeface="Courier New" panose="02070309020205020404" pitchFamily="49" charset="0"/>
                <a:cs typeface="Courier New" panose="02070309020205020404" pitchFamily="49" charset="0"/>
              </a:rPr>
              <a:t>Web-Based Keylogger</a:t>
            </a:r>
          </a:p>
        </p:txBody>
      </p:sp>
      <p:pic>
        <p:nvPicPr>
          <p:cNvPr id="4" name="Picture 3">
            <a:extLst>
              <a:ext uri="{FF2B5EF4-FFF2-40B4-BE49-F238E27FC236}">
                <a16:creationId xmlns:a16="http://schemas.microsoft.com/office/drawing/2014/main" id="{BA37B97B-9290-2CDE-3083-6423D2C2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3668"/>
          </a:xfrm>
          <a:prstGeom prst="rect">
            <a:avLst/>
          </a:prstGeom>
        </p:spPr>
      </p:pic>
      <p:sp>
        <p:nvSpPr>
          <p:cNvPr id="5" name="Rectangle 4">
            <a:extLst>
              <a:ext uri="{FF2B5EF4-FFF2-40B4-BE49-F238E27FC236}">
                <a16:creationId xmlns:a16="http://schemas.microsoft.com/office/drawing/2014/main" id="{DDC721D5-2198-7936-77E6-8F92BE5B2C6A}"/>
              </a:ext>
            </a:extLst>
          </p:cNvPr>
          <p:cNvSpPr/>
          <p:nvPr/>
        </p:nvSpPr>
        <p:spPr>
          <a:xfrm>
            <a:off x="517966" y="3006308"/>
            <a:ext cx="10622267" cy="1015663"/>
          </a:xfrm>
          <a:prstGeom prst="rect">
            <a:avLst/>
          </a:prstGeom>
          <a:noFill/>
        </p:spPr>
        <p:txBody>
          <a:bodyPr wrap="none" lIns="91440" tIns="45720" rIns="91440" bIns="45720">
            <a:spAutoFit/>
          </a:bodyPr>
          <a:lstStyle/>
          <a:p>
            <a:pPr algn="ctr"/>
            <a:r>
              <a:rPr lang="en-US" sz="6000" b="1" dirty="0">
                <a:ln w="0"/>
                <a:effectLst>
                  <a:outerShdw blurRad="38100" dist="19050" dir="2700000" algn="tl" rotWithShape="0">
                    <a:schemeClr val="dk1">
                      <a:alpha val="40000"/>
                    </a:schemeClr>
                  </a:outerShdw>
                </a:effectLst>
                <a:latin typeface="Copperplate Gothic Bold" panose="020E0705020206020404" pitchFamily="34" charset="0"/>
              </a:rPr>
              <a:t>A Web-Based Keylogger</a:t>
            </a:r>
            <a:endParaRPr lang="en-US" sz="6000" b="1" cap="none" spc="0" dirty="0">
              <a:ln w="0"/>
              <a:effectLst>
                <a:outerShdw blurRad="38100" dist="19050" dir="2700000" algn="tl" rotWithShape="0">
                  <a:schemeClr val="dk1">
                    <a:alpha val="40000"/>
                  </a:schemeClr>
                </a:outerShdw>
              </a:effectLst>
              <a:latin typeface="Copperplate Gothic Bold" panose="020E0705020206020404" pitchFamily="34" charset="0"/>
            </a:endParaRPr>
          </a:p>
        </p:txBody>
      </p:sp>
      <p:sp>
        <p:nvSpPr>
          <p:cNvPr id="2" name="TextBox 1">
            <a:extLst>
              <a:ext uri="{FF2B5EF4-FFF2-40B4-BE49-F238E27FC236}">
                <a16:creationId xmlns:a16="http://schemas.microsoft.com/office/drawing/2014/main" id="{255CBE23-D8ED-149A-AD20-C2CF8E4EACEF}"/>
              </a:ext>
            </a:extLst>
          </p:cNvPr>
          <p:cNvSpPr txBox="1"/>
          <p:nvPr/>
        </p:nvSpPr>
        <p:spPr>
          <a:xfrm>
            <a:off x="8536338" y="5825844"/>
            <a:ext cx="1866217" cy="461665"/>
          </a:xfrm>
          <a:prstGeom prst="rect">
            <a:avLst/>
          </a:prstGeom>
          <a:noFill/>
        </p:spPr>
        <p:txBody>
          <a:bodyPr wrap="none" rtlCol="0">
            <a:spAutoFit/>
          </a:bodyPr>
          <a:lstStyle/>
          <a:p>
            <a:r>
              <a:rPr lang="en-US" sz="2400" dirty="0">
                <a:latin typeface="Berlin Sans FB" panose="020E0602020502020306" pitchFamily="34" charset="0"/>
              </a:rPr>
              <a:t>Presented By</a:t>
            </a:r>
            <a:endParaRPr lang="en-IN" sz="2400" dirty="0">
              <a:latin typeface="Berlin Sans FB" panose="020E0602020502020306" pitchFamily="34" charset="0"/>
            </a:endParaRPr>
          </a:p>
        </p:txBody>
      </p:sp>
      <p:sp>
        <p:nvSpPr>
          <p:cNvPr id="6" name="TextBox 5">
            <a:extLst>
              <a:ext uri="{FF2B5EF4-FFF2-40B4-BE49-F238E27FC236}">
                <a16:creationId xmlns:a16="http://schemas.microsoft.com/office/drawing/2014/main" id="{39C268F8-5ADF-9A30-23E8-EBD50BCAA9E7}"/>
              </a:ext>
            </a:extLst>
          </p:cNvPr>
          <p:cNvSpPr txBox="1"/>
          <p:nvPr/>
        </p:nvSpPr>
        <p:spPr>
          <a:xfrm>
            <a:off x="6595333" y="6342931"/>
            <a:ext cx="5376793" cy="646331"/>
          </a:xfrm>
          <a:prstGeom prst="rect">
            <a:avLst/>
          </a:prstGeom>
          <a:noFill/>
        </p:spPr>
        <p:txBody>
          <a:bodyPr wrap="none" rtlCol="0">
            <a:spAutoFit/>
          </a:bodyPr>
          <a:lstStyle/>
          <a:p>
            <a:r>
              <a:rPr lang="en-US" b="1" dirty="0">
                <a:latin typeface="Consolas" panose="020B0609020204030204" pitchFamily="49" charset="0"/>
              </a:rPr>
              <a:t>Kishore D , Manoj </a:t>
            </a:r>
            <a:r>
              <a:rPr lang="en-US" b="1" dirty="0" err="1">
                <a:latin typeface="Consolas" panose="020B0609020204030204" pitchFamily="49" charset="0"/>
              </a:rPr>
              <a:t>kumar</a:t>
            </a:r>
            <a:r>
              <a:rPr lang="en-US" b="1" dirty="0">
                <a:latin typeface="Consolas" panose="020B0609020204030204" pitchFamily="49" charset="0"/>
              </a:rPr>
              <a:t> M, </a:t>
            </a:r>
            <a:r>
              <a:rPr lang="en-US" b="1" dirty="0" err="1">
                <a:latin typeface="Consolas" panose="020B0609020204030204" pitchFamily="49" charset="0"/>
              </a:rPr>
              <a:t>Nithin</a:t>
            </a:r>
            <a:r>
              <a:rPr lang="en-US" b="1" dirty="0">
                <a:latin typeface="Consolas" panose="020B0609020204030204" pitchFamily="49" charset="0"/>
              </a:rPr>
              <a:t> </a:t>
            </a:r>
            <a:r>
              <a:rPr lang="en-US" b="1" dirty="0" err="1">
                <a:latin typeface="Consolas" panose="020B0609020204030204" pitchFamily="49" charset="0"/>
              </a:rPr>
              <a:t>kumar</a:t>
            </a:r>
            <a:r>
              <a:rPr lang="en-US" b="1" dirty="0">
                <a:latin typeface="Consolas" panose="020B0609020204030204" pitchFamily="49" charset="0"/>
              </a:rPr>
              <a:t> R</a:t>
            </a:r>
          </a:p>
          <a:p>
            <a:endParaRPr lang="en-IN" dirty="0"/>
          </a:p>
        </p:txBody>
      </p:sp>
      <p:sp>
        <p:nvSpPr>
          <p:cNvPr id="7" name="TextBox 6">
            <a:extLst>
              <a:ext uri="{FF2B5EF4-FFF2-40B4-BE49-F238E27FC236}">
                <a16:creationId xmlns:a16="http://schemas.microsoft.com/office/drawing/2014/main" id="{3719B5A9-E9E2-DB90-5FB7-2E9F754BF696}"/>
              </a:ext>
            </a:extLst>
          </p:cNvPr>
          <p:cNvSpPr txBox="1"/>
          <p:nvPr/>
        </p:nvSpPr>
        <p:spPr>
          <a:xfrm>
            <a:off x="1125633" y="4796488"/>
            <a:ext cx="9406931" cy="646331"/>
          </a:xfrm>
          <a:prstGeom prst="rect">
            <a:avLst/>
          </a:prstGeom>
          <a:noFill/>
        </p:spPr>
        <p:txBody>
          <a:bodyPr wrap="square" rtlCol="0">
            <a:spAutoFit/>
          </a:bodyPr>
          <a:lstStyle/>
          <a:p>
            <a:pPr algn="l"/>
            <a:r>
              <a:rPr lang="en-US" sz="3600" dirty="0">
                <a:solidFill>
                  <a:schemeClr val="accent1">
                    <a:lumMod val="20000"/>
                    <a:lumOff val="80000"/>
                  </a:schemeClr>
                </a:solidFill>
                <a:latin typeface="Maiandra GD" panose="02000000000000000000" pitchFamily="2" charset="0"/>
                <a:ea typeface="Maiandra GD" panose="02000000000000000000" pitchFamily="2" charset="0"/>
              </a:rPr>
              <a:t>Under the Guidance of </a:t>
            </a:r>
            <a:r>
              <a:rPr lang="en-US" sz="3600" b="1" dirty="0" err="1">
                <a:solidFill>
                  <a:schemeClr val="accent1">
                    <a:lumMod val="20000"/>
                    <a:lumOff val="80000"/>
                  </a:schemeClr>
                </a:solidFill>
                <a:latin typeface="Maiandra GD" panose="02000000000000000000" pitchFamily="2" charset="0"/>
                <a:ea typeface="Maiandra GD" panose="02000000000000000000" pitchFamily="2" charset="0"/>
              </a:rPr>
              <a:t>Mrs.MOUNIKA</a:t>
            </a:r>
            <a:endParaRPr lang="en-US" sz="3600" b="1" dirty="0">
              <a:solidFill>
                <a:schemeClr val="accent1">
                  <a:lumMod val="20000"/>
                  <a:lumOff val="80000"/>
                </a:schemeClr>
              </a:solidFill>
              <a:latin typeface="Maiandra GD" panose="02000000000000000000" pitchFamily="2" charset="0"/>
              <a:ea typeface="Maiandra GD" panose="02000000000000000000" pitchFamily="2" charset="0"/>
            </a:endParaRPr>
          </a:p>
        </p:txBody>
      </p:sp>
    </p:spTree>
    <p:extLst>
      <p:ext uri="{BB962C8B-B14F-4D97-AF65-F5344CB8AC3E}">
        <p14:creationId xmlns:p14="http://schemas.microsoft.com/office/powerpoint/2010/main" val="258047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2425C-260D-F10B-C29B-CC92D288243F}"/>
              </a:ext>
            </a:extLst>
          </p:cNvPr>
          <p:cNvSpPr txBox="1"/>
          <p:nvPr/>
        </p:nvSpPr>
        <p:spPr>
          <a:xfrm>
            <a:off x="260948" y="199207"/>
            <a:ext cx="6484908" cy="584775"/>
          </a:xfrm>
          <a:prstGeom prst="rect">
            <a:avLst/>
          </a:prstGeom>
          <a:noFill/>
        </p:spPr>
        <p:txBody>
          <a:bodyPr wrap="square">
            <a:spAutoFit/>
          </a:bodyPr>
          <a:lstStyle/>
          <a:p>
            <a:r>
              <a:rPr lang="en-IN" sz="3200" b="1" dirty="0">
                <a:latin typeface="Goudy Type" panose="00000500000000000000" pitchFamily="2" charset="0"/>
              </a:rPr>
              <a:t>7.Storing Captured Location data:</a:t>
            </a:r>
          </a:p>
        </p:txBody>
      </p:sp>
      <p:sp>
        <p:nvSpPr>
          <p:cNvPr id="4" name="TextBox 3">
            <a:extLst>
              <a:ext uri="{FF2B5EF4-FFF2-40B4-BE49-F238E27FC236}">
                <a16:creationId xmlns:a16="http://schemas.microsoft.com/office/drawing/2014/main" id="{54835359-D645-E82C-B4F1-5D0483AB6397}"/>
              </a:ext>
            </a:extLst>
          </p:cNvPr>
          <p:cNvSpPr txBox="1"/>
          <p:nvPr/>
        </p:nvSpPr>
        <p:spPr>
          <a:xfrm>
            <a:off x="501770" y="827279"/>
            <a:ext cx="11188460" cy="5583003"/>
          </a:xfrm>
          <a:prstGeom prst="rect">
            <a:avLst/>
          </a:prstGeom>
          <a:noFill/>
        </p:spPr>
        <p:txBody>
          <a:bodyPr wrap="square">
            <a:spAutoFit/>
          </a:bodyPr>
          <a:lstStyle/>
          <a:p>
            <a:pPr algn="just">
              <a:lnSpc>
                <a:spcPct val="150000"/>
              </a:lnSpc>
            </a:pPr>
            <a:r>
              <a:rPr lang="en-IN" sz="2400" kern="0" dirty="0">
                <a:solidFill>
                  <a:schemeClr val="tx1">
                    <a:lumMod val="75000"/>
                  </a:schemeClr>
                </a:solidFill>
                <a:latin typeface="Bell MT" panose="02020503060305020303" pitchFamily="18" charset="0"/>
                <a:ea typeface="Calibri" panose="020F0502020204030204" pitchFamily="34" charset="0"/>
                <a:cs typeface="Arial" panose="020B0604020202020204" pitchFamily="34" charset="0"/>
              </a:rPr>
              <a:t>	</a:t>
            </a:r>
            <a:r>
              <a:rPr lang="en-IN" sz="2400" kern="0" dirty="0">
                <a:solidFill>
                  <a:schemeClr val="tx1">
                    <a:lumMod val="75000"/>
                  </a:schemeClr>
                </a:solidFill>
                <a:effectLst/>
                <a:latin typeface="Bell MT" panose="02020503060305020303" pitchFamily="18" charset="0"/>
                <a:ea typeface="Calibri" panose="020F0502020204030204" pitchFamily="34" charset="0"/>
                <a:cs typeface="Arial" panose="020B0604020202020204" pitchFamily="34" charset="0"/>
              </a:rPr>
              <a:t>The module responsible for sending location data via POST request plays a crucial role in facilitating the covert transmission of victim location information to the attacker's server. Upon successfully retrieving the geographic coordinates of the victim's device using JavaScript, the module securely packages this sensitive data into an HTTP POST request payload. Through the use of encryption and secure communication protocols, such as HTTPS, the module ensures the confidentiality and integrity of the transmitted location information. The POST request is then directed to a predefined endpoint hosted on the attacker's server, where a PHP handler awaits to receive and process the incoming data. The PHP handler validates and sanitizes the received location data, preventing any potential tampering or unauthorized access.</a:t>
            </a:r>
            <a:endParaRPr lang="en-IN" sz="24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3613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50AEA-A950-8C24-C7EE-90784B87196D}"/>
              </a:ext>
            </a:extLst>
          </p:cNvPr>
          <p:cNvSpPr txBox="1"/>
          <p:nvPr/>
        </p:nvSpPr>
        <p:spPr>
          <a:xfrm>
            <a:off x="396240" y="612894"/>
            <a:ext cx="6858000" cy="646331"/>
          </a:xfrm>
          <a:prstGeom prst="rect">
            <a:avLst/>
          </a:prstGeom>
          <a:noFill/>
        </p:spPr>
        <p:txBody>
          <a:bodyPr wrap="square">
            <a:spAutoFit/>
          </a:bodyPr>
          <a:lstStyle/>
          <a:p>
            <a:r>
              <a:rPr lang="en-IN" sz="3600" b="1" dirty="0">
                <a:latin typeface="Goudy Type" panose="00000500000000000000" pitchFamily="2" charset="0"/>
              </a:rPr>
              <a:t>7.Firebase Authentication </a:t>
            </a:r>
          </a:p>
        </p:txBody>
      </p:sp>
      <p:sp>
        <p:nvSpPr>
          <p:cNvPr id="5" name="TextBox 4">
            <a:extLst>
              <a:ext uri="{FF2B5EF4-FFF2-40B4-BE49-F238E27FC236}">
                <a16:creationId xmlns:a16="http://schemas.microsoft.com/office/drawing/2014/main" id="{6B5857DB-35D7-9B24-51A8-2BA2533ED48E}"/>
              </a:ext>
            </a:extLst>
          </p:cNvPr>
          <p:cNvSpPr txBox="1"/>
          <p:nvPr/>
        </p:nvSpPr>
        <p:spPr>
          <a:xfrm>
            <a:off x="726440" y="1427245"/>
            <a:ext cx="10739120" cy="4559069"/>
          </a:xfrm>
          <a:prstGeom prst="rect">
            <a:avLst/>
          </a:prstGeom>
          <a:noFill/>
        </p:spPr>
        <p:txBody>
          <a:bodyPr wrap="square">
            <a:spAutoFit/>
          </a:bodyPr>
          <a:lstStyle/>
          <a:p>
            <a:pPr algn="just">
              <a:lnSpc>
                <a:spcPct val="150000"/>
              </a:lnSpc>
            </a:pPr>
            <a:r>
              <a:rPr lang="en-US" sz="2800" dirty="0">
                <a:solidFill>
                  <a:schemeClr val="tx1">
                    <a:lumMod val="75000"/>
                  </a:schemeClr>
                </a:solidFill>
                <a:latin typeface="Bell MT" panose="02020503060305020303" pitchFamily="18" charset="0"/>
              </a:rPr>
              <a:t>	The Firebase Authentication module for your website will enable users to securely sign up, sign in, and manage their accounts. This module will leverage Firebase's robust authentication system, providing various sign-in methods such as email/password, phone number, and social media platforms like Google, Facebook, and Twitter. Users will have the ability to register new accounts, reset passwords, and update their profile information.</a:t>
            </a:r>
            <a:endParaRPr lang="en-IN" sz="28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8590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C93647B7-A833-15B3-AE76-AF1F38725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729" y="4876419"/>
            <a:ext cx="1196788" cy="1196788"/>
          </a:xfrm>
          <a:prstGeom prst="rect">
            <a:avLst/>
          </a:prstGeom>
        </p:spPr>
      </p:pic>
      <p:pic>
        <p:nvPicPr>
          <p:cNvPr id="5" name="Graphic 4" descr="Computer with solid fill">
            <a:extLst>
              <a:ext uri="{FF2B5EF4-FFF2-40B4-BE49-F238E27FC236}">
                <a16:creationId xmlns:a16="http://schemas.microsoft.com/office/drawing/2014/main" id="{B1158658-A7F9-C5C0-09B3-D746BB49B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9878" y="4894222"/>
            <a:ext cx="1125071" cy="1125071"/>
          </a:xfrm>
          <a:prstGeom prst="rect">
            <a:avLst/>
          </a:prstGeom>
        </p:spPr>
      </p:pic>
      <p:pic>
        <p:nvPicPr>
          <p:cNvPr id="7" name="Picture 6">
            <a:extLst>
              <a:ext uri="{FF2B5EF4-FFF2-40B4-BE49-F238E27FC236}">
                <a16:creationId xmlns:a16="http://schemas.microsoft.com/office/drawing/2014/main" id="{3C31369A-9387-A38D-6736-2BA79B98ABA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246775" y="4325522"/>
            <a:ext cx="1624294" cy="2298581"/>
          </a:xfrm>
          <a:prstGeom prst="rect">
            <a:avLst/>
          </a:prstGeom>
        </p:spPr>
      </p:pic>
      <p:pic>
        <p:nvPicPr>
          <p:cNvPr id="12" name="Picture 11">
            <a:extLst>
              <a:ext uri="{FF2B5EF4-FFF2-40B4-BE49-F238E27FC236}">
                <a16:creationId xmlns:a16="http://schemas.microsoft.com/office/drawing/2014/main" id="{8A686025-9ED3-3903-ACD4-647DFAD5DD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53675" y="4914873"/>
            <a:ext cx="1125072" cy="1006540"/>
          </a:xfrm>
          <a:prstGeom prst="rect">
            <a:avLst/>
          </a:prstGeom>
        </p:spPr>
      </p:pic>
      <p:sp>
        <p:nvSpPr>
          <p:cNvPr id="14" name="Rectangle 13">
            <a:extLst>
              <a:ext uri="{FF2B5EF4-FFF2-40B4-BE49-F238E27FC236}">
                <a16:creationId xmlns:a16="http://schemas.microsoft.com/office/drawing/2014/main" id="{F309FB45-12D4-4544-514E-469CD75C2010}"/>
              </a:ext>
            </a:extLst>
          </p:cNvPr>
          <p:cNvSpPr/>
          <p:nvPr/>
        </p:nvSpPr>
        <p:spPr>
          <a:xfrm>
            <a:off x="-102477" y="5888541"/>
            <a:ext cx="1711200" cy="369332"/>
          </a:xfrm>
          <a:prstGeom prst="rect">
            <a:avLst/>
          </a:prstGeom>
          <a:noFill/>
        </p:spPr>
        <p:txBody>
          <a:bodyPr wrap="squar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User</a:t>
            </a:r>
          </a:p>
        </p:txBody>
      </p:sp>
      <p:sp>
        <p:nvSpPr>
          <p:cNvPr id="15" name="Rectangle 14">
            <a:extLst>
              <a:ext uri="{FF2B5EF4-FFF2-40B4-BE49-F238E27FC236}">
                <a16:creationId xmlns:a16="http://schemas.microsoft.com/office/drawing/2014/main" id="{8891B325-A951-AD99-270F-5A7211689E94}"/>
              </a:ext>
            </a:extLst>
          </p:cNvPr>
          <p:cNvSpPr/>
          <p:nvPr/>
        </p:nvSpPr>
        <p:spPr>
          <a:xfrm>
            <a:off x="2323000" y="5916724"/>
            <a:ext cx="1338829" cy="369332"/>
          </a:xfrm>
          <a:prstGeom prst="rect">
            <a:avLst/>
          </a:prstGeom>
          <a:noFill/>
        </p:spPr>
        <p:txBody>
          <a:bodyPr wrap="non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Computer</a:t>
            </a:r>
          </a:p>
        </p:txBody>
      </p:sp>
      <p:sp>
        <p:nvSpPr>
          <p:cNvPr id="16" name="Rectangle 15">
            <a:extLst>
              <a:ext uri="{FF2B5EF4-FFF2-40B4-BE49-F238E27FC236}">
                <a16:creationId xmlns:a16="http://schemas.microsoft.com/office/drawing/2014/main" id="{2C08C359-2B2B-103D-C850-3B2303223007}"/>
              </a:ext>
            </a:extLst>
          </p:cNvPr>
          <p:cNvSpPr/>
          <p:nvPr/>
        </p:nvSpPr>
        <p:spPr>
          <a:xfrm>
            <a:off x="10598513" y="6019293"/>
            <a:ext cx="1050289" cy="369332"/>
          </a:xfrm>
          <a:prstGeom prst="rect">
            <a:avLst/>
          </a:prstGeom>
          <a:noFill/>
        </p:spPr>
        <p:txBody>
          <a:bodyPr wrap="none" lIns="91440" tIns="45720" rIns="91440" bIns="45720">
            <a:spAutoFit/>
          </a:bodyPr>
          <a:lstStyle/>
          <a:p>
            <a:pPr algn="ctr"/>
            <a:r>
              <a:rPr lang="en-US" b="1"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Hacker</a:t>
            </a:r>
            <a:endPar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A218D57-ECCF-DEF5-3E9D-487A631D5F55}"/>
              </a:ext>
            </a:extLst>
          </p:cNvPr>
          <p:cNvSpPr/>
          <p:nvPr/>
        </p:nvSpPr>
        <p:spPr>
          <a:xfrm>
            <a:off x="4884188" y="5975997"/>
            <a:ext cx="1194559"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Website</a:t>
            </a:r>
          </a:p>
        </p:txBody>
      </p:sp>
      <p:pic>
        <p:nvPicPr>
          <p:cNvPr id="22" name="Picture 21">
            <a:extLst>
              <a:ext uri="{FF2B5EF4-FFF2-40B4-BE49-F238E27FC236}">
                <a16:creationId xmlns:a16="http://schemas.microsoft.com/office/drawing/2014/main" id="{EBAE91BC-7B9E-BF13-F49C-2268ECFD3B5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550512" y="4721035"/>
            <a:ext cx="1624294" cy="1624294"/>
          </a:xfrm>
          <a:prstGeom prst="rect">
            <a:avLst/>
          </a:prstGeom>
        </p:spPr>
      </p:pic>
      <p:sp>
        <p:nvSpPr>
          <p:cNvPr id="24" name="Rectangle 23">
            <a:extLst>
              <a:ext uri="{FF2B5EF4-FFF2-40B4-BE49-F238E27FC236}">
                <a16:creationId xmlns:a16="http://schemas.microsoft.com/office/drawing/2014/main" id="{3ACC3E98-B1EA-9BE5-4DDE-44C0CA64080E}"/>
              </a:ext>
            </a:extLst>
          </p:cNvPr>
          <p:cNvSpPr/>
          <p:nvPr/>
        </p:nvSpPr>
        <p:spPr>
          <a:xfrm>
            <a:off x="7621110" y="5963389"/>
            <a:ext cx="1483098"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Keylogger</a:t>
            </a:r>
          </a:p>
        </p:txBody>
      </p:sp>
      <p:cxnSp>
        <p:nvCxnSpPr>
          <p:cNvPr id="26" name="Straight Arrow Connector 25">
            <a:extLst>
              <a:ext uri="{FF2B5EF4-FFF2-40B4-BE49-F238E27FC236}">
                <a16:creationId xmlns:a16="http://schemas.microsoft.com/office/drawing/2014/main" id="{9FCE4B56-5866-84AF-7F56-B0A3115F06A9}"/>
              </a:ext>
            </a:extLst>
          </p:cNvPr>
          <p:cNvCxnSpPr>
            <a:cxnSpLocks/>
          </p:cNvCxnSpPr>
          <p:nvPr/>
        </p:nvCxnSpPr>
        <p:spPr>
          <a:xfrm>
            <a:off x="3813067" y="5626581"/>
            <a:ext cx="646089"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DECF73-2804-4C60-DF19-08715A5D3A23}"/>
              </a:ext>
            </a:extLst>
          </p:cNvPr>
          <p:cNvCxnSpPr>
            <a:cxnSpLocks/>
          </p:cNvCxnSpPr>
          <p:nvPr/>
        </p:nvCxnSpPr>
        <p:spPr>
          <a:xfrm>
            <a:off x="1478170" y="5578177"/>
            <a:ext cx="678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C7FE69-B268-906D-7141-85A672441A1E}"/>
              </a:ext>
            </a:extLst>
          </p:cNvPr>
          <p:cNvCxnSpPr>
            <a:cxnSpLocks/>
          </p:cNvCxnSpPr>
          <p:nvPr/>
        </p:nvCxnSpPr>
        <p:spPr>
          <a:xfrm>
            <a:off x="6414027" y="5691551"/>
            <a:ext cx="863600" cy="0"/>
          </a:xfrm>
          <a:prstGeom prst="straightConnector1">
            <a:avLst/>
          </a:prstGeom>
          <a:ln>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753F4C-872D-952C-A893-1ACE027A3469}"/>
              </a:ext>
            </a:extLst>
          </p:cNvPr>
          <p:cNvCxnSpPr>
            <a:cxnSpLocks/>
          </p:cNvCxnSpPr>
          <p:nvPr/>
        </p:nvCxnSpPr>
        <p:spPr>
          <a:xfrm>
            <a:off x="9327947" y="5709866"/>
            <a:ext cx="634909" cy="0"/>
          </a:xfrm>
          <a:prstGeom prst="straightConnector1">
            <a:avLst/>
          </a:prstGeom>
          <a:ln>
            <a:solidFill>
              <a:schemeClr val="bg2">
                <a:lumMod val="10000"/>
                <a:lumOff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7F06B-40AC-C936-BAC1-85FC13E211CD}"/>
              </a:ext>
            </a:extLst>
          </p:cNvPr>
          <p:cNvSpPr txBox="1"/>
          <p:nvPr/>
        </p:nvSpPr>
        <p:spPr>
          <a:xfrm>
            <a:off x="3335757" y="-36905"/>
            <a:ext cx="4360908" cy="769441"/>
          </a:xfrm>
          <a:prstGeom prst="rect">
            <a:avLst/>
          </a:prstGeom>
          <a:noFill/>
        </p:spPr>
        <p:txBody>
          <a:bodyPr wrap="square">
            <a:spAutoFit/>
          </a:bodyPr>
          <a:lstStyle/>
          <a:p>
            <a:r>
              <a:rPr lang="en-US" sz="4400" b="1" i="1" dirty="0">
                <a:latin typeface="Goudy Type" panose="00000500000000000000" pitchFamily="2" charset="0"/>
              </a:rPr>
              <a:t>Overall Diagram:</a:t>
            </a:r>
            <a:r>
              <a:rPr lang="en-US" sz="4400" dirty="0">
                <a:latin typeface="Goudy Type" panose="00000500000000000000" pitchFamily="2" charset="0"/>
              </a:rPr>
              <a:t> </a:t>
            </a:r>
          </a:p>
        </p:txBody>
      </p:sp>
      <p:pic>
        <p:nvPicPr>
          <p:cNvPr id="6" name="Picture 5">
            <a:extLst>
              <a:ext uri="{FF2B5EF4-FFF2-40B4-BE49-F238E27FC236}">
                <a16:creationId xmlns:a16="http://schemas.microsoft.com/office/drawing/2014/main" id="{AC216B4E-79BD-5B5A-C9E7-2CBBBD1D40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40211" y="789401"/>
            <a:ext cx="4111578" cy="3722147"/>
          </a:xfrm>
          <a:prstGeom prst="rect">
            <a:avLst/>
          </a:prstGeom>
        </p:spPr>
      </p:pic>
    </p:spTree>
    <p:extLst>
      <p:ext uri="{BB962C8B-B14F-4D97-AF65-F5344CB8AC3E}">
        <p14:creationId xmlns:p14="http://schemas.microsoft.com/office/powerpoint/2010/main" val="181422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758B6-29BC-2A57-5C0C-E85146F6003A}"/>
              </a:ext>
            </a:extLst>
          </p:cNvPr>
          <p:cNvSpPr txBox="1"/>
          <p:nvPr/>
        </p:nvSpPr>
        <p:spPr>
          <a:xfrm>
            <a:off x="1268083" y="1698644"/>
            <a:ext cx="9921069" cy="3785652"/>
          </a:xfrm>
          <a:prstGeom prst="rect">
            <a:avLst/>
          </a:prstGeom>
          <a:noFill/>
        </p:spPr>
        <p:txBody>
          <a:bodyPr wrap="square" rtlCol="0">
            <a:spAutoFit/>
          </a:bodyPr>
          <a:lstStyle/>
          <a:p>
            <a:r>
              <a:rPr lang="en-IN" sz="2000" i="1" dirty="0">
                <a:solidFill>
                  <a:schemeClr val="tx2">
                    <a:lumMod val="90000"/>
                  </a:schemeClr>
                </a:solidFill>
                <a:latin typeface="Arial Black" panose="020B0A04020102020204" pitchFamily="34" charset="0"/>
              </a:rPr>
              <a:t>HARDWARE CONFIGURATIONS</a:t>
            </a:r>
          </a:p>
          <a:p>
            <a:endParaRPr lang="en-IN" sz="2000" dirty="0">
              <a:solidFill>
                <a:schemeClr val="tx2">
                  <a:lumMod val="75000"/>
                </a:schemeClr>
              </a:solidFill>
              <a:latin typeface="Arial Black" panose="020B0A04020102020204" pitchFamily="34" charset="0"/>
            </a:endParaRPr>
          </a:p>
          <a:p>
            <a:r>
              <a:rPr lang="en-IN" sz="2000" dirty="0">
                <a:solidFill>
                  <a:schemeClr val="tx2">
                    <a:lumMod val="75000"/>
                  </a:schemeClr>
                </a:solidFill>
                <a:latin typeface="Bell MT" panose="02020503060305020303" pitchFamily="18" charset="0"/>
              </a:rPr>
              <a:t>•	Processor	-      </a:t>
            </a:r>
            <a:r>
              <a:rPr lang="en-US" sz="2000" dirty="0">
                <a:solidFill>
                  <a:schemeClr val="tx2">
                    <a:lumMod val="75000"/>
                  </a:schemeClr>
                </a:solidFill>
                <a:latin typeface="Bell MT" panose="02020503060305020303" pitchFamily="18" charset="0"/>
              </a:rPr>
              <a:t>i3</a:t>
            </a:r>
            <a:endParaRPr lang="en-IN" sz="2000" dirty="0">
              <a:solidFill>
                <a:schemeClr val="tx2">
                  <a:lumMod val="75000"/>
                </a:schemeClr>
              </a:solidFill>
              <a:latin typeface="Bell MT" panose="02020503060305020303" pitchFamily="18" charset="0"/>
            </a:endParaRPr>
          </a:p>
          <a:p>
            <a:r>
              <a:rPr lang="en-IN" sz="2000" dirty="0">
                <a:solidFill>
                  <a:schemeClr val="tx2">
                    <a:lumMod val="75000"/>
                  </a:schemeClr>
                </a:solidFill>
                <a:latin typeface="Bell MT" panose="02020503060305020303" pitchFamily="18" charset="0"/>
              </a:rPr>
              <a:t>•	RAM		-     </a:t>
            </a:r>
            <a:r>
              <a:rPr lang="en-US" sz="2000" dirty="0">
                <a:solidFill>
                  <a:schemeClr val="tx2">
                    <a:lumMod val="75000"/>
                  </a:schemeClr>
                </a:solidFill>
                <a:latin typeface="Bell MT" panose="02020503060305020303" pitchFamily="18" charset="0"/>
              </a:rPr>
              <a:t>4</a:t>
            </a:r>
            <a:r>
              <a:rPr lang="en-IN" sz="2000" dirty="0">
                <a:solidFill>
                  <a:schemeClr val="tx2">
                    <a:lumMod val="75000"/>
                  </a:schemeClr>
                </a:solidFill>
                <a:latin typeface="Bell MT" panose="02020503060305020303" pitchFamily="18" charset="0"/>
              </a:rPr>
              <a:t> GB</a:t>
            </a:r>
          </a:p>
          <a:p>
            <a:r>
              <a:rPr lang="en-IN" sz="2000" dirty="0">
                <a:solidFill>
                  <a:schemeClr val="tx2">
                    <a:lumMod val="75000"/>
                  </a:schemeClr>
                </a:solidFill>
                <a:latin typeface="Bell MT" panose="02020503060305020303" pitchFamily="18" charset="0"/>
              </a:rPr>
              <a:t>•	Hard Disk	-     </a:t>
            </a:r>
            <a:r>
              <a:rPr lang="en-US" sz="2000" dirty="0">
                <a:solidFill>
                  <a:schemeClr val="tx2">
                    <a:lumMod val="75000"/>
                  </a:schemeClr>
                </a:solidFill>
                <a:latin typeface="Bell MT" panose="02020503060305020303" pitchFamily="18" charset="0"/>
              </a:rPr>
              <a:t>500GB</a:t>
            </a:r>
            <a:endParaRPr lang="en-IN" sz="2000" dirty="0">
              <a:solidFill>
                <a:schemeClr val="tx2">
                  <a:lumMod val="75000"/>
                </a:schemeClr>
              </a:solidFill>
              <a:latin typeface="Bell MT" panose="02020503060305020303" pitchFamily="18" charset="0"/>
            </a:endParaRPr>
          </a:p>
          <a:p>
            <a:endParaRPr lang="en-IN" sz="2000" dirty="0">
              <a:solidFill>
                <a:schemeClr val="tx2">
                  <a:lumMod val="75000"/>
                </a:schemeClr>
              </a:solidFill>
            </a:endParaRPr>
          </a:p>
          <a:p>
            <a:r>
              <a:rPr lang="en-IN" sz="2000" i="1" dirty="0">
                <a:solidFill>
                  <a:schemeClr val="tx2">
                    <a:lumMod val="90000"/>
                  </a:schemeClr>
                </a:solidFill>
                <a:latin typeface="Arial Black" panose="020B0A04020102020204" pitchFamily="34" charset="0"/>
              </a:rPr>
              <a:t>SOFTWARE CONFIGURATIONS</a:t>
            </a:r>
          </a:p>
          <a:p>
            <a:endParaRPr lang="en-IN" sz="2000" dirty="0">
              <a:solidFill>
                <a:schemeClr val="tx2">
                  <a:lumMod val="75000"/>
                </a:schemeClr>
              </a:solidFill>
            </a:endParaRPr>
          </a:p>
          <a:p>
            <a:r>
              <a:rPr lang="en-IN" sz="2000" dirty="0">
                <a:solidFill>
                  <a:schemeClr val="tx2">
                    <a:lumMod val="75000"/>
                  </a:schemeClr>
                </a:solidFill>
                <a:latin typeface="Bell MT" panose="02020503060305020303" pitchFamily="18" charset="0"/>
              </a:rPr>
              <a:t>•	Operating System   -  Windows </a:t>
            </a:r>
          </a:p>
          <a:p>
            <a:r>
              <a:rPr lang="en-IN" sz="2000" dirty="0">
                <a:solidFill>
                  <a:schemeClr val="tx2">
                    <a:lumMod val="75000"/>
                  </a:schemeClr>
                </a:solidFill>
                <a:latin typeface="Bell MT" panose="02020503060305020303" pitchFamily="18" charset="0"/>
              </a:rPr>
              <a:t>•	Server			    - 	Apache2</a:t>
            </a:r>
          </a:p>
          <a:p>
            <a:r>
              <a:rPr lang="en-IN" sz="2000" dirty="0">
                <a:solidFill>
                  <a:schemeClr val="tx2">
                    <a:lumMod val="75000"/>
                  </a:schemeClr>
                </a:solidFill>
                <a:latin typeface="Bell MT" panose="02020503060305020303" pitchFamily="18" charset="0"/>
              </a:rPr>
              <a:t>•	Front End		    - 	HTML,CSS</a:t>
            </a:r>
          </a:p>
          <a:p>
            <a:r>
              <a:rPr lang="en-IN" sz="2000" dirty="0">
                <a:solidFill>
                  <a:schemeClr val="tx2">
                    <a:lumMod val="75000"/>
                  </a:schemeClr>
                </a:solidFill>
                <a:latin typeface="Bell MT" panose="02020503060305020303" pitchFamily="18" charset="0"/>
              </a:rPr>
              <a:t>•      Back End                 -  JS,PHP, Firebase( cloud-based NoSQL database)</a:t>
            </a:r>
          </a:p>
        </p:txBody>
      </p:sp>
      <p:sp>
        <p:nvSpPr>
          <p:cNvPr id="3" name="TextBox 2">
            <a:extLst>
              <a:ext uri="{FF2B5EF4-FFF2-40B4-BE49-F238E27FC236}">
                <a16:creationId xmlns:a16="http://schemas.microsoft.com/office/drawing/2014/main" id="{5F2112B4-39C9-5F0D-5B88-6E3C7B7F38EA}"/>
              </a:ext>
            </a:extLst>
          </p:cNvPr>
          <p:cNvSpPr txBox="1"/>
          <p:nvPr/>
        </p:nvSpPr>
        <p:spPr>
          <a:xfrm>
            <a:off x="3525865" y="474777"/>
            <a:ext cx="5140270" cy="1077218"/>
          </a:xfrm>
          <a:prstGeom prst="rect">
            <a:avLst/>
          </a:prstGeom>
          <a:noFill/>
        </p:spPr>
        <p:txBody>
          <a:bodyPr wrap="square" rtlCol="0">
            <a:spAutoFit/>
          </a:bodyPr>
          <a:lstStyle/>
          <a:p>
            <a:r>
              <a:rPr lang="en-IN" sz="3200" dirty="0">
                <a:latin typeface="Trebuchet MS" panose="020B0603020202020204" pitchFamily="34" charset="0"/>
              </a:rPr>
              <a:t>SYSTEM SPECIFICATIONS</a:t>
            </a:r>
          </a:p>
          <a:p>
            <a:endParaRPr lang="en-IN" sz="3200" dirty="0"/>
          </a:p>
        </p:txBody>
      </p:sp>
    </p:spTree>
    <p:extLst>
      <p:ext uri="{BB962C8B-B14F-4D97-AF65-F5344CB8AC3E}">
        <p14:creationId xmlns:p14="http://schemas.microsoft.com/office/powerpoint/2010/main" val="325384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92256A-456C-AEB2-009D-357612ED38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24"/>
          <a:stretch/>
        </p:blipFill>
        <p:spPr bwMode="auto">
          <a:xfrm>
            <a:off x="919723" y="1147313"/>
            <a:ext cx="10352553" cy="553642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313B0A28-18FC-9C46-7614-13923DDC0BEA}"/>
              </a:ext>
            </a:extLst>
          </p:cNvPr>
          <p:cNvSpPr txBox="1"/>
          <p:nvPr/>
        </p:nvSpPr>
        <p:spPr>
          <a:xfrm>
            <a:off x="919723" y="432231"/>
            <a:ext cx="3105337" cy="584775"/>
          </a:xfrm>
          <a:prstGeom prst="rect">
            <a:avLst/>
          </a:prstGeom>
          <a:noFill/>
        </p:spPr>
        <p:txBody>
          <a:bodyPr wrap="none" rtlCol="0">
            <a:spAutoFit/>
          </a:bodyPr>
          <a:lstStyle/>
          <a:p>
            <a:r>
              <a:rPr lang="en-US" sz="3200" b="1" dirty="0">
                <a:latin typeface="Goudy Type" panose="00000500000000000000" pitchFamily="2" charset="0"/>
              </a:rPr>
              <a:t>Sample Output:</a:t>
            </a:r>
            <a:endParaRPr lang="en-IN" sz="3200" b="1" dirty="0">
              <a:latin typeface="Goudy Type" panose="00000500000000000000" pitchFamily="2" charset="0"/>
            </a:endParaRPr>
          </a:p>
        </p:txBody>
      </p:sp>
    </p:spTree>
    <p:extLst>
      <p:ext uri="{BB962C8B-B14F-4D97-AF65-F5344CB8AC3E}">
        <p14:creationId xmlns:p14="http://schemas.microsoft.com/office/powerpoint/2010/main" val="283748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250CA7-6F0E-2231-B10D-65584CA41C86}"/>
              </a:ext>
            </a:extLst>
          </p:cNvPr>
          <p:cNvSpPr txBox="1"/>
          <p:nvPr/>
        </p:nvSpPr>
        <p:spPr>
          <a:xfrm>
            <a:off x="483081" y="349220"/>
            <a:ext cx="6094562" cy="646331"/>
          </a:xfrm>
          <a:prstGeom prst="rect">
            <a:avLst/>
          </a:prstGeom>
          <a:noFill/>
        </p:spPr>
        <p:txBody>
          <a:bodyPr wrap="square">
            <a:spAutoFit/>
          </a:bodyPr>
          <a:lstStyle/>
          <a:p>
            <a:r>
              <a:rPr lang="en-IN" sz="3600" b="1" dirty="0">
                <a:effectLst/>
                <a:latin typeface="Goudy Type" panose="00000500000000000000" pitchFamily="2" charset="0"/>
                <a:ea typeface="Bookman Old Style" panose="02050604050505020204" pitchFamily="18" charset="0"/>
                <a:cs typeface="Arial" panose="020B0604020202020204" pitchFamily="34" charset="0"/>
              </a:rPr>
              <a:t>Future</a:t>
            </a:r>
            <a:r>
              <a:rPr lang="en-IN" sz="2000" b="1" dirty="0">
                <a:effectLst/>
                <a:latin typeface="Goudy Type" panose="00000500000000000000" pitchFamily="2" charset="0"/>
                <a:ea typeface="Bookman Old Style" panose="02050604050505020204" pitchFamily="18" charset="0"/>
                <a:cs typeface="Arial" panose="020B0604020202020204" pitchFamily="34" charset="0"/>
              </a:rPr>
              <a:t> </a:t>
            </a:r>
            <a:r>
              <a:rPr lang="en-IN" sz="3200" b="1" dirty="0">
                <a:effectLst/>
                <a:latin typeface="Goudy Type" panose="00000500000000000000" pitchFamily="2" charset="0"/>
                <a:ea typeface="Bookman Old Style" panose="02050604050505020204" pitchFamily="18" charset="0"/>
                <a:cs typeface="Arial" panose="020B0604020202020204" pitchFamily="34" charset="0"/>
              </a:rPr>
              <a:t>Enhancement:</a:t>
            </a:r>
            <a:endParaRPr lang="en-IN" sz="1200" dirty="0">
              <a:effectLst/>
              <a:latin typeface="Goudy Type" panose="00000500000000000000" pitchFamily="2"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DC49AD8E-EF01-0936-375E-ED8E3500A731}"/>
              </a:ext>
            </a:extLst>
          </p:cNvPr>
          <p:cNvSpPr txBox="1"/>
          <p:nvPr/>
        </p:nvSpPr>
        <p:spPr>
          <a:xfrm>
            <a:off x="717430" y="1064276"/>
            <a:ext cx="10895162" cy="5121338"/>
          </a:xfrm>
          <a:prstGeom prst="rect">
            <a:avLst/>
          </a:prstGeom>
          <a:noFill/>
        </p:spPr>
        <p:txBody>
          <a:bodyPr wrap="square">
            <a:spAutoFit/>
          </a:bodyPr>
          <a:lstStyle/>
          <a:p>
            <a:pPr algn="just">
              <a:lnSpc>
                <a:spcPct val="150000"/>
              </a:lnSpc>
            </a:pPr>
            <a:r>
              <a:rPr lang="en-IN" sz="28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a:t>
            </a: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"In the continuous development of the web-based keylogger project, several avenues for enhancement emerge, spanning functionality, security, and user experience. One significant direction involves implementing advanced encryption protocols to ensure the secure transmission and storage of captured keystrokes, safeguarding sensitive user data from unauthorized access. Additionally, integrating machine learning algorithms could enable the system to intelligently </a:t>
            </a:r>
            <a:r>
              <a:rPr lang="en-IN" sz="2400" kern="0" dirty="0" err="1">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analyze</a:t>
            </a: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keystroke patterns, distinguishing between normal user input and potentially malicious activities, thereby enhancing detection accuracy and minimizing false positives.</a:t>
            </a:r>
            <a:endParaRPr lang="en-IN" sz="2800" dirty="0">
              <a:solidFill>
                <a:schemeClr val="tx1">
                  <a:lumMod val="85000"/>
                </a:schemeClr>
              </a:solidFill>
              <a:latin typeface="Bell MT" panose="02020503060305020303" pitchFamily="18" charset="0"/>
            </a:endParaRPr>
          </a:p>
        </p:txBody>
      </p:sp>
    </p:spTree>
    <p:extLst>
      <p:ext uri="{BB962C8B-B14F-4D97-AF65-F5344CB8AC3E}">
        <p14:creationId xmlns:p14="http://schemas.microsoft.com/office/powerpoint/2010/main" val="186654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7BD0D-7BB2-96CE-5614-F5AFB37B1CD2}"/>
              </a:ext>
            </a:extLst>
          </p:cNvPr>
          <p:cNvSpPr txBox="1"/>
          <p:nvPr/>
        </p:nvSpPr>
        <p:spPr>
          <a:xfrm>
            <a:off x="552091" y="508266"/>
            <a:ext cx="6094562" cy="98488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4000" b="1" dirty="0">
                <a:solidFill>
                  <a:prstClr val="white"/>
                </a:solidFill>
                <a:latin typeface="Goudy Type" panose="00000500000000000000" pitchFamily="2" charset="0"/>
                <a:ea typeface="Calibri" panose="020F0502020204030204" pitchFamily="34" charset="0"/>
                <a:cs typeface="Arial" panose="020B0604020202020204" pitchFamily="34" charset="0"/>
              </a:rPr>
              <a:t>Conclusion:</a:t>
            </a:r>
            <a:endParaRPr kumimoji="0" lang="en-IN" sz="1400" b="0" i="0" u="none" strike="noStrike" kern="1200" cap="none" spc="0" normalizeH="0" baseline="0" noProof="0" dirty="0">
              <a:ln>
                <a:noFill/>
              </a:ln>
              <a:solidFill>
                <a:prstClr val="white"/>
              </a:solidFill>
              <a:effectLst/>
              <a:uLnTx/>
              <a:uFillTx/>
              <a:latin typeface="Goudy Type" panose="00000500000000000000" pitchFamily="2" charset="0"/>
              <a:ea typeface="Calibri" panose="020F0502020204030204" pitchFamily="34" charset="0"/>
              <a:cs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AF161FA9-B9F2-CBA0-2BDC-D1439F95D536}"/>
              </a:ext>
            </a:extLst>
          </p:cNvPr>
          <p:cNvSpPr txBox="1"/>
          <p:nvPr/>
        </p:nvSpPr>
        <p:spPr>
          <a:xfrm>
            <a:off x="552091" y="1493151"/>
            <a:ext cx="11087818" cy="3921010"/>
          </a:xfrm>
          <a:prstGeom prst="rect">
            <a:avLst/>
          </a:prstGeom>
          <a:noFill/>
        </p:spPr>
        <p:txBody>
          <a:bodyPr wrap="square">
            <a:spAutoFit/>
          </a:bodyPr>
          <a:lstStyle/>
          <a:p>
            <a:pPr algn="just">
              <a:lnSpc>
                <a:spcPct val="150000"/>
              </a:lnSpc>
            </a:pP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In conclusion, the culmination of our final year project, </a:t>
            </a:r>
            <a:r>
              <a:rPr lang="en-IN" sz="2400" kern="0" dirty="0" err="1">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centered</a:t>
            </a: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around the creation of a web-based keylogger, epitomizes the intricate fusion of HTML, CSS, JavaScript, PHP, </a:t>
            </a:r>
            <a:r>
              <a:rPr lang="en-IN" sz="2400" kern="0" dirty="0" err="1">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Ngrok</a:t>
            </a: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and XAMPP technologies. Our </a:t>
            </a:r>
            <a:r>
              <a:rPr lang="en-IN" sz="2400" kern="0" dirty="0" err="1">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endeavor</a:t>
            </a: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traversed the expansive landscape of web development, </a:t>
            </a:r>
            <a:r>
              <a:rPr lang="en-IN" sz="2400" kern="0" dirty="0" err="1">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unraveling</a:t>
            </a:r>
            <a:r>
              <a:rPr lang="en-IN" sz="2400" kern="0" dirty="0">
                <a:solidFill>
                  <a:schemeClr val="tx1">
                    <a:lumMod val="85000"/>
                  </a:schemeClr>
                </a:solidFill>
                <a:effectLst/>
                <a:latin typeface="Bell MT" panose="02020503060305020303" pitchFamily="18" charset="0"/>
                <a:ea typeface="Calibri" panose="020F0502020204030204" pitchFamily="34" charset="0"/>
                <a:cs typeface="Arial" panose="020B0604020202020204" pitchFamily="34" charset="0"/>
              </a:rPr>
              <a:t> the complexities of frontend design, backend functionality, and the integration of diverse frameworks. Through meticulous coding and relentless debugging, we engineered a sophisticated system capable of discreetly logging user keystrokes with precision and efficiency. </a:t>
            </a:r>
            <a:endParaRPr lang="en-IN" sz="2400" dirty="0">
              <a:solidFill>
                <a:schemeClr val="tx1">
                  <a:lumMod val="85000"/>
                </a:schemeClr>
              </a:solidFill>
              <a:latin typeface="Bell MT" panose="02020503060305020303" pitchFamily="18" charset="0"/>
            </a:endParaRPr>
          </a:p>
        </p:txBody>
      </p:sp>
    </p:spTree>
    <p:extLst>
      <p:ext uri="{BB962C8B-B14F-4D97-AF65-F5344CB8AC3E}">
        <p14:creationId xmlns:p14="http://schemas.microsoft.com/office/powerpoint/2010/main" val="2123038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F2FC4-F2D9-C0B0-6BAA-647864D0DBCF}"/>
              </a:ext>
            </a:extLst>
          </p:cNvPr>
          <p:cNvSpPr txBox="1"/>
          <p:nvPr/>
        </p:nvSpPr>
        <p:spPr>
          <a:xfrm>
            <a:off x="139918" y="2228671"/>
            <a:ext cx="12052082" cy="2400657"/>
          </a:xfrm>
          <a:prstGeom prst="rect">
            <a:avLst/>
          </a:prstGeom>
          <a:noFill/>
        </p:spPr>
        <p:txBody>
          <a:bodyPr wrap="none" rtlCol="0">
            <a:spAutoFit/>
          </a:bodyPr>
          <a:lstStyle/>
          <a:p>
            <a:r>
              <a:rPr lang="en-US" sz="15000" dirty="0">
                <a:solidFill>
                  <a:schemeClr val="accent1">
                    <a:lumMod val="60000"/>
                    <a:lumOff val="40000"/>
                  </a:schemeClr>
                </a:solidFill>
                <a:latin typeface="Script MT Bold" panose="03040602040607080904" pitchFamily="66" charset="0"/>
              </a:rPr>
              <a:t>ThankingYou</a:t>
            </a:r>
            <a:r>
              <a:rPr lang="en-US" sz="10000" dirty="0">
                <a:solidFill>
                  <a:schemeClr val="accent1">
                    <a:lumMod val="60000"/>
                    <a:lumOff val="40000"/>
                  </a:schemeClr>
                </a:solidFill>
                <a:latin typeface="Script MT Bold" panose="03040602040607080904" pitchFamily="66" charset="0"/>
              </a:rPr>
              <a:t>…</a:t>
            </a:r>
            <a:endParaRPr lang="en-IN" sz="10000" dirty="0">
              <a:solidFill>
                <a:schemeClr val="accent1">
                  <a:lumMod val="60000"/>
                  <a:lumOff val="40000"/>
                </a:schemeClr>
              </a:solidFill>
              <a:latin typeface="Script MT Bold" panose="03040602040607080904" pitchFamily="66" charset="0"/>
            </a:endParaRPr>
          </a:p>
        </p:txBody>
      </p:sp>
    </p:spTree>
    <p:extLst>
      <p:ext uri="{BB962C8B-B14F-4D97-AF65-F5344CB8AC3E}">
        <p14:creationId xmlns:p14="http://schemas.microsoft.com/office/powerpoint/2010/main" val="394047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7E2C1-863E-1F8C-F62C-20FC00CD7E2F}"/>
              </a:ext>
            </a:extLst>
          </p:cNvPr>
          <p:cNvSpPr/>
          <p:nvPr/>
        </p:nvSpPr>
        <p:spPr>
          <a:xfrm>
            <a:off x="776580" y="527966"/>
            <a:ext cx="10504698" cy="1015663"/>
          </a:xfrm>
          <a:prstGeom prst="rect">
            <a:avLst/>
          </a:prstGeom>
          <a:noFill/>
        </p:spPr>
        <p:txBody>
          <a:bodyPr wrap="square" lIns="91440" tIns="45720" rIns="91440" bIns="45720">
            <a:spAutoFit/>
          </a:bodyPr>
          <a:lstStyle/>
          <a:p>
            <a:pPr algn="ctr"/>
            <a:r>
              <a:rPr lang="en-US" sz="6000" b="1" cap="none" spc="0" dirty="0">
                <a:ln w="0"/>
                <a:effectLst>
                  <a:outerShdw blurRad="38100" dist="19050" dir="2700000" algn="tl" rotWithShape="0">
                    <a:schemeClr val="dk1">
                      <a:alpha val="40000"/>
                    </a:schemeClr>
                  </a:outerShdw>
                </a:effectLst>
                <a:latin typeface="High Tower Text" panose="02040502050506030303" pitchFamily="18" charset="0"/>
              </a:rPr>
              <a:t>Abstract</a:t>
            </a:r>
          </a:p>
        </p:txBody>
      </p:sp>
      <p:sp>
        <p:nvSpPr>
          <p:cNvPr id="7" name="Rectangle 6">
            <a:extLst>
              <a:ext uri="{FF2B5EF4-FFF2-40B4-BE49-F238E27FC236}">
                <a16:creationId xmlns:a16="http://schemas.microsoft.com/office/drawing/2014/main" id="{8C65E557-F189-1821-2FBE-82B02609A0BB}"/>
              </a:ext>
            </a:extLst>
          </p:cNvPr>
          <p:cNvSpPr/>
          <p:nvPr/>
        </p:nvSpPr>
        <p:spPr>
          <a:xfrm>
            <a:off x="308683" y="1863762"/>
            <a:ext cx="11440493" cy="3367012"/>
          </a:xfrm>
          <a:prstGeom prst="rect">
            <a:avLst/>
          </a:prstGeom>
          <a:noFill/>
        </p:spPr>
        <p:txBody>
          <a:bodyPr wrap="square" lIns="91440" tIns="45720" rIns="91440" bIns="45720" anchor="ctr">
            <a:spAutoFit/>
          </a:bodyPr>
          <a:lstStyle/>
          <a:p>
            <a:pPr algn="just">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	A  web-based keylogger designed to capture a user keystrokes on websites. when Victim Visits a Attacker's Malicious Site and Enter any Juicy </a:t>
            </a:r>
            <a:r>
              <a:rPr lang="en-US" sz="2400" dirty="0" err="1">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I</a:t>
            </a:r>
            <a:r>
              <a:rPr lang="en-US" sz="2400" b="0" cap="none" spc="0" dirty="0" err="1">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nformations</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 such as Passwords , Pin, Credit Card Numbers , Debit Card Numbers , etc.. In a Keylogger a PHP and JavaScript Code for covertly transmitting the intercepted keystrokes to an attacker-controlled server(NGROK</a:t>
            </a: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 via POST requests. Additionally, the system saves a log of captured keystrokes in a local text file on the attacker's system.</a:t>
            </a:r>
          </a:p>
        </p:txBody>
      </p:sp>
    </p:spTree>
    <p:extLst>
      <p:ext uri="{BB962C8B-B14F-4D97-AF65-F5344CB8AC3E}">
        <p14:creationId xmlns:p14="http://schemas.microsoft.com/office/powerpoint/2010/main" val="13624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D719A-10FF-B05F-8F0F-DE1ACB980EAE}"/>
              </a:ext>
            </a:extLst>
          </p:cNvPr>
          <p:cNvSpPr txBox="1"/>
          <p:nvPr/>
        </p:nvSpPr>
        <p:spPr>
          <a:xfrm>
            <a:off x="483078" y="1824191"/>
            <a:ext cx="11576841" cy="3921010"/>
          </a:xfrm>
          <a:prstGeom prst="rect">
            <a:avLst/>
          </a:prstGeom>
          <a:noFill/>
        </p:spPr>
        <p:txBody>
          <a:bodyPr wrap="square" rtlCol="0">
            <a:spAutoFit/>
          </a:bodyPr>
          <a:lstStyle/>
          <a:p>
            <a:pPr algn="just">
              <a:lnSpc>
                <a:spcPct val="150000"/>
              </a:lnSpc>
            </a:pPr>
            <a:r>
              <a:rPr lang="en-US" sz="2400" dirty="0">
                <a:solidFill>
                  <a:schemeClr val="bg2">
                    <a:lumMod val="25000"/>
                    <a:lumOff val="75000"/>
                  </a:schemeClr>
                </a:solidFill>
                <a:latin typeface="Bell MT" panose="02020503060305020303" pitchFamily="18" charset="0"/>
              </a:rPr>
              <a:t>	The existing model of the current problem statement is the traditional style of </a:t>
            </a:r>
          </a:p>
          <a:p>
            <a:pPr algn="just">
              <a:lnSpc>
                <a:spcPct val="150000"/>
              </a:lnSpc>
            </a:pPr>
            <a:r>
              <a:rPr lang="en-US" sz="2400" dirty="0">
                <a:solidFill>
                  <a:schemeClr val="bg2">
                    <a:lumMod val="25000"/>
                    <a:lumOff val="75000"/>
                  </a:schemeClr>
                </a:solidFill>
                <a:latin typeface="Bell MT" panose="02020503060305020303" pitchFamily="18" charset="0"/>
              </a:rPr>
              <a:t>transferring data using keylogger is very costly and not for the small purpose However ,</a:t>
            </a:r>
          </a:p>
          <a:p>
            <a:pPr algn="just">
              <a:lnSpc>
                <a:spcPct val="150000"/>
              </a:lnSpc>
            </a:pPr>
            <a:r>
              <a:rPr lang="en-US" sz="2400" dirty="0">
                <a:solidFill>
                  <a:schemeClr val="bg2">
                    <a:lumMod val="25000"/>
                    <a:lumOff val="75000"/>
                  </a:schemeClr>
                </a:solidFill>
                <a:latin typeface="Bell MT" panose="02020503060305020303" pitchFamily="18" charset="0"/>
              </a:rPr>
              <a:t> we have keylogger which is basically used for monitoring payments and, PINs, and </a:t>
            </a:r>
          </a:p>
          <a:p>
            <a:pPr algn="just">
              <a:lnSpc>
                <a:spcPct val="150000"/>
              </a:lnSpc>
            </a:pPr>
            <a:r>
              <a:rPr lang="en-US" sz="2400" dirty="0">
                <a:solidFill>
                  <a:schemeClr val="bg2">
                    <a:lumMod val="25000"/>
                    <a:lumOff val="75000"/>
                  </a:schemeClr>
                </a:solidFill>
                <a:latin typeface="Bell MT" panose="02020503060305020303" pitchFamily="18" charset="0"/>
              </a:rPr>
              <a:t>passwords as a result. Without drawing the user's attention. A hardware keylogger </a:t>
            </a:r>
          </a:p>
          <a:p>
            <a:pPr algn="just">
              <a:lnSpc>
                <a:spcPct val="150000"/>
              </a:lnSpc>
            </a:pPr>
            <a:r>
              <a:rPr lang="en-US" sz="2400" dirty="0">
                <a:solidFill>
                  <a:schemeClr val="bg2">
                    <a:lumMod val="25000"/>
                    <a:lumOff val="75000"/>
                  </a:schemeClr>
                </a:solidFill>
                <a:latin typeface="Bell MT" panose="02020503060305020303" pitchFamily="18" charset="0"/>
              </a:rPr>
              <a:t>is a device that connects your keyboard to your computer. Keyloggers can be connected directly to the keyboard and the computer through manually using one of two approaches. </a:t>
            </a:r>
          </a:p>
          <a:p>
            <a:pPr algn="just">
              <a:lnSpc>
                <a:spcPct val="150000"/>
              </a:lnSpc>
            </a:pPr>
            <a:r>
              <a:rPr lang="en-US" sz="2400" dirty="0">
                <a:solidFill>
                  <a:schemeClr val="bg2">
                    <a:lumMod val="25000"/>
                    <a:lumOff val="75000"/>
                  </a:schemeClr>
                </a:solidFill>
                <a:latin typeface="Bell MT" panose="02020503060305020303" pitchFamily="18" charset="0"/>
              </a:rPr>
              <a:t>PS/2 and the USP keylogger are two examples</a:t>
            </a:r>
            <a:endParaRPr lang="en-IN" sz="2400" dirty="0">
              <a:solidFill>
                <a:schemeClr val="bg2">
                  <a:lumMod val="25000"/>
                  <a:lumOff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A29860FA-4BD4-1EC3-CE86-674BB87651D4}"/>
              </a:ext>
            </a:extLst>
          </p:cNvPr>
          <p:cNvSpPr txBox="1"/>
          <p:nvPr/>
        </p:nvSpPr>
        <p:spPr>
          <a:xfrm>
            <a:off x="3764452" y="552871"/>
            <a:ext cx="4185960" cy="984885"/>
          </a:xfrm>
          <a:prstGeom prst="rect">
            <a:avLst/>
          </a:prstGeom>
          <a:noFill/>
        </p:spPr>
        <p:txBody>
          <a:bodyPr wrap="square" rtlCol="0">
            <a:spAutoFit/>
          </a:bodyPr>
          <a:lstStyle/>
          <a:p>
            <a:r>
              <a:rPr lang="en-US" sz="4000" b="1" dirty="0">
                <a:latin typeface="Goudy Type" panose="00000500000000000000" pitchFamily="2" charset="0"/>
              </a:rPr>
              <a:t>Existing  System</a:t>
            </a:r>
          </a:p>
          <a:p>
            <a:endParaRPr lang="en-IN" dirty="0"/>
          </a:p>
        </p:txBody>
      </p:sp>
    </p:spTree>
    <p:extLst>
      <p:ext uri="{BB962C8B-B14F-4D97-AF65-F5344CB8AC3E}">
        <p14:creationId xmlns:p14="http://schemas.microsoft.com/office/powerpoint/2010/main" val="33041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EC9ED-66CF-72FA-80B2-42E8D44C0EFC}"/>
              </a:ext>
            </a:extLst>
          </p:cNvPr>
          <p:cNvSpPr txBox="1"/>
          <p:nvPr/>
        </p:nvSpPr>
        <p:spPr>
          <a:xfrm>
            <a:off x="621102" y="1797588"/>
            <a:ext cx="11067689" cy="4475008"/>
          </a:xfrm>
          <a:prstGeom prst="rect">
            <a:avLst/>
          </a:prstGeom>
          <a:noFill/>
        </p:spPr>
        <p:txBody>
          <a:bodyPr wrap="square" rtlCol="0">
            <a:spAutoFit/>
          </a:bodyPr>
          <a:lstStyle/>
          <a:p>
            <a:pPr algn="just">
              <a:lnSpc>
                <a:spcPct val="150000"/>
              </a:lnSpc>
            </a:pPr>
            <a:r>
              <a:rPr lang="en-US" sz="2400" dirty="0">
                <a:solidFill>
                  <a:schemeClr val="tx2">
                    <a:lumMod val="75000"/>
                  </a:schemeClr>
                </a:solidFill>
                <a:latin typeface="Bell MT" panose="02020503060305020303" pitchFamily="18" charset="0"/>
              </a:rPr>
              <a:t>	We can construct software keyloggers instead of physical keyloggers to solve the above-mentioned problem. The proposed model offers a technique that alleviates the challenges of installing the keylogger in the target system. Because software keyloggers can be deployed remotely and do not require physical access to the target system, they are very popular. The proposed software is capable of installing itself in a targeted system when the user, for example, clicks on a malicious link sent to him via email or social media, and then captures all of the user's keystrokes while logged into the system, saves the logs in a folder, or sends</a:t>
            </a:r>
            <a:endParaRPr lang="en-IN" sz="2400" dirty="0">
              <a:solidFill>
                <a:schemeClr val="tx2">
                  <a:lumMod val="75000"/>
                </a:schemeClr>
              </a:solidFill>
              <a:latin typeface="Bell MT" panose="02020503060305020303" pitchFamily="18" charset="0"/>
            </a:endParaRPr>
          </a:p>
        </p:txBody>
      </p:sp>
      <p:sp>
        <p:nvSpPr>
          <p:cNvPr id="4" name="TextBox 3">
            <a:extLst>
              <a:ext uri="{FF2B5EF4-FFF2-40B4-BE49-F238E27FC236}">
                <a16:creationId xmlns:a16="http://schemas.microsoft.com/office/drawing/2014/main" id="{1E761997-1207-7117-C915-93C2ED7DFC23}"/>
              </a:ext>
            </a:extLst>
          </p:cNvPr>
          <p:cNvSpPr txBox="1"/>
          <p:nvPr/>
        </p:nvSpPr>
        <p:spPr>
          <a:xfrm>
            <a:off x="3889778" y="555813"/>
            <a:ext cx="4249881" cy="707886"/>
          </a:xfrm>
          <a:prstGeom prst="rect">
            <a:avLst/>
          </a:prstGeom>
          <a:noFill/>
        </p:spPr>
        <p:txBody>
          <a:bodyPr wrap="none" rtlCol="0">
            <a:spAutoFit/>
          </a:bodyPr>
          <a:lstStyle/>
          <a:p>
            <a:r>
              <a:rPr lang="en-IN" sz="4000" b="1" dirty="0">
                <a:latin typeface="Goudy Type" panose="00000500000000000000" pitchFamily="2" charset="0"/>
              </a:rPr>
              <a:t>Proposed System</a:t>
            </a:r>
          </a:p>
        </p:txBody>
      </p:sp>
    </p:spTree>
    <p:extLst>
      <p:ext uri="{BB962C8B-B14F-4D97-AF65-F5344CB8AC3E}">
        <p14:creationId xmlns:p14="http://schemas.microsoft.com/office/powerpoint/2010/main" val="382390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26CFC-C4A3-8B5E-1598-39F3213FAE7C}"/>
              </a:ext>
            </a:extLst>
          </p:cNvPr>
          <p:cNvSpPr txBox="1"/>
          <p:nvPr/>
        </p:nvSpPr>
        <p:spPr>
          <a:xfrm>
            <a:off x="2353029" y="1561275"/>
            <a:ext cx="9838971" cy="5447645"/>
          </a:xfrm>
          <a:prstGeom prst="rect">
            <a:avLst/>
          </a:prstGeom>
          <a:noFill/>
        </p:spPr>
        <p:txBody>
          <a:bodyPr wrap="square">
            <a:spAutoFit/>
          </a:bodyPr>
          <a:lstStyle/>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Capturing Keystrokes </a:t>
            </a:r>
          </a:p>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Sending Captured Keystrokes</a:t>
            </a:r>
          </a:p>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Storing Data in Attacker’s  Machine</a:t>
            </a:r>
            <a:endParaRPr kumimoji="0" lang="en-US" sz="3600" b="0" i="0" u="none" strike="noStrike" kern="1200" cap="none" spc="0" normalizeH="0" baseline="0" noProof="0" dirty="0">
              <a:ln>
                <a:noFill/>
              </a:ln>
              <a:solidFill>
                <a:schemeClr val="tx2">
                  <a:lumMod val="90000"/>
                </a:schemeClr>
              </a:solidFill>
              <a:effectLst/>
              <a:uLnTx/>
              <a:uFillTx/>
              <a:latin typeface="Bell MT" panose="02020503060305020303" pitchFamily="18" charset="0"/>
              <a:cs typeface="Mongolian Baiti" panose="03000500000000000000" pitchFamily="66" charset="0"/>
            </a:endParaRPr>
          </a:p>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Admin Panel</a:t>
            </a:r>
          </a:p>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Getting User’s current Location</a:t>
            </a:r>
          </a:p>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Sending Captured </a:t>
            </a:r>
            <a:r>
              <a:rPr lang="en-US" sz="3600" dirty="0" err="1">
                <a:solidFill>
                  <a:schemeClr val="tx2">
                    <a:lumMod val="90000"/>
                  </a:schemeClr>
                </a:solidFill>
                <a:latin typeface="Bell MT" panose="02020503060305020303" pitchFamily="18" charset="0"/>
                <a:cs typeface="Mongolian Baiti" panose="03000500000000000000" pitchFamily="66" charset="0"/>
              </a:rPr>
              <a:t>Loaction</a:t>
            </a:r>
            <a:r>
              <a:rPr lang="en-US" sz="3600" dirty="0">
                <a:solidFill>
                  <a:schemeClr val="tx2">
                    <a:lumMod val="90000"/>
                  </a:schemeClr>
                </a:solidFill>
                <a:latin typeface="Bell MT" panose="02020503060305020303" pitchFamily="18" charset="0"/>
                <a:cs typeface="Mongolian Baiti" panose="03000500000000000000" pitchFamily="66" charset="0"/>
              </a:rPr>
              <a:t> Data</a:t>
            </a:r>
          </a:p>
          <a:p>
            <a:pPr marL="742950" indent="-742950">
              <a:buFont typeface="+mj-lt"/>
              <a:buAutoNum type="arabicPeriod"/>
            </a:pPr>
            <a:r>
              <a:rPr lang="en-US" sz="3600" dirty="0">
                <a:solidFill>
                  <a:schemeClr val="tx2">
                    <a:lumMod val="90000"/>
                  </a:schemeClr>
                </a:solidFill>
                <a:latin typeface="Bell MT" panose="02020503060305020303" pitchFamily="18" charset="0"/>
                <a:cs typeface="Mongolian Baiti" panose="03000500000000000000" pitchFamily="66" charset="0"/>
              </a:rPr>
              <a:t>Firebase Authentication </a:t>
            </a: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p:txBody>
      </p:sp>
      <p:sp>
        <p:nvSpPr>
          <p:cNvPr id="5" name="TextBox 4">
            <a:extLst>
              <a:ext uri="{FF2B5EF4-FFF2-40B4-BE49-F238E27FC236}">
                <a16:creationId xmlns:a16="http://schemas.microsoft.com/office/drawing/2014/main" id="{1401347C-C285-A4B1-9F86-01A2F0B3A607}"/>
              </a:ext>
            </a:extLst>
          </p:cNvPr>
          <p:cNvSpPr txBox="1"/>
          <p:nvPr/>
        </p:nvSpPr>
        <p:spPr>
          <a:xfrm>
            <a:off x="8681777" y="-323166"/>
            <a:ext cx="6093566" cy="646331"/>
          </a:xfrm>
          <a:prstGeom prst="rect">
            <a:avLst/>
          </a:prstGeom>
          <a:noFill/>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8F4AF7F0-280A-9D80-0231-EAF017C63D9F}"/>
              </a:ext>
            </a:extLst>
          </p:cNvPr>
          <p:cNvSpPr txBox="1"/>
          <p:nvPr/>
        </p:nvSpPr>
        <p:spPr>
          <a:xfrm>
            <a:off x="4238556" y="220429"/>
            <a:ext cx="3714888" cy="923330"/>
          </a:xfrm>
          <a:prstGeom prst="rect">
            <a:avLst/>
          </a:prstGeom>
          <a:noFill/>
        </p:spPr>
        <p:txBody>
          <a:bodyPr wrap="square" rtlCol="0">
            <a:spAutoFit/>
          </a:bodyPr>
          <a:lstStyle/>
          <a:p>
            <a:pPr algn="l"/>
            <a:r>
              <a:rPr lang="en-US" sz="5400" dirty="0">
                <a:latin typeface="Goudy Type" panose="00000500000000000000" pitchFamily="2" charset="0"/>
              </a:rPr>
              <a:t>Modules</a:t>
            </a:r>
          </a:p>
        </p:txBody>
      </p:sp>
    </p:spTree>
    <p:extLst>
      <p:ext uri="{BB962C8B-B14F-4D97-AF65-F5344CB8AC3E}">
        <p14:creationId xmlns:p14="http://schemas.microsoft.com/office/powerpoint/2010/main" val="421511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C101A-66A6-363C-A12C-FFDDA57FF4D0}"/>
              </a:ext>
            </a:extLst>
          </p:cNvPr>
          <p:cNvSpPr txBox="1"/>
          <p:nvPr/>
        </p:nvSpPr>
        <p:spPr>
          <a:xfrm>
            <a:off x="3441466" y="391091"/>
            <a:ext cx="5309065" cy="707886"/>
          </a:xfrm>
          <a:prstGeom prst="rect">
            <a:avLst/>
          </a:prstGeom>
          <a:noFill/>
        </p:spPr>
        <p:txBody>
          <a:bodyPr wrap="square" rtlCol="0">
            <a:spAutoFit/>
          </a:bodyPr>
          <a:lstStyle/>
          <a:p>
            <a:pPr algn="l"/>
            <a:r>
              <a:rPr lang="en-US" sz="4000" b="1" dirty="0">
                <a:latin typeface="Goudy Type" panose="00000500000000000000" pitchFamily="2" charset="0"/>
              </a:rPr>
              <a:t>Modules Description </a:t>
            </a:r>
          </a:p>
        </p:txBody>
      </p:sp>
      <p:sp>
        <p:nvSpPr>
          <p:cNvPr id="5" name="TextBox 4">
            <a:extLst>
              <a:ext uri="{FF2B5EF4-FFF2-40B4-BE49-F238E27FC236}">
                <a16:creationId xmlns:a16="http://schemas.microsoft.com/office/drawing/2014/main" id="{89D38D30-185A-98B8-E430-C006636DBD80}"/>
              </a:ext>
            </a:extLst>
          </p:cNvPr>
          <p:cNvSpPr txBox="1"/>
          <p:nvPr/>
        </p:nvSpPr>
        <p:spPr>
          <a:xfrm flipH="1">
            <a:off x="259116" y="1452018"/>
            <a:ext cx="7874825" cy="646331"/>
          </a:xfrm>
          <a:prstGeom prst="rect">
            <a:avLst/>
          </a:prstGeom>
          <a:noFill/>
        </p:spPr>
        <p:txBody>
          <a:bodyPr wrap="square" rtlCol="0">
            <a:spAutoFit/>
          </a:bodyPr>
          <a:lstStyle>
            <a:defPPr>
              <a:defRPr lang="en-US"/>
            </a:defPPr>
            <a:lvl1pPr>
              <a:defRPr sz="3200" b="1">
                <a:latin typeface="Trebuchet MS" panose="020B0603020202020204" pitchFamily="34" charset="0"/>
              </a:defRPr>
            </a:lvl1pPr>
          </a:lstStyle>
          <a:p>
            <a:r>
              <a:rPr lang="en-US" sz="3600" dirty="0">
                <a:latin typeface="Goudy Type" panose="00000500000000000000" pitchFamily="2" charset="0"/>
                <a:ea typeface="Goudy Type" panose="02000000000000000000" pitchFamily="2" charset="0"/>
              </a:rPr>
              <a:t>1.</a:t>
            </a:r>
            <a:r>
              <a:rPr lang="en-US" sz="3600" dirty="0">
                <a:latin typeface="Goudy Type" panose="00000500000000000000" pitchFamily="2" charset="0"/>
              </a:rPr>
              <a:t> Capturing Keystrokes</a:t>
            </a:r>
          </a:p>
        </p:txBody>
      </p:sp>
      <p:sp>
        <p:nvSpPr>
          <p:cNvPr id="6" name="TextBox 5">
            <a:extLst>
              <a:ext uri="{FF2B5EF4-FFF2-40B4-BE49-F238E27FC236}">
                <a16:creationId xmlns:a16="http://schemas.microsoft.com/office/drawing/2014/main" id="{DCF7A1C3-ED18-FD38-3B09-F5FF3800FA6C}"/>
              </a:ext>
            </a:extLst>
          </p:cNvPr>
          <p:cNvSpPr txBox="1"/>
          <p:nvPr/>
        </p:nvSpPr>
        <p:spPr>
          <a:xfrm>
            <a:off x="399850" y="2451390"/>
            <a:ext cx="11254275" cy="3266407"/>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pPr algn="just"/>
            <a:r>
              <a:rPr lang="en-US" sz="2800" dirty="0"/>
              <a:t>	A keylog.js file typically refers to a JavaScript file that is designed to log keystrokes made by users on a webpage. This type of file can be used for various purposes, including user behavior analytics, debugging, or even malicious activities like capturing sensitive information such as passwords or credit card details without the user’s knowledge. </a:t>
            </a:r>
          </a:p>
        </p:txBody>
      </p:sp>
    </p:spTree>
    <p:extLst>
      <p:ext uri="{BB962C8B-B14F-4D97-AF65-F5344CB8AC3E}">
        <p14:creationId xmlns:p14="http://schemas.microsoft.com/office/powerpoint/2010/main" val="144166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72198-1D77-5FDC-C3A8-10C94FF55E5A}"/>
              </a:ext>
            </a:extLst>
          </p:cNvPr>
          <p:cNvSpPr txBox="1"/>
          <p:nvPr/>
        </p:nvSpPr>
        <p:spPr>
          <a:xfrm>
            <a:off x="371894" y="919419"/>
            <a:ext cx="6888480" cy="646331"/>
          </a:xfrm>
          <a:prstGeom prst="rect">
            <a:avLst/>
          </a:prstGeom>
          <a:noFill/>
        </p:spPr>
        <p:txBody>
          <a:bodyPr wrap="square">
            <a:spAutoFit/>
          </a:bodyPr>
          <a:lstStyle/>
          <a:p>
            <a:r>
              <a:rPr lang="en-US" sz="3600" b="1" dirty="0">
                <a:latin typeface="Goudy Type" pitchFamily="2" charset="0"/>
              </a:rPr>
              <a:t>2.Sending Captured Keystrokes:</a:t>
            </a:r>
            <a:endParaRPr lang="en-IN" sz="3600" b="1" dirty="0"/>
          </a:p>
        </p:txBody>
      </p:sp>
      <p:sp>
        <p:nvSpPr>
          <p:cNvPr id="5" name="TextBox 4">
            <a:extLst>
              <a:ext uri="{FF2B5EF4-FFF2-40B4-BE49-F238E27FC236}">
                <a16:creationId xmlns:a16="http://schemas.microsoft.com/office/drawing/2014/main" id="{6F235926-6860-B64E-9F5D-B7AC64145E4E}"/>
              </a:ext>
            </a:extLst>
          </p:cNvPr>
          <p:cNvSpPr txBox="1"/>
          <p:nvPr/>
        </p:nvSpPr>
        <p:spPr>
          <a:xfrm>
            <a:off x="645064" y="2017672"/>
            <a:ext cx="11074400" cy="3719801"/>
          </a:xfrm>
          <a:prstGeom prst="rect">
            <a:avLst/>
          </a:prstGeom>
          <a:noFill/>
        </p:spPr>
        <p:txBody>
          <a:bodyPr wrap="square">
            <a:spAutoFit/>
          </a:bodyPr>
          <a:lstStyle/>
          <a:p>
            <a:pPr algn="just">
              <a:lnSpc>
                <a:spcPct val="150000"/>
              </a:lnSpc>
            </a:pPr>
            <a:r>
              <a:rPr lang="en-US" sz="3200" dirty="0">
                <a:solidFill>
                  <a:schemeClr val="tx1">
                    <a:lumMod val="75000"/>
                  </a:schemeClr>
                </a:solidFill>
                <a:latin typeface="Bell MT" panose="02020503060305020303" pitchFamily="18" charset="0"/>
              </a:rPr>
              <a:t>	The script can handle various types of HTTP requests (e.g., GET, POST) sent from client-side applications or web browsers. It might extract data from these requests, validate it, and then use it to perform specific actions, such as updating a database, retrieving information, or sending a response back to the client.</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45783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3CC42-C9D7-5D5B-9CD8-B082A837484E}"/>
              </a:ext>
            </a:extLst>
          </p:cNvPr>
          <p:cNvSpPr txBox="1"/>
          <p:nvPr/>
        </p:nvSpPr>
        <p:spPr>
          <a:xfrm>
            <a:off x="409467" y="321130"/>
            <a:ext cx="10094110" cy="646331"/>
          </a:xfrm>
          <a:prstGeom prst="rect">
            <a:avLst/>
          </a:prstGeom>
          <a:noFill/>
        </p:spPr>
        <p:txBody>
          <a:bodyPr wrap="square">
            <a:spAutoFit/>
          </a:bodyPr>
          <a:lstStyle/>
          <a:p>
            <a:r>
              <a:rPr lang="en-IN" sz="3600" b="1" dirty="0">
                <a:latin typeface="Goudy Type" panose="00000500000000000000" pitchFamily="2" charset="0"/>
              </a:rPr>
              <a:t>3.</a:t>
            </a:r>
            <a:r>
              <a:rPr lang="en-US" sz="3600" b="1" dirty="0">
                <a:latin typeface="Goudy Type" panose="00000500000000000000" pitchFamily="2" charset="0"/>
              </a:rPr>
              <a:t>Storing Keystrokes in Attacker’s Machine:</a:t>
            </a:r>
            <a:endParaRPr lang="en-IN" sz="3600" b="1" dirty="0">
              <a:latin typeface="Goudy Type" panose="00000500000000000000" pitchFamily="2" charset="0"/>
            </a:endParaRPr>
          </a:p>
        </p:txBody>
      </p:sp>
      <p:sp>
        <p:nvSpPr>
          <p:cNvPr id="5" name="TextBox 4">
            <a:extLst>
              <a:ext uri="{FF2B5EF4-FFF2-40B4-BE49-F238E27FC236}">
                <a16:creationId xmlns:a16="http://schemas.microsoft.com/office/drawing/2014/main" id="{8240105E-3692-E4C7-ED25-0C23FAC17961}"/>
              </a:ext>
            </a:extLst>
          </p:cNvPr>
          <p:cNvSpPr txBox="1"/>
          <p:nvPr/>
        </p:nvSpPr>
        <p:spPr>
          <a:xfrm>
            <a:off x="708804" y="1157241"/>
            <a:ext cx="10774392" cy="1705019"/>
          </a:xfrm>
          <a:prstGeom prst="rect">
            <a:avLst/>
          </a:prstGeom>
          <a:noFill/>
        </p:spPr>
        <p:txBody>
          <a:bodyPr wrap="square">
            <a:spAutoFit/>
          </a:bodyPr>
          <a:lstStyle/>
          <a:p>
            <a:pPr algn="just">
              <a:lnSpc>
                <a:spcPct val="150000"/>
              </a:lnSpc>
            </a:pPr>
            <a:r>
              <a:rPr lang="en-US" sz="2400" dirty="0">
                <a:solidFill>
                  <a:schemeClr val="tx1">
                    <a:lumMod val="75000"/>
                  </a:schemeClr>
                </a:solidFill>
                <a:latin typeface="Bell MT" panose="02020503060305020303" pitchFamily="18" charset="0"/>
              </a:rPr>
              <a:t>The PHP script may receive file uploads from users through HTTP requests, and then perform actions such as saving the files to a server directory, processing them in some way, or storing file metadata in a database.</a:t>
            </a:r>
            <a:endParaRPr lang="en-IN" sz="2400" dirty="0">
              <a:solidFill>
                <a:schemeClr val="tx1">
                  <a:lumMod val="75000"/>
                </a:schemeClr>
              </a:solidFill>
              <a:latin typeface="Bell MT" panose="02020503060305020303" pitchFamily="18" charset="0"/>
            </a:endParaRPr>
          </a:p>
        </p:txBody>
      </p:sp>
      <p:sp>
        <p:nvSpPr>
          <p:cNvPr id="4" name="TextBox 3">
            <a:extLst>
              <a:ext uri="{FF2B5EF4-FFF2-40B4-BE49-F238E27FC236}">
                <a16:creationId xmlns:a16="http://schemas.microsoft.com/office/drawing/2014/main" id="{60DD74D4-8FF7-E117-8FF3-474C76008B00}"/>
              </a:ext>
            </a:extLst>
          </p:cNvPr>
          <p:cNvSpPr txBox="1"/>
          <p:nvPr/>
        </p:nvSpPr>
        <p:spPr>
          <a:xfrm>
            <a:off x="708804" y="4013760"/>
            <a:ext cx="10774392" cy="1973745"/>
          </a:xfrm>
          <a:prstGeom prst="rect">
            <a:avLst/>
          </a:prstGeom>
          <a:noFill/>
        </p:spPr>
        <p:txBody>
          <a:bodyPr wrap="square">
            <a:spAutoFit/>
          </a:bodyPr>
          <a:lstStyle/>
          <a:p>
            <a:pPr algn="just">
              <a:lnSpc>
                <a:spcPct val="150000"/>
              </a:lnSpc>
            </a:pPr>
            <a:r>
              <a:rPr lang="en-US" sz="2800" dirty="0">
                <a:solidFill>
                  <a:schemeClr val="tx1">
                    <a:lumMod val="75000"/>
                  </a:schemeClr>
                </a:solidFill>
                <a:latin typeface="Bell MT" panose="02020503060305020303" pitchFamily="18" charset="0"/>
              </a:rPr>
              <a:t>A website admin page module is a tool for administrators to manage users, content, settings, security, analytics, backups, updates, and communication from a centralized dashboard.</a:t>
            </a:r>
          </a:p>
        </p:txBody>
      </p:sp>
      <p:sp>
        <p:nvSpPr>
          <p:cNvPr id="7" name="TextBox 6">
            <a:extLst>
              <a:ext uri="{FF2B5EF4-FFF2-40B4-BE49-F238E27FC236}">
                <a16:creationId xmlns:a16="http://schemas.microsoft.com/office/drawing/2014/main" id="{36325CB6-E6FB-7929-66BB-BFFF811AF684}"/>
              </a:ext>
            </a:extLst>
          </p:cNvPr>
          <p:cNvSpPr txBox="1"/>
          <p:nvPr/>
        </p:nvSpPr>
        <p:spPr>
          <a:xfrm>
            <a:off x="512984" y="3105834"/>
            <a:ext cx="6094562" cy="646331"/>
          </a:xfrm>
          <a:prstGeom prst="rect">
            <a:avLst/>
          </a:prstGeom>
          <a:noFill/>
        </p:spPr>
        <p:txBody>
          <a:bodyPr wrap="square">
            <a:spAutoFit/>
          </a:bodyPr>
          <a:lstStyle/>
          <a:p>
            <a:r>
              <a:rPr lang="en-US" sz="3600" b="1" dirty="0">
                <a:latin typeface="Goudy Type" panose="00000500000000000000" pitchFamily="2" charset="0"/>
              </a:rPr>
              <a:t>4.Admin Module:</a:t>
            </a:r>
          </a:p>
        </p:txBody>
      </p:sp>
    </p:spTree>
    <p:extLst>
      <p:ext uri="{BB962C8B-B14F-4D97-AF65-F5344CB8AC3E}">
        <p14:creationId xmlns:p14="http://schemas.microsoft.com/office/powerpoint/2010/main" val="245016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17C3C-3E2F-3965-334F-32E49EF56595}"/>
              </a:ext>
            </a:extLst>
          </p:cNvPr>
          <p:cNvSpPr txBox="1"/>
          <p:nvPr/>
        </p:nvSpPr>
        <p:spPr>
          <a:xfrm>
            <a:off x="241065" y="334604"/>
            <a:ext cx="80316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dirty="0"/>
              <a:t>5. Getting User’s current Location:</a:t>
            </a:r>
          </a:p>
        </p:txBody>
      </p:sp>
      <p:sp>
        <p:nvSpPr>
          <p:cNvPr id="7" name="TextBox 6">
            <a:extLst>
              <a:ext uri="{FF2B5EF4-FFF2-40B4-BE49-F238E27FC236}">
                <a16:creationId xmlns:a16="http://schemas.microsoft.com/office/drawing/2014/main" id="{8F068670-7701-4C4E-A3FA-648E97792683}"/>
              </a:ext>
            </a:extLst>
          </p:cNvPr>
          <p:cNvSpPr txBox="1"/>
          <p:nvPr/>
        </p:nvSpPr>
        <p:spPr>
          <a:xfrm>
            <a:off x="781518" y="1084452"/>
            <a:ext cx="10628964" cy="5583003"/>
          </a:xfrm>
          <a:prstGeom prst="rect">
            <a:avLst/>
          </a:prstGeom>
          <a:noFill/>
        </p:spPr>
        <p:txBody>
          <a:bodyPr wrap="square">
            <a:spAutoFit/>
          </a:bodyPr>
          <a:lstStyle/>
          <a:p>
            <a:pPr algn="just">
              <a:lnSpc>
                <a:spcPct val="150000"/>
              </a:lnSpc>
            </a:pPr>
            <a:r>
              <a:rPr lang="en-IN" sz="2400" kern="0" dirty="0">
                <a:solidFill>
                  <a:schemeClr val="tx1">
                    <a:lumMod val="85000"/>
                  </a:schemeClr>
                </a:solidFill>
                <a:effectLst/>
                <a:latin typeface="Bell MT" panose="02020503060305020303" pitchFamily="18" charset="0"/>
                <a:ea typeface="Bookman Old Style" panose="02050604050505020204" pitchFamily="18" charset="0"/>
                <a:cs typeface="Arial" panose="020B0604020202020204" pitchFamily="34" charset="0"/>
              </a:rPr>
              <a:t>	The "getmylocation.js" JavaScript code module is designed to surreptitiously monitor the location of victims accessing a webpage. By leveraging browser geolocation APIs, this module retrieves the precise geographic coordinates of the user's device without their knowledge or consent. Through unobtrusive integration within the webpage, the module initiates a request to obtain the user's current location silently in the background, without alerting them to the monitoring activity. Once the coordinates are acquired, the module can transmit this sensitive information to a predefined endpoint controlled by the attacker. This data transmission occurs seamlessly via HTTP GET requests, enabling the attacker to remotely access and track the victim's movements in real-time. </a:t>
            </a:r>
            <a:endParaRPr lang="en-IN" sz="3200" dirty="0">
              <a:solidFill>
                <a:schemeClr val="tx1">
                  <a:lumMod val="85000"/>
                </a:schemeClr>
              </a:solidFill>
              <a:latin typeface="Bell MT" panose="02020503060305020303" pitchFamily="18" charset="0"/>
            </a:endParaRPr>
          </a:p>
        </p:txBody>
      </p:sp>
    </p:spTree>
    <p:extLst>
      <p:ext uri="{BB962C8B-B14F-4D97-AF65-F5344CB8AC3E}">
        <p14:creationId xmlns:p14="http://schemas.microsoft.com/office/powerpoint/2010/main" val="1993846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TotalTime>
  <Words>1194</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Arial</vt:lpstr>
      <vt:lpstr>Arial Black</vt:lpstr>
      <vt:lpstr>Bell MT</vt:lpstr>
      <vt:lpstr>Berlin Sans FB</vt:lpstr>
      <vt:lpstr>Calibri</vt:lpstr>
      <vt:lpstr>Century Gothic</vt:lpstr>
      <vt:lpstr>Consolas</vt:lpstr>
      <vt:lpstr>Copperplate Gothic Bold</vt:lpstr>
      <vt:lpstr>Courier New</vt:lpstr>
      <vt:lpstr>Goudy Type</vt:lpstr>
      <vt:lpstr>High Tower Text</vt:lpstr>
      <vt:lpstr>Maiandra GD</vt:lpstr>
      <vt:lpstr>Script MT Bold</vt:lpstr>
      <vt:lpstr>Trebuchet MS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 Teamer</dc:creator>
  <cp:lastModifiedBy>Red Teamer</cp:lastModifiedBy>
  <cp:revision>22</cp:revision>
  <dcterms:created xsi:type="dcterms:W3CDTF">2024-02-05T15:29:12Z</dcterms:created>
  <dcterms:modified xsi:type="dcterms:W3CDTF">2024-04-19T16:33:21Z</dcterms:modified>
</cp:coreProperties>
</file>