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66" r:id="rId2"/>
    <p:sldId id="256" r:id="rId3"/>
    <p:sldId id="257" r:id="rId4"/>
    <p:sldId id="258" r:id="rId5"/>
    <p:sldId id="259" r:id="rId6"/>
    <p:sldId id="263" r:id="rId7"/>
    <p:sldId id="261" r:id="rId8"/>
    <p:sldId id="262" r:id="rId9"/>
    <p:sldId id="267" r:id="rId10"/>
    <p:sldId id="268" r:id="rId11"/>
    <p:sldId id="265" r:id="rId12"/>
    <p:sldId id="269" r:id="rId13"/>
    <p:sldId id="272" r:id="rId14"/>
    <p:sldId id="26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324" y="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8DA903-1FE0-41E6-BDD5-F040D50A03F3}" type="datetimeFigureOut">
              <a:rPr lang="en-IN" smtClean="0"/>
              <a:t>14-02-2024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F30C36-D333-417D-9059-F92D8F533A99}" type="slidenum">
              <a:rPr lang="en-IN" smtClean="0"/>
              <a:t>‹#›</a:t>
            </a:fld>
            <a:endParaRPr lang="en-IN"/>
          </a:p>
        </p:txBody>
      </p:sp>
    </p:spTree>
    <p:extLst>
      <p:ext uri="{BB962C8B-B14F-4D97-AF65-F5344CB8AC3E}">
        <p14:creationId xmlns:p14="http://schemas.microsoft.com/office/powerpoint/2010/main" val="2877263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FDA889-960C-4F6B-994A-526254800757}"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3757635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FDA889-960C-4F6B-994A-526254800757}" type="datetimeFigureOut">
              <a:rPr lang="en-IN" smtClean="0"/>
              <a:t>14-02-2024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1149968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FDA889-960C-4F6B-994A-526254800757}"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920462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58FDA889-960C-4F6B-994A-526254800757}"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2739005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58FDA889-960C-4F6B-994A-526254800757}"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2921321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FDA889-960C-4F6B-994A-526254800757}"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887825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FDA889-960C-4F6B-994A-526254800757}"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1003404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FDA889-960C-4F6B-994A-526254800757}"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29317314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FDA889-960C-4F6B-994A-526254800757}"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2181328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FDA889-960C-4F6B-994A-526254800757}"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1556616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FDA889-960C-4F6B-994A-526254800757}"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3374019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FDA889-960C-4F6B-994A-526254800757}" type="datetimeFigureOut">
              <a:rPr lang="en-IN" smtClean="0"/>
              <a:t>14-02-2024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911807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FDA889-960C-4F6B-994A-526254800757}" type="datetimeFigureOut">
              <a:rPr lang="en-IN" smtClean="0"/>
              <a:t>14-02-2024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3906344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FDA889-960C-4F6B-994A-526254800757}" type="datetimeFigureOut">
              <a:rPr lang="en-IN" smtClean="0"/>
              <a:t>14-02-2024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3837606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FDA889-960C-4F6B-994A-526254800757}" type="datetimeFigureOut">
              <a:rPr lang="en-IN" smtClean="0"/>
              <a:t>14-02-2024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3290681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FDA889-960C-4F6B-994A-526254800757}" type="datetimeFigureOut">
              <a:rPr lang="en-IN" smtClean="0"/>
              <a:t>14-02-2024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2922098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58FDA889-960C-4F6B-994A-526254800757}" type="datetimeFigureOut">
              <a:rPr lang="en-IN" smtClean="0"/>
              <a:t>14-02-2024</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AAB3CA45-F783-4213-972B-D3F97FA6D921}" type="slidenum">
              <a:rPr lang="en-IN" smtClean="0"/>
              <a:t>‹#›</a:t>
            </a:fld>
            <a:endParaRPr lang="en-IN"/>
          </a:p>
        </p:txBody>
      </p:sp>
    </p:spTree>
    <p:extLst>
      <p:ext uri="{BB962C8B-B14F-4D97-AF65-F5344CB8AC3E}">
        <p14:creationId xmlns:p14="http://schemas.microsoft.com/office/powerpoint/2010/main" val="1152252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58FDA889-960C-4F6B-994A-526254800757}" type="datetimeFigureOut">
              <a:rPr lang="en-IN" smtClean="0"/>
              <a:t>14-02-2024</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AB3CA45-F783-4213-972B-D3F97FA6D921}" type="slidenum">
              <a:rPr lang="en-IN" smtClean="0"/>
              <a:t>‹#›</a:t>
            </a:fld>
            <a:endParaRPr lang="en-IN"/>
          </a:p>
        </p:txBody>
      </p:sp>
    </p:spTree>
    <p:extLst>
      <p:ext uri="{BB962C8B-B14F-4D97-AF65-F5344CB8AC3E}">
        <p14:creationId xmlns:p14="http://schemas.microsoft.com/office/powerpoint/2010/main" val="313911023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svg"/><Relationship Id="rId7" Type="http://schemas.openxmlformats.org/officeDocument/2006/relationships/hyperlink" Target="https://www.pngall.com/hacker-png/" TargetMode="Externa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hyperlink" Target="https://game-icons.net/1x1/delapouite/keyboard.html" TargetMode="External"/><Relationship Id="rId5" Type="http://schemas.openxmlformats.org/officeDocument/2006/relationships/image" Target="../media/image7.svg"/><Relationship Id="rId10"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hyperlink" Target="https://freepngimg.com/png/25305-world-wide-web"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9F7DF5-1ABA-8542-FA1B-FDCFF6090B65}"/>
              </a:ext>
            </a:extLst>
          </p:cNvPr>
          <p:cNvSpPr txBox="1"/>
          <p:nvPr/>
        </p:nvSpPr>
        <p:spPr>
          <a:xfrm>
            <a:off x="955855" y="3052475"/>
            <a:ext cx="10280289" cy="923330"/>
          </a:xfrm>
          <a:prstGeom prst="rect">
            <a:avLst/>
          </a:prstGeom>
          <a:noFill/>
        </p:spPr>
        <p:txBody>
          <a:bodyPr wrap="square" rtlCol="0">
            <a:spAutoFit/>
          </a:bodyPr>
          <a:lstStyle/>
          <a:p>
            <a:pPr algn="ctr"/>
            <a:r>
              <a:rPr lang="en-US" sz="5400" b="1" dirty="0">
                <a:solidFill>
                  <a:schemeClr val="bg2">
                    <a:lumMod val="50000"/>
                    <a:lumOff val="50000"/>
                  </a:schemeClr>
                </a:solidFill>
                <a:latin typeface="Courier New" panose="02070309020205020404" pitchFamily="49" charset="0"/>
                <a:cs typeface="Courier New" panose="02070309020205020404" pitchFamily="49" charset="0"/>
              </a:rPr>
              <a:t>A </a:t>
            </a:r>
            <a:r>
              <a:rPr lang="en-IN" sz="5400" b="1" dirty="0">
                <a:solidFill>
                  <a:schemeClr val="bg2">
                    <a:lumMod val="50000"/>
                    <a:lumOff val="50000"/>
                  </a:schemeClr>
                </a:solidFill>
                <a:latin typeface="Courier New" panose="02070309020205020404" pitchFamily="49" charset="0"/>
                <a:cs typeface="Courier New" panose="02070309020205020404" pitchFamily="49" charset="0"/>
              </a:rPr>
              <a:t>Web-Based Keylogger</a:t>
            </a:r>
          </a:p>
        </p:txBody>
      </p:sp>
      <p:pic>
        <p:nvPicPr>
          <p:cNvPr id="4" name="Picture 3">
            <a:extLst>
              <a:ext uri="{FF2B5EF4-FFF2-40B4-BE49-F238E27FC236}">
                <a16:creationId xmlns:a16="http://schemas.microsoft.com/office/drawing/2014/main" id="{BA37B97B-9290-2CDE-3083-6423D2C2EC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7670"/>
            <a:ext cx="12192000" cy="6863668"/>
          </a:xfrm>
          <a:prstGeom prst="rect">
            <a:avLst/>
          </a:prstGeom>
        </p:spPr>
      </p:pic>
      <p:sp>
        <p:nvSpPr>
          <p:cNvPr id="5" name="Rectangle 4">
            <a:extLst>
              <a:ext uri="{FF2B5EF4-FFF2-40B4-BE49-F238E27FC236}">
                <a16:creationId xmlns:a16="http://schemas.microsoft.com/office/drawing/2014/main" id="{DDC721D5-2198-7936-77E6-8F92BE5B2C6A}"/>
              </a:ext>
            </a:extLst>
          </p:cNvPr>
          <p:cNvSpPr/>
          <p:nvPr/>
        </p:nvSpPr>
        <p:spPr>
          <a:xfrm>
            <a:off x="517966" y="3006308"/>
            <a:ext cx="10622267" cy="1015663"/>
          </a:xfrm>
          <a:prstGeom prst="rect">
            <a:avLst/>
          </a:prstGeom>
          <a:noFill/>
        </p:spPr>
        <p:txBody>
          <a:bodyPr wrap="none" lIns="91440" tIns="45720" rIns="91440" bIns="45720">
            <a:spAutoFit/>
          </a:bodyPr>
          <a:lstStyle/>
          <a:p>
            <a:pPr algn="ctr"/>
            <a:r>
              <a:rPr lang="en-US" sz="6000" b="1" dirty="0">
                <a:ln w="0"/>
                <a:effectLst>
                  <a:outerShdw blurRad="38100" dist="19050" dir="2700000" algn="tl" rotWithShape="0">
                    <a:schemeClr val="dk1">
                      <a:alpha val="40000"/>
                    </a:schemeClr>
                  </a:outerShdw>
                </a:effectLst>
                <a:latin typeface="Copperplate Gothic Bold" panose="020E0705020206020404" pitchFamily="34" charset="0"/>
              </a:rPr>
              <a:t>A Web-Based Keylogger</a:t>
            </a:r>
            <a:endParaRPr lang="en-US" sz="6000" b="1" cap="none" spc="0" dirty="0">
              <a:ln w="0"/>
              <a:effectLst>
                <a:outerShdw blurRad="38100" dist="19050" dir="2700000" algn="tl" rotWithShape="0">
                  <a:schemeClr val="dk1">
                    <a:alpha val="40000"/>
                  </a:schemeClr>
                </a:outerShdw>
              </a:effectLst>
              <a:latin typeface="Copperplate Gothic Bold" panose="020E0705020206020404" pitchFamily="34" charset="0"/>
            </a:endParaRPr>
          </a:p>
        </p:txBody>
      </p:sp>
      <p:sp>
        <p:nvSpPr>
          <p:cNvPr id="2" name="TextBox 1">
            <a:extLst>
              <a:ext uri="{FF2B5EF4-FFF2-40B4-BE49-F238E27FC236}">
                <a16:creationId xmlns:a16="http://schemas.microsoft.com/office/drawing/2014/main" id="{255CBE23-D8ED-149A-AD20-C2CF8E4EACEF}"/>
              </a:ext>
            </a:extLst>
          </p:cNvPr>
          <p:cNvSpPr txBox="1"/>
          <p:nvPr/>
        </p:nvSpPr>
        <p:spPr>
          <a:xfrm>
            <a:off x="9127435" y="5848006"/>
            <a:ext cx="1866217" cy="461665"/>
          </a:xfrm>
          <a:prstGeom prst="rect">
            <a:avLst/>
          </a:prstGeom>
          <a:noFill/>
        </p:spPr>
        <p:txBody>
          <a:bodyPr wrap="none" rtlCol="0">
            <a:spAutoFit/>
          </a:bodyPr>
          <a:lstStyle/>
          <a:p>
            <a:r>
              <a:rPr lang="en-US" sz="2400" dirty="0">
                <a:latin typeface="Berlin Sans FB" panose="020E0602020502020306" pitchFamily="34" charset="0"/>
              </a:rPr>
              <a:t>Presented By</a:t>
            </a:r>
            <a:endParaRPr lang="en-IN" sz="2400" dirty="0">
              <a:latin typeface="Berlin Sans FB" panose="020E0602020502020306" pitchFamily="34" charset="0"/>
            </a:endParaRPr>
          </a:p>
        </p:txBody>
      </p:sp>
      <p:sp>
        <p:nvSpPr>
          <p:cNvPr id="6" name="TextBox 5">
            <a:extLst>
              <a:ext uri="{FF2B5EF4-FFF2-40B4-BE49-F238E27FC236}">
                <a16:creationId xmlns:a16="http://schemas.microsoft.com/office/drawing/2014/main" id="{39C268F8-5ADF-9A30-23E8-EBD50BCAA9E7}"/>
              </a:ext>
            </a:extLst>
          </p:cNvPr>
          <p:cNvSpPr txBox="1"/>
          <p:nvPr/>
        </p:nvSpPr>
        <p:spPr>
          <a:xfrm>
            <a:off x="7942016" y="6309671"/>
            <a:ext cx="4237057" cy="646331"/>
          </a:xfrm>
          <a:prstGeom prst="rect">
            <a:avLst/>
          </a:prstGeom>
          <a:noFill/>
        </p:spPr>
        <p:txBody>
          <a:bodyPr wrap="none" rtlCol="0">
            <a:spAutoFit/>
          </a:bodyPr>
          <a:lstStyle/>
          <a:p>
            <a:r>
              <a:rPr lang="en-US" dirty="0" err="1">
                <a:latin typeface="Consolas" panose="020B0609020204030204" pitchFamily="49" charset="0"/>
              </a:rPr>
              <a:t>Kishore,Manoj</a:t>
            </a:r>
            <a:r>
              <a:rPr lang="en-US" dirty="0">
                <a:latin typeface="Consolas" panose="020B0609020204030204" pitchFamily="49" charset="0"/>
              </a:rPr>
              <a:t> </a:t>
            </a:r>
            <a:r>
              <a:rPr lang="en-US" dirty="0" err="1">
                <a:latin typeface="Consolas" panose="020B0609020204030204" pitchFamily="49" charset="0"/>
              </a:rPr>
              <a:t>kumar,Nithin</a:t>
            </a:r>
            <a:r>
              <a:rPr lang="en-US" dirty="0">
                <a:latin typeface="Consolas" panose="020B0609020204030204" pitchFamily="49" charset="0"/>
              </a:rPr>
              <a:t> kumar</a:t>
            </a:r>
          </a:p>
          <a:p>
            <a:endParaRPr lang="en-IN" dirty="0"/>
          </a:p>
        </p:txBody>
      </p:sp>
    </p:spTree>
    <p:extLst>
      <p:ext uri="{BB962C8B-B14F-4D97-AF65-F5344CB8AC3E}">
        <p14:creationId xmlns:p14="http://schemas.microsoft.com/office/powerpoint/2010/main" val="2580478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D3CC42-C9D7-5D5B-9CD8-B082A837484E}"/>
              </a:ext>
            </a:extLst>
          </p:cNvPr>
          <p:cNvSpPr txBox="1"/>
          <p:nvPr/>
        </p:nvSpPr>
        <p:spPr>
          <a:xfrm>
            <a:off x="426720" y="623054"/>
            <a:ext cx="6096000" cy="646331"/>
          </a:xfrm>
          <a:prstGeom prst="rect">
            <a:avLst/>
          </a:prstGeom>
          <a:noFill/>
        </p:spPr>
        <p:txBody>
          <a:bodyPr wrap="square">
            <a:spAutoFit/>
          </a:bodyPr>
          <a:lstStyle/>
          <a:p>
            <a:r>
              <a:rPr lang="en-IN" sz="3600" b="1" dirty="0">
                <a:latin typeface="Goudy Type" panose="00000500000000000000" pitchFamily="2" charset="0"/>
              </a:rPr>
              <a:t>3.File Handling  </a:t>
            </a:r>
          </a:p>
        </p:txBody>
      </p:sp>
      <p:sp>
        <p:nvSpPr>
          <p:cNvPr id="5" name="TextBox 4">
            <a:extLst>
              <a:ext uri="{FF2B5EF4-FFF2-40B4-BE49-F238E27FC236}">
                <a16:creationId xmlns:a16="http://schemas.microsoft.com/office/drawing/2014/main" id="{8240105E-3692-E4C7-ED25-0C23FAC17961}"/>
              </a:ext>
            </a:extLst>
          </p:cNvPr>
          <p:cNvSpPr txBox="1"/>
          <p:nvPr/>
        </p:nvSpPr>
        <p:spPr>
          <a:xfrm>
            <a:off x="548640" y="2047842"/>
            <a:ext cx="10789920" cy="2981137"/>
          </a:xfrm>
          <a:prstGeom prst="rect">
            <a:avLst/>
          </a:prstGeom>
          <a:noFill/>
        </p:spPr>
        <p:txBody>
          <a:bodyPr wrap="square">
            <a:spAutoFit/>
          </a:bodyPr>
          <a:lstStyle/>
          <a:p>
            <a:pPr algn="ctr">
              <a:lnSpc>
                <a:spcPct val="150000"/>
              </a:lnSpc>
            </a:pPr>
            <a:r>
              <a:rPr lang="en-US" sz="3200" dirty="0">
                <a:solidFill>
                  <a:schemeClr val="tx1">
                    <a:lumMod val="75000"/>
                  </a:schemeClr>
                </a:solidFill>
                <a:latin typeface="Bell MT" panose="02020503060305020303" pitchFamily="18" charset="0"/>
              </a:rPr>
              <a:t>The PHP script may receive file uploads from users through HTTP requests, and then perform actions such as saving the files to a server directory, processing them in some way, or storing file metadata in a database.</a:t>
            </a:r>
            <a:endParaRPr lang="en-IN" sz="3200" dirty="0">
              <a:solidFill>
                <a:schemeClr val="tx1">
                  <a:lumMod val="75000"/>
                </a:schemeClr>
              </a:solidFill>
              <a:latin typeface="Bell MT" panose="02020503060305020303" pitchFamily="18" charset="0"/>
            </a:endParaRPr>
          </a:p>
        </p:txBody>
      </p:sp>
    </p:spTree>
    <p:extLst>
      <p:ext uri="{BB962C8B-B14F-4D97-AF65-F5344CB8AC3E}">
        <p14:creationId xmlns:p14="http://schemas.microsoft.com/office/powerpoint/2010/main" val="2450161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3B15D0-DD23-4A92-403A-0388F4435F7D}"/>
              </a:ext>
            </a:extLst>
          </p:cNvPr>
          <p:cNvSpPr txBox="1"/>
          <p:nvPr/>
        </p:nvSpPr>
        <p:spPr>
          <a:xfrm>
            <a:off x="668955" y="1233455"/>
            <a:ext cx="10854090" cy="1973745"/>
          </a:xfrm>
          <a:prstGeom prst="rect">
            <a:avLst/>
          </a:prstGeom>
          <a:noFill/>
        </p:spPr>
        <p:txBody>
          <a:bodyPr wrap="square" rtlCol="0">
            <a:spAutoFit/>
          </a:bodyPr>
          <a:lstStyle>
            <a:defPPr>
              <a:defRPr lang="en-US"/>
            </a:defPPr>
            <a:lvl1pPr algn="ctr">
              <a:lnSpc>
                <a:spcPct val="150000"/>
              </a:lnSpc>
              <a:defRPr sz="2200">
                <a:solidFill>
                  <a:schemeClr val="tx2">
                    <a:lumMod val="75000"/>
                  </a:schemeClr>
                </a:solidFill>
                <a:latin typeface="Bell MT" panose="02020503060305020303" pitchFamily="18" charset="0"/>
              </a:defRPr>
            </a:lvl1pPr>
          </a:lstStyle>
          <a:p>
            <a:r>
              <a:rPr lang="en-US" sz="2800" dirty="0">
                <a:solidFill>
                  <a:schemeClr val="tx1">
                    <a:lumMod val="75000"/>
                  </a:schemeClr>
                </a:solidFill>
              </a:rPr>
              <a:t>A website admin page module is a tool for administrators to manage users, content, settings, security, analytics, backups, updates, and communication from a centralized dashboard.</a:t>
            </a:r>
          </a:p>
        </p:txBody>
      </p:sp>
      <p:sp>
        <p:nvSpPr>
          <p:cNvPr id="3" name="TextBox 2">
            <a:extLst>
              <a:ext uri="{FF2B5EF4-FFF2-40B4-BE49-F238E27FC236}">
                <a16:creationId xmlns:a16="http://schemas.microsoft.com/office/drawing/2014/main" id="{72752CE0-4B8D-E33B-8B56-B87688C1A66B}"/>
              </a:ext>
            </a:extLst>
          </p:cNvPr>
          <p:cNvSpPr txBox="1"/>
          <p:nvPr/>
        </p:nvSpPr>
        <p:spPr>
          <a:xfrm>
            <a:off x="411534" y="525569"/>
            <a:ext cx="456105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3600" b="1">
                <a:latin typeface="Goudy Type" panose="02000000000000000000" pitchFamily="2" charset="0"/>
              </a:defRPr>
            </a:lvl1pPr>
          </a:lstStyle>
          <a:p>
            <a:r>
              <a:rPr lang="en-US" sz="4000" dirty="0"/>
              <a:t>4.Admin Module</a:t>
            </a:r>
          </a:p>
        </p:txBody>
      </p:sp>
      <p:sp>
        <p:nvSpPr>
          <p:cNvPr id="5" name="TextBox 4">
            <a:extLst>
              <a:ext uri="{FF2B5EF4-FFF2-40B4-BE49-F238E27FC236}">
                <a16:creationId xmlns:a16="http://schemas.microsoft.com/office/drawing/2014/main" id="{BAC17C3C-3E2F-3965-334F-32E49EF56595}"/>
              </a:ext>
            </a:extLst>
          </p:cNvPr>
          <p:cNvSpPr txBox="1"/>
          <p:nvPr/>
        </p:nvSpPr>
        <p:spPr>
          <a:xfrm>
            <a:off x="411534" y="3296858"/>
            <a:ext cx="456105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3600" b="1">
                <a:latin typeface="Goudy Type" panose="02000000000000000000" pitchFamily="2" charset="0"/>
              </a:defRPr>
            </a:lvl1pPr>
          </a:lstStyle>
          <a:p>
            <a:r>
              <a:rPr lang="en-US" sz="4000" dirty="0"/>
              <a:t>5.Dashboard </a:t>
            </a:r>
          </a:p>
        </p:txBody>
      </p:sp>
      <p:sp>
        <p:nvSpPr>
          <p:cNvPr id="7" name="TextBox 6">
            <a:extLst>
              <a:ext uri="{FF2B5EF4-FFF2-40B4-BE49-F238E27FC236}">
                <a16:creationId xmlns:a16="http://schemas.microsoft.com/office/drawing/2014/main" id="{8F068670-7701-4C4E-A3FA-648E97792683}"/>
              </a:ext>
            </a:extLst>
          </p:cNvPr>
          <p:cNvSpPr txBox="1"/>
          <p:nvPr/>
        </p:nvSpPr>
        <p:spPr>
          <a:xfrm>
            <a:off x="781518" y="4141095"/>
            <a:ext cx="10628964" cy="2259016"/>
          </a:xfrm>
          <a:prstGeom prst="rect">
            <a:avLst/>
          </a:prstGeom>
          <a:noFill/>
        </p:spPr>
        <p:txBody>
          <a:bodyPr wrap="square">
            <a:spAutoFit/>
          </a:bodyPr>
          <a:lstStyle/>
          <a:p>
            <a:pPr algn="ctr">
              <a:lnSpc>
                <a:spcPct val="150000"/>
              </a:lnSpc>
            </a:pPr>
            <a:r>
              <a:rPr lang="en-US" sz="2400" dirty="0">
                <a:solidFill>
                  <a:schemeClr val="tx1">
                    <a:lumMod val="75000"/>
                  </a:schemeClr>
                </a:solidFill>
                <a:latin typeface="Bell MT" panose="02020503060305020303" pitchFamily="18" charset="0"/>
              </a:rPr>
              <a:t>The Dashboard module for the Lap </a:t>
            </a:r>
            <a:r>
              <a:rPr lang="en-US" sz="2400" dirty="0" err="1">
                <a:solidFill>
                  <a:schemeClr val="tx1">
                    <a:lumMod val="75000"/>
                  </a:schemeClr>
                </a:solidFill>
                <a:latin typeface="Bell MT" panose="02020503060305020303" pitchFamily="18" charset="0"/>
              </a:rPr>
              <a:t>Shopz</a:t>
            </a:r>
            <a:r>
              <a:rPr lang="en-US" sz="2400" dirty="0">
                <a:solidFill>
                  <a:schemeClr val="tx1">
                    <a:lumMod val="75000"/>
                  </a:schemeClr>
                </a:solidFill>
                <a:latin typeface="Bell MT" panose="02020503060305020303" pitchFamily="18" charset="0"/>
              </a:rPr>
              <a:t> website serves as the central hub for both administrators and users, providing an intuitive interface for managing orders, products, and user accounts. This module offers comprehensive functionalities tailored to streamline the e-commerce operations of the Lap Shops platform.</a:t>
            </a:r>
            <a:endParaRPr lang="en-IN" sz="2400" dirty="0">
              <a:solidFill>
                <a:schemeClr val="tx1">
                  <a:lumMod val="75000"/>
                </a:schemeClr>
              </a:solidFill>
              <a:latin typeface="Bell MT" panose="02020503060305020303" pitchFamily="18" charset="0"/>
            </a:endParaRPr>
          </a:p>
        </p:txBody>
      </p:sp>
    </p:spTree>
    <p:extLst>
      <p:ext uri="{BB962C8B-B14F-4D97-AF65-F5344CB8AC3E}">
        <p14:creationId xmlns:p14="http://schemas.microsoft.com/office/powerpoint/2010/main" val="1993846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050AEA-A950-8C24-C7EE-90784B87196D}"/>
              </a:ext>
            </a:extLst>
          </p:cNvPr>
          <p:cNvSpPr txBox="1"/>
          <p:nvPr/>
        </p:nvSpPr>
        <p:spPr>
          <a:xfrm>
            <a:off x="396240" y="612894"/>
            <a:ext cx="6858000" cy="707886"/>
          </a:xfrm>
          <a:prstGeom prst="rect">
            <a:avLst/>
          </a:prstGeom>
          <a:noFill/>
        </p:spPr>
        <p:txBody>
          <a:bodyPr wrap="square">
            <a:spAutoFit/>
          </a:bodyPr>
          <a:lstStyle/>
          <a:p>
            <a:r>
              <a:rPr lang="en-IN" sz="4000" b="1" dirty="0">
                <a:latin typeface="Goudy Type" panose="00000500000000000000" pitchFamily="2" charset="0"/>
              </a:rPr>
              <a:t>6.Firebase Authentication </a:t>
            </a:r>
          </a:p>
        </p:txBody>
      </p:sp>
      <p:sp>
        <p:nvSpPr>
          <p:cNvPr id="5" name="TextBox 4">
            <a:extLst>
              <a:ext uri="{FF2B5EF4-FFF2-40B4-BE49-F238E27FC236}">
                <a16:creationId xmlns:a16="http://schemas.microsoft.com/office/drawing/2014/main" id="{6B5857DB-35D7-9B24-51A8-2BA2533ED48E}"/>
              </a:ext>
            </a:extLst>
          </p:cNvPr>
          <p:cNvSpPr txBox="1"/>
          <p:nvPr/>
        </p:nvSpPr>
        <p:spPr>
          <a:xfrm>
            <a:off x="655320" y="1686037"/>
            <a:ext cx="10739120" cy="4559069"/>
          </a:xfrm>
          <a:prstGeom prst="rect">
            <a:avLst/>
          </a:prstGeom>
          <a:noFill/>
        </p:spPr>
        <p:txBody>
          <a:bodyPr wrap="square">
            <a:spAutoFit/>
          </a:bodyPr>
          <a:lstStyle/>
          <a:p>
            <a:pPr algn="ctr">
              <a:lnSpc>
                <a:spcPct val="150000"/>
              </a:lnSpc>
            </a:pPr>
            <a:r>
              <a:rPr lang="en-US" sz="2800" dirty="0">
                <a:solidFill>
                  <a:schemeClr val="tx1">
                    <a:lumMod val="75000"/>
                  </a:schemeClr>
                </a:solidFill>
                <a:latin typeface="Bell MT" panose="02020503060305020303" pitchFamily="18" charset="0"/>
              </a:rPr>
              <a:t>The Firebase Authentication module for your website will enable users to securely sign up, sign in, and manage their accounts. This module will leverage Firebase's robust authentication system, providing various sign-in methods such as email/password, phone number, and social media platforms like Google, Facebook, and Twitter. Users will have the ability to register new accounts, reset passwords, and update their profile information.</a:t>
            </a:r>
            <a:endParaRPr lang="en-IN" sz="2800" dirty="0">
              <a:solidFill>
                <a:schemeClr val="tx1">
                  <a:lumMod val="75000"/>
                </a:schemeClr>
              </a:solidFill>
              <a:latin typeface="Bell MT" panose="02020503060305020303" pitchFamily="18" charset="0"/>
            </a:endParaRPr>
          </a:p>
        </p:txBody>
      </p:sp>
    </p:spTree>
    <p:extLst>
      <p:ext uri="{BB962C8B-B14F-4D97-AF65-F5344CB8AC3E}">
        <p14:creationId xmlns:p14="http://schemas.microsoft.com/office/powerpoint/2010/main" val="1985906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C583AE3-BC6D-1920-9FA0-BA66AAD83B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2225" y="1532339"/>
            <a:ext cx="8750750" cy="4978656"/>
          </a:xfrm>
          <a:prstGeom prst="rect">
            <a:avLst/>
          </a:prstGeom>
        </p:spPr>
      </p:pic>
      <p:sp>
        <p:nvSpPr>
          <p:cNvPr id="10" name="TextBox 9">
            <a:extLst>
              <a:ext uri="{FF2B5EF4-FFF2-40B4-BE49-F238E27FC236}">
                <a16:creationId xmlns:a16="http://schemas.microsoft.com/office/drawing/2014/main" id="{8FC4CCF3-B37B-5A54-0EF2-42F043C2246E}"/>
              </a:ext>
            </a:extLst>
          </p:cNvPr>
          <p:cNvSpPr txBox="1"/>
          <p:nvPr/>
        </p:nvSpPr>
        <p:spPr>
          <a:xfrm>
            <a:off x="2017609" y="448733"/>
            <a:ext cx="8359981" cy="584775"/>
          </a:xfrm>
          <a:prstGeom prst="rect">
            <a:avLst/>
          </a:prstGeom>
          <a:noFill/>
        </p:spPr>
        <p:txBody>
          <a:bodyPr wrap="none" rtlCol="0">
            <a:spAutoFit/>
          </a:bodyPr>
          <a:lstStyle/>
          <a:p>
            <a:r>
              <a:rPr lang="en-IN" sz="3200" b="1" dirty="0">
                <a:latin typeface="Eras Light ITC" panose="020B0402030504020804" pitchFamily="34" charset="0"/>
              </a:rPr>
              <a:t>Use Case Diagram For A Web-Based </a:t>
            </a:r>
            <a:r>
              <a:rPr lang="en-IN" sz="3200" b="1" dirty="0" err="1">
                <a:latin typeface="Eras Light ITC" panose="020B0402030504020804" pitchFamily="34" charset="0"/>
              </a:rPr>
              <a:t>KeyLogger</a:t>
            </a:r>
            <a:endParaRPr lang="en-IN" sz="3200" b="1" dirty="0">
              <a:latin typeface="Eras Light ITC" panose="020B0402030504020804" pitchFamily="34" charset="0"/>
            </a:endParaRPr>
          </a:p>
        </p:txBody>
      </p:sp>
    </p:spTree>
    <p:extLst>
      <p:ext uri="{BB962C8B-B14F-4D97-AF65-F5344CB8AC3E}">
        <p14:creationId xmlns:p14="http://schemas.microsoft.com/office/powerpoint/2010/main" val="1465141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User with solid fill">
            <a:extLst>
              <a:ext uri="{FF2B5EF4-FFF2-40B4-BE49-F238E27FC236}">
                <a16:creationId xmlns:a16="http://schemas.microsoft.com/office/drawing/2014/main" id="{C93647B7-A833-15B3-AE76-AF1F387251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1982" y="2866464"/>
            <a:ext cx="1196788" cy="1196788"/>
          </a:xfrm>
          <a:prstGeom prst="rect">
            <a:avLst/>
          </a:prstGeom>
        </p:spPr>
      </p:pic>
      <p:pic>
        <p:nvPicPr>
          <p:cNvPr id="5" name="Graphic 4" descr="Computer with solid fill">
            <a:extLst>
              <a:ext uri="{FF2B5EF4-FFF2-40B4-BE49-F238E27FC236}">
                <a16:creationId xmlns:a16="http://schemas.microsoft.com/office/drawing/2014/main" id="{B1158658-A7F9-C5C0-09B3-D746BB49B6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4611" y="2866464"/>
            <a:ext cx="1125071" cy="1125071"/>
          </a:xfrm>
          <a:prstGeom prst="rect">
            <a:avLst/>
          </a:prstGeom>
        </p:spPr>
      </p:pic>
      <p:pic>
        <p:nvPicPr>
          <p:cNvPr id="7" name="Picture 6">
            <a:extLst>
              <a:ext uri="{FF2B5EF4-FFF2-40B4-BE49-F238E27FC236}">
                <a16:creationId xmlns:a16="http://schemas.microsoft.com/office/drawing/2014/main" id="{3C31369A-9387-A38D-6736-2BA79B98ABA4}"/>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0264028" y="2315567"/>
            <a:ext cx="1624294" cy="2298581"/>
          </a:xfrm>
          <a:prstGeom prst="rect">
            <a:avLst/>
          </a:prstGeom>
        </p:spPr>
      </p:pic>
      <p:pic>
        <p:nvPicPr>
          <p:cNvPr id="12" name="Picture 11">
            <a:extLst>
              <a:ext uri="{FF2B5EF4-FFF2-40B4-BE49-F238E27FC236}">
                <a16:creationId xmlns:a16="http://schemas.microsoft.com/office/drawing/2014/main" id="{8A686025-9ED3-3903-ACD4-647DFAD5DD04}"/>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4970928" y="2925729"/>
            <a:ext cx="1125072" cy="1006540"/>
          </a:xfrm>
          <a:prstGeom prst="rect">
            <a:avLst/>
          </a:prstGeom>
        </p:spPr>
      </p:pic>
      <p:sp>
        <p:nvSpPr>
          <p:cNvPr id="14" name="Rectangle 13">
            <a:extLst>
              <a:ext uri="{FF2B5EF4-FFF2-40B4-BE49-F238E27FC236}">
                <a16:creationId xmlns:a16="http://schemas.microsoft.com/office/drawing/2014/main" id="{F309FB45-12D4-4544-514E-469CD75C2010}"/>
              </a:ext>
            </a:extLst>
          </p:cNvPr>
          <p:cNvSpPr/>
          <p:nvPr/>
        </p:nvSpPr>
        <p:spPr>
          <a:xfrm>
            <a:off x="-48232" y="3889893"/>
            <a:ext cx="1711200" cy="369332"/>
          </a:xfrm>
          <a:prstGeom prst="rect">
            <a:avLst/>
          </a:prstGeom>
          <a:noFill/>
        </p:spPr>
        <p:txBody>
          <a:bodyPr wrap="square" lIns="91440" tIns="45720" rIns="91440" bIns="45720">
            <a:spAutoFit/>
          </a:bodyPr>
          <a:lstStyle/>
          <a:p>
            <a:pPr algn="ctr"/>
            <a:r>
              <a:rPr lang="en-US" b="1" cap="none" spc="50" dirty="0">
                <a:ln w="0"/>
                <a:solidFill>
                  <a:schemeClr val="bg2">
                    <a:lumMod val="50000"/>
                    <a:lumOff val="50000"/>
                  </a:schemeClr>
                </a:solidFill>
                <a:effectLst>
                  <a:innerShdw blurRad="63500" dist="50800" dir="13500000">
                    <a:srgbClr val="000000">
                      <a:alpha val="50000"/>
                    </a:srgbClr>
                  </a:innerShdw>
                </a:effectLst>
                <a:latin typeface="Courier New" panose="02070309020205020404" pitchFamily="49" charset="0"/>
                <a:cs typeface="Courier New" panose="02070309020205020404" pitchFamily="49" charset="0"/>
              </a:rPr>
              <a:t>User</a:t>
            </a:r>
          </a:p>
        </p:txBody>
      </p:sp>
      <p:sp>
        <p:nvSpPr>
          <p:cNvPr id="15" name="Rectangle 14">
            <a:extLst>
              <a:ext uri="{FF2B5EF4-FFF2-40B4-BE49-F238E27FC236}">
                <a16:creationId xmlns:a16="http://schemas.microsoft.com/office/drawing/2014/main" id="{8891B325-A951-AD99-270F-5A7211689E94}"/>
              </a:ext>
            </a:extLst>
          </p:cNvPr>
          <p:cNvSpPr/>
          <p:nvPr/>
        </p:nvSpPr>
        <p:spPr>
          <a:xfrm>
            <a:off x="2340253" y="3906769"/>
            <a:ext cx="1338829" cy="369332"/>
          </a:xfrm>
          <a:prstGeom prst="rect">
            <a:avLst/>
          </a:prstGeom>
          <a:noFill/>
        </p:spPr>
        <p:txBody>
          <a:bodyPr wrap="none" lIns="91440" tIns="45720" rIns="91440" bIns="45720">
            <a:spAutoFit/>
          </a:bodyPr>
          <a:lstStyle/>
          <a:p>
            <a:pPr algn="ctr"/>
            <a:r>
              <a:rPr lang="en-US" b="1" cap="none" spc="50" dirty="0">
                <a:ln w="0"/>
                <a:solidFill>
                  <a:schemeClr val="bg2">
                    <a:lumMod val="50000"/>
                    <a:lumOff val="50000"/>
                  </a:schemeClr>
                </a:solidFill>
                <a:effectLst>
                  <a:innerShdw blurRad="63500" dist="50800" dir="13500000">
                    <a:srgbClr val="000000">
                      <a:alpha val="50000"/>
                    </a:srgbClr>
                  </a:innerShdw>
                </a:effectLst>
                <a:latin typeface="Courier New" panose="02070309020205020404" pitchFamily="49" charset="0"/>
                <a:cs typeface="Courier New" panose="02070309020205020404" pitchFamily="49" charset="0"/>
              </a:rPr>
              <a:t>Computer</a:t>
            </a:r>
          </a:p>
        </p:txBody>
      </p:sp>
      <p:sp>
        <p:nvSpPr>
          <p:cNvPr id="16" name="Rectangle 15">
            <a:extLst>
              <a:ext uri="{FF2B5EF4-FFF2-40B4-BE49-F238E27FC236}">
                <a16:creationId xmlns:a16="http://schemas.microsoft.com/office/drawing/2014/main" id="{2C08C359-2B2B-103D-C850-3B2303223007}"/>
              </a:ext>
            </a:extLst>
          </p:cNvPr>
          <p:cNvSpPr/>
          <p:nvPr/>
        </p:nvSpPr>
        <p:spPr>
          <a:xfrm>
            <a:off x="10615766" y="4009338"/>
            <a:ext cx="1050289" cy="369332"/>
          </a:xfrm>
          <a:prstGeom prst="rect">
            <a:avLst/>
          </a:prstGeom>
          <a:noFill/>
        </p:spPr>
        <p:txBody>
          <a:bodyPr wrap="none" lIns="91440" tIns="45720" rIns="91440" bIns="45720">
            <a:spAutoFit/>
          </a:bodyPr>
          <a:lstStyle/>
          <a:p>
            <a:pPr algn="ctr"/>
            <a:r>
              <a:rPr lang="en-US" b="1" spc="50" dirty="0">
                <a:ln w="0"/>
                <a:solidFill>
                  <a:schemeClr val="tx2">
                    <a:lumMod val="75000"/>
                  </a:schemeClr>
                </a:solidFill>
                <a:effectLst>
                  <a:innerShdw blurRad="63500" dist="50800" dir="13500000">
                    <a:srgbClr val="000000">
                      <a:alpha val="50000"/>
                    </a:srgbClr>
                  </a:innerShdw>
                </a:effectLst>
                <a:latin typeface="Courier New" panose="02070309020205020404" pitchFamily="49" charset="0"/>
                <a:cs typeface="Courier New" panose="02070309020205020404" pitchFamily="49" charset="0"/>
              </a:rPr>
              <a:t>Hacker</a:t>
            </a:r>
            <a:endParaRPr lang="en-US" b="1" cap="none" spc="50" dirty="0">
              <a:ln w="0"/>
              <a:solidFill>
                <a:schemeClr val="tx2">
                  <a:lumMod val="75000"/>
                </a:schemeClr>
              </a:solidFill>
              <a:effectLst>
                <a:innerShdw blurRad="63500" dist="50800" dir="13500000">
                  <a:srgbClr val="000000">
                    <a:alpha val="50000"/>
                  </a:srgbClr>
                </a:innerShdw>
              </a:effectLst>
              <a:latin typeface="Courier New" panose="02070309020205020404" pitchFamily="49" charset="0"/>
              <a:cs typeface="Courier New" panose="02070309020205020404" pitchFamily="49" charset="0"/>
            </a:endParaRPr>
          </a:p>
        </p:txBody>
      </p:sp>
      <p:sp>
        <p:nvSpPr>
          <p:cNvPr id="17" name="Rectangle 16">
            <a:extLst>
              <a:ext uri="{FF2B5EF4-FFF2-40B4-BE49-F238E27FC236}">
                <a16:creationId xmlns:a16="http://schemas.microsoft.com/office/drawing/2014/main" id="{4A218D57-ECCF-DEF5-3E9D-487A631D5F55}"/>
              </a:ext>
            </a:extLst>
          </p:cNvPr>
          <p:cNvSpPr/>
          <p:nvPr/>
        </p:nvSpPr>
        <p:spPr>
          <a:xfrm>
            <a:off x="4901441" y="3966042"/>
            <a:ext cx="1194559" cy="369332"/>
          </a:xfrm>
          <a:prstGeom prst="rect">
            <a:avLst/>
          </a:prstGeom>
          <a:noFill/>
        </p:spPr>
        <p:txBody>
          <a:bodyPr wrap="none" lIns="91440" tIns="45720" rIns="91440" bIns="45720">
            <a:spAutoFit/>
          </a:bodyPr>
          <a:lstStyle/>
          <a:p>
            <a:pPr algn="ctr"/>
            <a:r>
              <a:rPr lang="en-US" b="1" cap="none" spc="50" dirty="0">
                <a:ln w="0"/>
                <a:solidFill>
                  <a:schemeClr val="tx2">
                    <a:lumMod val="75000"/>
                  </a:schemeClr>
                </a:solidFill>
                <a:effectLst>
                  <a:innerShdw blurRad="63500" dist="50800" dir="13500000">
                    <a:srgbClr val="000000">
                      <a:alpha val="50000"/>
                    </a:srgbClr>
                  </a:innerShdw>
                </a:effectLst>
                <a:latin typeface="Courier New" panose="02070309020205020404" pitchFamily="49" charset="0"/>
                <a:cs typeface="Courier New" panose="02070309020205020404" pitchFamily="49" charset="0"/>
              </a:rPr>
              <a:t>Website</a:t>
            </a:r>
          </a:p>
        </p:txBody>
      </p:sp>
      <p:pic>
        <p:nvPicPr>
          <p:cNvPr id="22" name="Picture 21">
            <a:extLst>
              <a:ext uri="{FF2B5EF4-FFF2-40B4-BE49-F238E27FC236}">
                <a16:creationId xmlns:a16="http://schemas.microsoft.com/office/drawing/2014/main" id="{EBAE91BC-7B9E-BF13-F49C-2268ECFD3B56}"/>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7545037" y="2866464"/>
            <a:ext cx="1624294" cy="1624294"/>
          </a:xfrm>
          <a:prstGeom prst="rect">
            <a:avLst/>
          </a:prstGeom>
        </p:spPr>
      </p:pic>
      <p:sp>
        <p:nvSpPr>
          <p:cNvPr id="24" name="Rectangle 23">
            <a:extLst>
              <a:ext uri="{FF2B5EF4-FFF2-40B4-BE49-F238E27FC236}">
                <a16:creationId xmlns:a16="http://schemas.microsoft.com/office/drawing/2014/main" id="{3ACC3E98-B1EA-9BE5-4DDE-44C0CA64080E}"/>
              </a:ext>
            </a:extLst>
          </p:cNvPr>
          <p:cNvSpPr/>
          <p:nvPr/>
        </p:nvSpPr>
        <p:spPr>
          <a:xfrm>
            <a:off x="7638363" y="3953434"/>
            <a:ext cx="1483098" cy="369332"/>
          </a:xfrm>
          <a:prstGeom prst="rect">
            <a:avLst/>
          </a:prstGeom>
          <a:noFill/>
        </p:spPr>
        <p:txBody>
          <a:bodyPr wrap="none" lIns="91440" tIns="45720" rIns="91440" bIns="45720">
            <a:spAutoFit/>
          </a:bodyPr>
          <a:lstStyle/>
          <a:p>
            <a:pPr algn="ctr"/>
            <a:r>
              <a:rPr lang="en-US" b="1" cap="none" spc="50" dirty="0">
                <a:ln w="0"/>
                <a:solidFill>
                  <a:schemeClr val="tx2">
                    <a:lumMod val="75000"/>
                  </a:schemeClr>
                </a:solidFill>
                <a:effectLst>
                  <a:innerShdw blurRad="63500" dist="50800" dir="13500000">
                    <a:srgbClr val="000000">
                      <a:alpha val="50000"/>
                    </a:srgbClr>
                  </a:innerShdw>
                </a:effectLst>
                <a:latin typeface="Courier New" panose="02070309020205020404" pitchFamily="49" charset="0"/>
                <a:cs typeface="Courier New" panose="02070309020205020404" pitchFamily="49" charset="0"/>
              </a:rPr>
              <a:t>Keylogger</a:t>
            </a:r>
          </a:p>
        </p:txBody>
      </p:sp>
      <p:cxnSp>
        <p:nvCxnSpPr>
          <p:cNvPr id="26" name="Straight Arrow Connector 25">
            <a:extLst>
              <a:ext uri="{FF2B5EF4-FFF2-40B4-BE49-F238E27FC236}">
                <a16:creationId xmlns:a16="http://schemas.microsoft.com/office/drawing/2014/main" id="{9FCE4B56-5866-84AF-7F56-B0A3115F06A9}"/>
              </a:ext>
            </a:extLst>
          </p:cNvPr>
          <p:cNvCxnSpPr>
            <a:cxnSpLocks/>
          </p:cNvCxnSpPr>
          <p:nvPr/>
        </p:nvCxnSpPr>
        <p:spPr>
          <a:xfrm>
            <a:off x="3830320" y="3616626"/>
            <a:ext cx="646089" cy="0"/>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8DECF73-2804-4C60-DF19-08715A5D3A23}"/>
              </a:ext>
            </a:extLst>
          </p:cNvPr>
          <p:cNvCxnSpPr>
            <a:cxnSpLocks/>
          </p:cNvCxnSpPr>
          <p:nvPr/>
        </p:nvCxnSpPr>
        <p:spPr>
          <a:xfrm>
            <a:off x="1495423" y="3568222"/>
            <a:ext cx="6788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3C7FE69-B268-906D-7141-85A672441A1E}"/>
              </a:ext>
            </a:extLst>
          </p:cNvPr>
          <p:cNvCxnSpPr>
            <a:cxnSpLocks/>
          </p:cNvCxnSpPr>
          <p:nvPr/>
        </p:nvCxnSpPr>
        <p:spPr>
          <a:xfrm>
            <a:off x="6431280" y="3681596"/>
            <a:ext cx="863600" cy="0"/>
          </a:xfrm>
          <a:prstGeom prst="straightConnector1">
            <a:avLst/>
          </a:prstGeom>
          <a:ln>
            <a:solidFill>
              <a:schemeClr val="accent4">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6753F4C-872D-952C-A893-1ACE027A3469}"/>
              </a:ext>
            </a:extLst>
          </p:cNvPr>
          <p:cNvCxnSpPr>
            <a:cxnSpLocks/>
          </p:cNvCxnSpPr>
          <p:nvPr/>
        </p:nvCxnSpPr>
        <p:spPr>
          <a:xfrm>
            <a:off x="9345200" y="3699911"/>
            <a:ext cx="634909" cy="0"/>
          </a:xfrm>
          <a:prstGeom prst="straightConnector1">
            <a:avLst/>
          </a:prstGeom>
          <a:ln>
            <a:solidFill>
              <a:schemeClr val="bg2">
                <a:lumMod val="10000"/>
                <a:lumOff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4A7F06B-40AC-C936-BAC1-85FC13E211CD}"/>
              </a:ext>
            </a:extLst>
          </p:cNvPr>
          <p:cNvSpPr txBox="1"/>
          <p:nvPr/>
        </p:nvSpPr>
        <p:spPr>
          <a:xfrm>
            <a:off x="4235934" y="866343"/>
            <a:ext cx="6117892" cy="707886"/>
          </a:xfrm>
          <a:prstGeom prst="rect">
            <a:avLst/>
          </a:prstGeom>
          <a:noFill/>
        </p:spPr>
        <p:txBody>
          <a:bodyPr wrap="square">
            <a:spAutoFit/>
          </a:bodyPr>
          <a:lstStyle/>
          <a:p>
            <a:r>
              <a:rPr lang="en-US" sz="4000" b="1" i="1" dirty="0">
                <a:latin typeface="Trebuchet MS" panose="020B0603020202020204" pitchFamily="34" charset="0"/>
              </a:rPr>
              <a:t>Overall Design</a:t>
            </a:r>
            <a:r>
              <a:rPr lang="en-US" sz="4000" dirty="0">
                <a:latin typeface="Trebuchet MS" panose="020B0603020202020204" pitchFamily="34" charset="0"/>
              </a:rPr>
              <a:t> </a:t>
            </a:r>
          </a:p>
        </p:txBody>
      </p:sp>
    </p:spTree>
    <p:extLst>
      <p:ext uri="{BB962C8B-B14F-4D97-AF65-F5344CB8AC3E}">
        <p14:creationId xmlns:p14="http://schemas.microsoft.com/office/powerpoint/2010/main" val="1814228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3F2FC4-F2D9-C0B0-6BAA-647864D0DBCF}"/>
              </a:ext>
            </a:extLst>
          </p:cNvPr>
          <p:cNvSpPr txBox="1"/>
          <p:nvPr/>
        </p:nvSpPr>
        <p:spPr>
          <a:xfrm>
            <a:off x="3345086" y="2613392"/>
            <a:ext cx="6252033" cy="1631216"/>
          </a:xfrm>
          <a:prstGeom prst="rect">
            <a:avLst/>
          </a:prstGeom>
          <a:noFill/>
        </p:spPr>
        <p:txBody>
          <a:bodyPr wrap="none" rtlCol="0">
            <a:spAutoFit/>
          </a:bodyPr>
          <a:lstStyle/>
          <a:p>
            <a:r>
              <a:rPr lang="en-US" sz="10000" dirty="0" err="1">
                <a:solidFill>
                  <a:schemeClr val="accent1">
                    <a:lumMod val="60000"/>
                    <a:lumOff val="40000"/>
                  </a:schemeClr>
                </a:solidFill>
                <a:latin typeface="Eras Light ITC" panose="020B0402030504020804" pitchFamily="34" charset="0"/>
              </a:rPr>
              <a:t>ThankYou</a:t>
            </a:r>
            <a:r>
              <a:rPr lang="en-US" sz="10000" dirty="0">
                <a:solidFill>
                  <a:schemeClr val="accent1">
                    <a:lumMod val="60000"/>
                    <a:lumOff val="40000"/>
                  </a:schemeClr>
                </a:solidFill>
                <a:latin typeface="Eras Light ITC" panose="020B0402030504020804" pitchFamily="34" charset="0"/>
              </a:rPr>
              <a:t>…</a:t>
            </a:r>
            <a:endParaRPr lang="en-IN" sz="10000" dirty="0">
              <a:solidFill>
                <a:schemeClr val="accent1">
                  <a:lumMod val="60000"/>
                  <a:lumOff val="40000"/>
                </a:schemeClr>
              </a:solidFill>
              <a:latin typeface="Eras Light ITC" panose="020B0402030504020804" pitchFamily="34" charset="0"/>
            </a:endParaRPr>
          </a:p>
        </p:txBody>
      </p:sp>
    </p:spTree>
    <p:extLst>
      <p:ext uri="{BB962C8B-B14F-4D97-AF65-F5344CB8AC3E}">
        <p14:creationId xmlns:p14="http://schemas.microsoft.com/office/powerpoint/2010/main" val="3940474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F7E2C1-863E-1F8C-F62C-20FC00CD7E2F}"/>
              </a:ext>
            </a:extLst>
          </p:cNvPr>
          <p:cNvSpPr/>
          <p:nvPr/>
        </p:nvSpPr>
        <p:spPr>
          <a:xfrm>
            <a:off x="369068" y="234669"/>
            <a:ext cx="10504698" cy="1015663"/>
          </a:xfrm>
          <a:prstGeom prst="rect">
            <a:avLst/>
          </a:prstGeom>
          <a:noFill/>
        </p:spPr>
        <p:txBody>
          <a:bodyPr wrap="square" lIns="91440" tIns="45720" rIns="91440" bIns="45720">
            <a:spAutoFit/>
          </a:bodyPr>
          <a:lstStyle/>
          <a:p>
            <a:pPr algn="ctr"/>
            <a:r>
              <a:rPr lang="en-US" sz="6000" b="1" cap="none" spc="0" dirty="0">
                <a:ln w="0"/>
                <a:effectLst>
                  <a:outerShdw blurRad="38100" dist="19050" dir="2700000" algn="tl" rotWithShape="0">
                    <a:schemeClr val="dk1">
                      <a:alpha val="40000"/>
                    </a:schemeClr>
                  </a:outerShdw>
                </a:effectLst>
                <a:latin typeface="High Tower Text" panose="02040502050506030303" pitchFamily="18" charset="0"/>
              </a:rPr>
              <a:t>Abstract</a:t>
            </a:r>
          </a:p>
        </p:txBody>
      </p:sp>
      <p:sp>
        <p:nvSpPr>
          <p:cNvPr id="7" name="Rectangle 6">
            <a:extLst>
              <a:ext uri="{FF2B5EF4-FFF2-40B4-BE49-F238E27FC236}">
                <a16:creationId xmlns:a16="http://schemas.microsoft.com/office/drawing/2014/main" id="{8C65E557-F189-1821-2FBE-82B02609A0BB}"/>
              </a:ext>
            </a:extLst>
          </p:cNvPr>
          <p:cNvSpPr/>
          <p:nvPr/>
        </p:nvSpPr>
        <p:spPr>
          <a:xfrm>
            <a:off x="948097" y="2099984"/>
            <a:ext cx="10141877" cy="3895234"/>
          </a:xfrm>
          <a:prstGeom prst="rect">
            <a:avLst/>
          </a:prstGeom>
          <a:noFill/>
        </p:spPr>
        <p:txBody>
          <a:bodyPr wrap="square" lIns="91440" tIns="45720" rIns="91440" bIns="45720" anchor="ctr">
            <a:spAutoFit/>
          </a:bodyPr>
          <a:lstStyle/>
          <a:p>
            <a:pPr>
              <a:lnSpc>
                <a:spcPct val="150000"/>
              </a:lnSpc>
            </a:pPr>
            <a:r>
              <a:rPr lang="en-US" sz="2400" b="0" cap="none" spc="0" dirty="0">
                <a:ln w="0"/>
                <a:solidFill>
                  <a:schemeClr val="tx1">
                    <a:lumMod val="75000"/>
                  </a:schemeClr>
                </a:solidFill>
                <a:effectLst>
                  <a:outerShdw blurRad="38100" dist="19050" dir="2700000" algn="tl" rotWithShape="0">
                    <a:schemeClr val="dk1">
                      <a:alpha val="40000"/>
                    </a:schemeClr>
                  </a:outerShdw>
                </a:effectLst>
                <a:latin typeface="Bahnschrift SemiLight SemiConde" panose="020B0502040204020203" pitchFamily="34" charset="0"/>
              </a:rPr>
              <a:t>A  web-based keylogger designed to capture a user keystrokes on websites. when Victim Visits a Attacker's Malicious Site and Enter any Juicy </a:t>
            </a:r>
            <a:r>
              <a:rPr lang="en-US" sz="2400" dirty="0" err="1">
                <a:ln w="0"/>
                <a:solidFill>
                  <a:schemeClr val="tx1">
                    <a:lumMod val="75000"/>
                  </a:schemeClr>
                </a:solidFill>
                <a:effectLst>
                  <a:outerShdw blurRad="38100" dist="19050" dir="2700000" algn="tl" rotWithShape="0">
                    <a:schemeClr val="dk1">
                      <a:alpha val="40000"/>
                    </a:schemeClr>
                  </a:outerShdw>
                </a:effectLst>
                <a:latin typeface="Bahnschrift SemiLight SemiConde" panose="020B0502040204020203" pitchFamily="34" charset="0"/>
              </a:rPr>
              <a:t>I</a:t>
            </a:r>
            <a:r>
              <a:rPr lang="en-US" sz="2400" b="0" cap="none" spc="0" dirty="0" err="1">
                <a:ln w="0"/>
                <a:solidFill>
                  <a:schemeClr val="tx1">
                    <a:lumMod val="75000"/>
                  </a:schemeClr>
                </a:solidFill>
                <a:effectLst>
                  <a:outerShdw blurRad="38100" dist="19050" dir="2700000" algn="tl" rotWithShape="0">
                    <a:schemeClr val="dk1">
                      <a:alpha val="40000"/>
                    </a:schemeClr>
                  </a:outerShdw>
                </a:effectLst>
                <a:latin typeface="Bahnschrift SemiLight SemiConde" panose="020B0502040204020203" pitchFamily="34" charset="0"/>
              </a:rPr>
              <a:t>nformations</a:t>
            </a:r>
            <a:r>
              <a:rPr lang="en-US" sz="2400" b="0" cap="none" spc="0" dirty="0">
                <a:ln w="0"/>
                <a:solidFill>
                  <a:schemeClr val="tx1">
                    <a:lumMod val="75000"/>
                  </a:schemeClr>
                </a:solidFill>
                <a:effectLst>
                  <a:outerShdw blurRad="38100" dist="19050" dir="2700000" algn="tl" rotWithShape="0">
                    <a:schemeClr val="dk1">
                      <a:alpha val="40000"/>
                    </a:schemeClr>
                  </a:outerShdw>
                </a:effectLst>
                <a:latin typeface="Bahnschrift SemiLight SemiConde" panose="020B0502040204020203" pitchFamily="34" charset="0"/>
              </a:rPr>
              <a:t> such as Passwords , Pin, Credit Card Numbers , Debit Card Numbers , etc.. In a Keylogger a PHP and JavaScript Code for covertly transmitting the intercepted keystrokes to an attacker-controlled server(NGROK</a:t>
            </a:r>
            <a:r>
              <a:rPr lang="en-US" sz="2400" dirty="0">
                <a:ln w="0"/>
                <a:solidFill>
                  <a:schemeClr val="tx1">
                    <a:lumMod val="75000"/>
                  </a:schemeClr>
                </a:solidFill>
                <a:effectLst>
                  <a:outerShdw blurRad="38100" dist="19050" dir="2700000" algn="tl" rotWithShape="0">
                    <a:schemeClr val="dk1">
                      <a:alpha val="40000"/>
                    </a:schemeClr>
                  </a:outerShdw>
                </a:effectLst>
                <a:latin typeface="Bahnschrift SemiLight SemiConde" panose="020B0502040204020203" pitchFamily="34" charset="0"/>
              </a:rPr>
              <a:t>)</a:t>
            </a:r>
            <a:r>
              <a:rPr lang="en-US" sz="2400" b="0" cap="none" spc="0" dirty="0">
                <a:ln w="0"/>
                <a:solidFill>
                  <a:schemeClr val="tx1">
                    <a:lumMod val="75000"/>
                  </a:schemeClr>
                </a:solidFill>
                <a:effectLst>
                  <a:outerShdw blurRad="38100" dist="19050" dir="2700000" algn="tl" rotWithShape="0">
                    <a:schemeClr val="dk1">
                      <a:alpha val="40000"/>
                    </a:schemeClr>
                  </a:outerShdw>
                </a:effectLst>
                <a:latin typeface="Bahnschrift SemiLight SemiConde" panose="020B0502040204020203" pitchFamily="34" charset="0"/>
              </a:rPr>
              <a:t> via POST requests. </a:t>
            </a:r>
          </a:p>
          <a:p>
            <a:pPr>
              <a:lnSpc>
                <a:spcPct val="150000"/>
              </a:lnSpc>
            </a:pPr>
            <a:r>
              <a:rPr lang="en-US" sz="2400" b="0" cap="none" spc="0" dirty="0">
                <a:ln w="0"/>
                <a:solidFill>
                  <a:schemeClr val="tx1">
                    <a:lumMod val="75000"/>
                  </a:schemeClr>
                </a:solidFill>
                <a:effectLst>
                  <a:outerShdw blurRad="38100" dist="19050" dir="2700000" algn="tl" rotWithShape="0">
                    <a:schemeClr val="dk1">
                      <a:alpha val="40000"/>
                    </a:schemeClr>
                  </a:outerShdw>
                </a:effectLst>
                <a:latin typeface="Bahnschrift SemiLight SemiConde" panose="020B0502040204020203" pitchFamily="34" charset="0"/>
              </a:rPr>
              <a:t>Additionally, the system saves a log of captured keystrokes in a local text file on the attacker's system.</a:t>
            </a:r>
          </a:p>
        </p:txBody>
      </p:sp>
    </p:spTree>
    <p:extLst>
      <p:ext uri="{BB962C8B-B14F-4D97-AF65-F5344CB8AC3E}">
        <p14:creationId xmlns:p14="http://schemas.microsoft.com/office/powerpoint/2010/main" val="1362446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FD719A-10FF-B05F-8F0F-DE1ACB980EAE}"/>
              </a:ext>
            </a:extLst>
          </p:cNvPr>
          <p:cNvSpPr txBox="1"/>
          <p:nvPr/>
        </p:nvSpPr>
        <p:spPr>
          <a:xfrm>
            <a:off x="0" y="1824192"/>
            <a:ext cx="12059920" cy="3921010"/>
          </a:xfrm>
          <a:prstGeom prst="rect">
            <a:avLst/>
          </a:prstGeom>
          <a:noFill/>
        </p:spPr>
        <p:txBody>
          <a:bodyPr wrap="square" rtlCol="0">
            <a:spAutoFit/>
          </a:bodyPr>
          <a:lstStyle/>
          <a:p>
            <a:pPr algn="ctr">
              <a:lnSpc>
                <a:spcPct val="150000"/>
              </a:lnSpc>
            </a:pPr>
            <a:r>
              <a:rPr lang="en-US" sz="2400" dirty="0">
                <a:solidFill>
                  <a:schemeClr val="bg2">
                    <a:lumMod val="25000"/>
                    <a:lumOff val="75000"/>
                  </a:schemeClr>
                </a:solidFill>
                <a:latin typeface="Bell MT" panose="02020503060305020303" pitchFamily="18" charset="0"/>
              </a:rPr>
              <a:t>The existing model of the current problem statement is the traditional style of </a:t>
            </a:r>
          </a:p>
          <a:p>
            <a:pPr algn="ctr">
              <a:lnSpc>
                <a:spcPct val="150000"/>
              </a:lnSpc>
            </a:pPr>
            <a:r>
              <a:rPr lang="en-US" sz="2400" dirty="0">
                <a:solidFill>
                  <a:schemeClr val="bg2">
                    <a:lumMod val="25000"/>
                    <a:lumOff val="75000"/>
                  </a:schemeClr>
                </a:solidFill>
                <a:latin typeface="Bell MT" panose="02020503060305020303" pitchFamily="18" charset="0"/>
              </a:rPr>
              <a:t>transferring data using keylogger is very costly and not for the small </a:t>
            </a:r>
            <a:r>
              <a:rPr lang="en-US" sz="2400" dirty="0" err="1">
                <a:solidFill>
                  <a:schemeClr val="bg2">
                    <a:lumMod val="25000"/>
                    <a:lumOff val="75000"/>
                  </a:schemeClr>
                </a:solidFill>
                <a:latin typeface="Bell MT" panose="02020503060305020303" pitchFamily="18" charset="0"/>
              </a:rPr>
              <a:t>purposeHowever</a:t>
            </a:r>
            <a:r>
              <a:rPr lang="en-US" sz="2400" dirty="0">
                <a:solidFill>
                  <a:schemeClr val="bg2">
                    <a:lumMod val="25000"/>
                    <a:lumOff val="75000"/>
                  </a:schemeClr>
                </a:solidFill>
                <a:latin typeface="Bell MT" panose="02020503060305020303" pitchFamily="18" charset="0"/>
              </a:rPr>
              <a:t> ,</a:t>
            </a:r>
          </a:p>
          <a:p>
            <a:pPr algn="ctr">
              <a:lnSpc>
                <a:spcPct val="150000"/>
              </a:lnSpc>
            </a:pPr>
            <a:r>
              <a:rPr lang="en-US" sz="2400" dirty="0">
                <a:solidFill>
                  <a:schemeClr val="bg2">
                    <a:lumMod val="25000"/>
                    <a:lumOff val="75000"/>
                  </a:schemeClr>
                </a:solidFill>
                <a:latin typeface="Bell MT" panose="02020503060305020303" pitchFamily="18" charset="0"/>
              </a:rPr>
              <a:t> we have keylogger which is basically used for monitoring payments and, PINs, and </a:t>
            </a:r>
          </a:p>
          <a:p>
            <a:pPr algn="ctr">
              <a:lnSpc>
                <a:spcPct val="150000"/>
              </a:lnSpc>
            </a:pPr>
            <a:r>
              <a:rPr lang="en-US" sz="2400" dirty="0">
                <a:solidFill>
                  <a:schemeClr val="bg2">
                    <a:lumMod val="25000"/>
                    <a:lumOff val="75000"/>
                  </a:schemeClr>
                </a:solidFill>
                <a:latin typeface="Bell MT" panose="02020503060305020303" pitchFamily="18" charset="0"/>
              </a:rPr>
              <a:t>passwords as a result. Without drawing the user's attention. A hardware keylogger </a:t>
            </a:r>
          </a:p>
          <a:p>
            <a:pPr algn="ctr">
              <a:lnSpc>
                <a:spcPct val="150000"/>
              </a:lnSpc>
            </a:pPr>
            <a:r>
              <a:rPr lang="en-US" sz="2400" dirty="0">
                <a:solidFill>
                  <a:schemeClr val="bg2">
                    <a:lumMod val="25000"/>
                    <a:lumOff val="75000"/>
                  </a:schemeClr>
                </a:solidFill>
                <a:latin typeface="Bell MT" panose="02020503060305020303" pitchFamily="18" charset="0"/>
              </a:rPr>
              <a:t>is a device that connects your keyboard to your computer. Keyloggers can be connected directly </a:t>
            </a:r>
          </a:p>
          <a:p>
            <a:pPr algn="ctr">
              <a:lnSpc>
                <a:spcPct val="150000"/>
              </a:lnSpc>
            </a:pPr>
            <a:r>
              <a:rPr lang="en-US" sz="2400" dirty="0">
                <a:solidFill>
                  <a:schemeClr val="bg2">
                    <a:lumMod val="25000"/>
                    <a:lumOff val="75000"/>
                  </a:schemeClr>
                </a:solidFill>
                <a:latin typeface="Bell MT" panose="02020503060305020303" pitchFamily="18" charset="0"/>
              </a:rPr>
              <a:t>to the keyboard and the computer through manually using one of two approaches. </a:t>
            </a:r>
          </a:p>
          <a:p>
            <a:pPr algn="ctr">
              <a:lnSpc>
                <a:spcPct val="150000"/>
              </a:lnSpc>
            </a:pPr>
            <a:r>
              <a:rPr lang="en-US" sz="2400" dirty="0">
                <a:solidFill>
                  <a:schemeClr val="bg2">
                    <a:lumMod val="25000"/>
                    <a:lumOff val="75000"/>
                  </a:schemeClr>
                </a:solidFill>
                <a:latin typeface="Bell MT" panose="02020503060305020303" pitchFamily="18" charset="0"/>
              </a:rPr>
              <a:t>PS/2 and the USP keylogger are two examples</a:t>
            </a:r>
            <a:endParaRPr lang="en-IN" sz="2400" dirty="0">
              <a:solidFill>
                <a:schemeClr val="bg2">
                  <a:lumMod val="25000"/>
                  <a:lumOff val="75000"/>
                </a:schemeClr>
              </a:solidFill>
              <a:latin typeface="Bell MT" panose="02020503060305020303" pitchFamily="18" charset="0"/>
            </a:endParaRPr>
          </a:p>
        </p:txBody>
      </p:sp>
      <p:sp>
        <p:nvSpPr>
          <p:cNvPr id="3" name="TextBox 2">
            <a:extLst>
              <a:ext uri="{FF2B5EF4-FFF2-40B4-BE49-F238E27FC236}">
                <a16:creationId xmlns:a16="http://schemas.microsoft.com/office/drawing/2014/main" id="{A29860FA-4BD4-1EC3-CE86-674BB87651D4}"/>
              </a:ext>
            </a:extLst>
          </p:cNvPr>
          <p:cNvSpPr txBox="1"/>
          <p:nvPr/>
        </p:nvSpPr>
        <p:spPr>
          <a:xfrm>
            <a:off x="447000" y="558800"/>
            <a:ext cx="4185960" cy="984885"/>
          </a:xfrm>
          <a:prstGeom prst="rect">
            <a:avLst/>
          </a:prstGeom>
          <a:noFill/>
        </p:spPr>
        <p:txBody>
          <a:bodyPr wrap="square" rtlCol="0">
            <a:spAutoFit/>
          </a:bodyPr>
          <a:lstStyle/>
          <a:p>
            <a:r>
              <a:rPr lang="en-US" sz="4000" b="1" dirty="0">
                <a:latin typeface="Trebuchet MS" panose="020B0603020202020204" pitchFamily="34" charset="0"/>
              </a:rPr>
              <a:t>Existing  System</a:t>
            </a:r>
          </a:p>
          <a:p>
            <a:endParaRPr lang="en-IN" dirty="0"/>
          </a:p>
        </p:txBody>
      </p:sp>
    </p:spTree>
    <p:extLst>
      <p:ext uri="{BB962C8B-B14F-4D97-AF65-F5344CB8AC3E}">
        <p14:creationId xmlns:p14="http://schemas.microsoft.com/office/powerpoint/2010/main" val="330419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5EC9ED-66CF-72FA-80B2-42E8D44C0EFC}"/>
              </a:ext>
            </a:extLst>
          </p:cNvPr>
          <p:cNvSpPr txBox="1"/>
          <p:nvPr/>
        </p:nvSpPr>
        <p:spPr>
          <a:xfrm>
            <a:off x="764171" y="1797588"/>
            <a:ext cx="10501097" cy="4475008"/>
          </a:xfrm>
          <a:prstGeom prst="rect">
            <a:avLst/>
          </a:prstGeom>
          <a:noFill/>
        </p:spPr>
        <p:txBody>
          <a:bodyPr wrap="square" rtlCol="0">
            <a:spAutoFit/>
          </a:bodyPr>
          <a:lstStyle/>
          <a:p>
            <a:pPr algn="ctr">
              <a:lnSpc>
                <a:spcPct val="150000"/>
              </a:lnSpc>
            </a:pPr>
            <a:r>
              <a:rPr lang="en-US" sz="2400" dirty="0">
                <a:solidFill>
                  <a:schemeClr val="tx2">
                    <a:lumMod val="75000"/>
                  </a:schemeClr>
                </a:solidFill>
                <a:latin typeface="Bell MT" panose="02020503060305020303" pitchFamily="18" charset="0"/>
              </a:rPr>
              <a:t>We can construct software keyloggers instead of physical keyloggers to solve the above-mentioned problem. The proposed model offers a technique that alleviates the challenges of installing the keylogger in the target system. Because software keyloggers can be deployed remotely and do not require physical access to the target system, they are very popular. The proposed software is capable of installing itself in a targeted system when the user, for example, clicks on a malicious link sent to him via email or social media, and then captures all of the user's keystrokes while logged into the system, saves the logs in a folder, or sends</a:t>
            </a:r>
            <a:endParaRPr lang="en-IN" sz="2400" dirty="0">
              <a:solidFill>
                <a:schemeClr val="tx2">
                  <a:lumMod val="75000"/>
                </a:schemeClr>
              </a:solidFill>
              <a:latin typeface="Bell MT" panose="02020503060305020303" pitchFamily="18" charset="0"/>
            </a:endParaRPr>
          </a:p>
        </p:txBody>
      </p:sp>
      <p:sp>
        <p:nvSpPr>
          <p:cNvPr id="4" name="TextBox 3">
            <a:extLst>
              <a:ext uri="{FF2B5EF4-FFF2-40B4-BE49-F238E27FC236}">
                <a16:creationId xmlns:a16="http://schemas.microsoft.com/office/drawing/2014/main" id="{1E761997-1207-7117-C915-93C2ED7DFC23}"/>
              </a:ext>
            </a:extLst>
          </p:cNvPr>
          <p:cNvSpPr txBox="1"/>
          <p:nvPr/>
        </p:nvSpPr>
        <p:spPr>
          <a:xfrm>
            <a:off x="599440" y="585404"/>
            <a:ext cx="4249881" cy="707886"/>
          </a:xfrm>
          <a:prstGeom prst="rect">
            <a:avLst/>
          </a:prstGeom>
          <a:noFill/>
        </p:spPr>
        <p:txBody>
          <a:bodyPr wrap="none" rtlCol="0">
            <a:spAutoFit/>
          </a:bodyPr>
          <a:lstStyle/>
          <a:p>
            <a:r>
              <a:rPr lang="en-IN" sz="4000" b="1" dirty="0">
                <a:latin typeface="Trebuchet MS" panose="020B0603020202020204" pitchFamily="34" charset="0"/>
              </a:rPr>
              <a:t>Proposed System</a:t>
            </a:r>
          </a:p>
        </p:txBody>
      </p:sp>
    </p:spTree>
    <p:extLst>
      <p:ext uri="{BB962C8B-B14F-4D97-AF65-F5344CB8AC3E}">
        <p14:creationId xmlns:p14="http://schemas.microsoft.com/office/powerpoint/2010/main" val="3823901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2758B6-29BC-2A57-5C0C-E85146F6003A}"/>
              </a:ext>
            </a:extLst>
          </p:cNvPr>
          <p:cNvSpPr txBox="1"/>
          <p:nvPr/>
        </p:nvSpPr>
        <p:spPr>
          <a:xfrm>
            <a:off x="2225040" y="1488480"/>
            <a:ext cx="8554720" cy="4708981"/>
          </a:xfrm>
          <a:prstGeom prst="rect">
            <a:avLst/>
          </a:prstGeom>
          <a:noFill/>
        </p:spPr>
        <p:txBody>
          <a:bodyPr wrap="square" rtlCol="0">
            <a:spAutoFit/>
          </a:bodyPr>
          <a:lstStyle/>
          <a:p>
            <a:r>
              <a:rPr lang="en-IN" sz="2000" i="1" dirty="0">
                <a:solidFill>
                  <a:schemeClr val="tx2">
                    <a:lumMod val="90000"/>
                  </a:schemeClr>
                </a:solidFill>
                <a:latin typeface="Arial Black" panose="020B0A04020102020204" pitchFamily="34" charset="0"/>
              </a:rPr>
              <a:t>HARDWARE CONFIGURATIONS</a:t>
            </a:r>
          </a:p>
          <a:p>
            <a:endParaRPr lang="en-IN" sz="2000" dirty="0">
              <a:solidFill>
                <a:schemeClr val="tx2">
                  <a:lumMod val="75000"/>
                </a:schemeClr>
              </a:solidFill>
              <a:latin typeface="Arial Black" panose="020B0A04020102020204" pitchFamily="34" charset="0"/>
            </a:endParaRPr>
          </a:p>
          <a:p>
            <a:r>
              <a:rPr lang="en-IN" sz="2000" dirty="0">
                <a:solidFill>
                  <a:schemeClr val="tx2">
                    <a:lumMod val="75000"/>
                  </a:schemeClr>
                </a:solidFill>
                <a:latin typeface="Bell MT" panose="02020503060305020303" pitchFamily="18" charset="0"/>
              </a:rPr>
              <a:t>•	Processor	-      </a:t>
            </a:r>
            <a:r>
              <a:rPr lang="en-US" sz="2000" dirty="0">
                <a:solidFill>
                  <a:schemeClr val="tx2">
                    <a:lumMod val="75000"/>
                  </a:schemeClr>
                </a:solidFill>
                <a:latin typeface="Bell MT" panose="02020503060305020303" pitchFamily="18" charset="0"/>
              </a:rPr>
              <a:t>i3</a:t>
            </a:r>
            <a:endParaRPr lang="en-IN" sz="2000" dirty="0">
              <a:solidFill>
                <a:schemeClr val="tx2">
                  <a:lumMod val="75000"/>
                </a:schemeClr>
              </a:solidFill>
              <a:latin typeface="Bell MT" panose="02020503060305020303" pitchFamily="18" charset="0"/>
            </a:endParaRPr>
          </a:p>
          <a:p>
            <a:r>
              <a:rPr lang="en-IN" sz="2000" dirty="0">
                <a:solidFill>
                  <a:schemeClr val="tx2">
                    <a:lumMod val="75000"/>
                  </a:schemeClr>
                </a:solidFill>
                <a:latin typeface="Bell MT" panose="02020503060305020303" pitchFamily="18" charset="0"/>
              </a:rPr>
              <a:t>•	RAM		-     </a:t>
            </a:r>
            <a:r>
              <a:rPr lang="en-US" sz="2000" dirty="0">
                <a:solidFill>
                  <a:schemeClr val="tx2">
                    <a:lumMod val="75000"/>
                  </a:schemeClr>
                </a:solidFill>
                <a:latin typeface="Bell MT" panose="02020503060305020303" pitchFamily="18" charset="0"/>
              </a:rPr>
              <a:t>4</a:t>
            </a:r>
            <a:r>
              <a:rPr lang="en-IN" sz="2000" dirty="0">
                <a:solidFill>
                  <a:schemeClr val="tx2">
                    <a:lumMod val="75000"/>
                  </a:schemeClr>
                </a:solidFill>
                <a:latin typeface="Bell MT" panose="02020503060305020303" pitchFamily="18" charset="0"/>
              </a:rPr>
              <a:t> GB</a:t>
            </a:r>
          </a:p>
          <a:p>
            <a:r>
              <a:rPr lang="en-IN" sz="2000" dirty="0">
                <a:solidFill>
                  <a:schemeClr val="tx2">
                    <a:lumMod val="75000"/>
                  </a:schemeClr>
                </a:solidFill>
                <a:latin typeface="Bell MT" panose="02020503060305020303" pitchFamily="18" charset="0"/>
              </a:rPr>
              <a:t>•	Hard Disk	-     </a:t>
            </a:r>
            <a:r>
              <a:rPr lang="en-US" sz="2000" dirty="0">
                <a:solidFill>
                  <a:schemeClr val="tx2">
                    <a:lumMod val="75000"/>
                  </a:schemeClr>
                </a:solidFill>
                <a:latin typeface="Bell MT" panose="02020503060305020303" pitchFamily="18" charset="0"/>
              </a:rPr>
              <a:t>500GB</a:t>
            </a:r>
            <a:endParaRPr lang="en-IN" sz="2000" dirty="0">
              <a:solidFill>
                <a:schemeClr val="tx2">
                  <a:lumMod val="75000"/>
                </a:schemeClr>
              </a:solidFill>
              <a:latin typeface="Bell MT" panose="02020503060305020303" pitchFamily="18" charset="0"/>
            </a:endParaRPr>
          </a:p>
          <a:p>
            <a:r>
              <a:rPr lang="en-IN" sz="2000" dirty="0">
                <a:solidFill>
                  <a:schemeClr val="tx2">
                    <a:lumMod val="75000"/>
                  </a:schemeClr>
                </a:solidFill>
                <a:latin typeface="Bell MT" panose="02020503060305020303" pitchFamily="18" charset="0"/>
              </a:rPr>
              <a:t>•	Key Board	-     Windows Keyboard</a:t>
            </a:r>
          </a:p>
          <a:p>
            <a:endParaRPr lang="en-IN" sz="2000" dirty="0">
              <a:solidFill>
                <a:schemeClr val="tx2">
                  <a:lumMod val="75000"/>
                </a:schemeClr>
              </a:solidFill>
              <a:latin typeface="Bell MT" panose="02020503060305020303" pitchFamily="18" charset="0"/>
            </a:endParaRPr>
          </a:p>
          <a:p>
            <a:endParaRPr lang="en-IN" sz="2000" dirty="0">
              <a:solidFill>
                <a:schemeClr val="tx2">
                  <a:lumMod val="75000"/>
                </a:schemeClr>
              </a:solidFill>
            </a:endParaRPr>
          </a:p>
          <a:p>
            <a:r>
              <a:rPr lang="en-IN" sz="2000" i="1" dirty="0">
                <a:solidFill>
                  <a:schemeClr val="tx2">
                    <a:lumMod val="90000"/>
                  </a:schemeClr>
                </a:solidFill>
                <a:latin typeface="Arial Black" panose="020B0A04020102020204" pitchFamily="34" charset="0"/>
              </a:rPr>
              <a:t>SOFTWARE CONFIGURATIONS</a:t>
            </a:r>
          </a:p>
          <a:p>
            <a:endParaRPr lang="en-IN" sz="2000" dirty="0">
              <a:solidFill>
                <a:schemeClr val="tx2">
                  <a:lumMod val="75000"/>
                </a:schemeClr>
              </a:solidFill>
            </a:endParaRPr>
          </a:p>
          <a:p>
            <a:r>
              <a:rPr lang="en-IN" sz="2000" dirty="0">
                <a:solidFill>
                  <a:schemeClr val="tx2">
                    <a:lumMod val="75000"/>
                  </a:schemeClr>
                </a:solidFill>
                <a:latin typeface="Bell MT" panose="02020503060305020303" pitchFamily="18" charset="0"/>
              </a:rPr>
              <a:t>•	Operating System   -  Windows </a:t>
            </a:r>
          </a:p>
          <a:p>
            <a:r>
              <a:rPr lang="en-IN" sz="2000" dirty="0">
                <a:solidFill>
                  <a:schemeClr val="tx2">
                    <a:lumMod val="75000"/>
                  </a:schemeClr>
                </a:solidFill>
                <a:latin typeface="Bell MT" panose="02020503060305020303" pitchFamily="18" charset="0"/>
              </a:rPr>
              <a:t>•	Server			    - 	Apache2,MYSQL,NGROK</a:t>
            </a:r>
          </a:p>
          <a:p>
            <a:r>
              <a:rPr lang="en-IN" sz="2000" dirty="0">
                <a:solidFill>
                  <a:schemeClr val="tx2">
                    <a:lumMod val="75000"/>
                  </a:schemeClr>
                </a:solidFill>
                <a:latin typeface="Bell MT" panose="02020503060305020303" pitchFamily="18" charset="0"/>
              </a:rPr>
              <a:t>•	Front End		    - 	HTML,CSS</a:t>
            </a:r>
          </a:p>
          <a:p>
            <a:r>
              <a:rPr lang="en-IN" sz="2000" dirty="0">
                <a:solidFill>
                  <a:schemeClr val="tx2">
                    <a:lumMod val="75000"/>
                  </a:schemeClr>
                </a:solidFill>
                <a:latin typeface="Bell MT" panose="02020503060305020303" pitchFamily="18" charset="0"/>
              </a:rPr>
              <a:t>•      Back End                 -  JS,PHP, NOSQL</a:t>
            </a:r>
          </a:p>
          <a:p>
            <a:r>
              <a:rPr lang="en-IN" sz="2000" dirty="0">
                <a:solidFill>
                  <a:schemeClr val="tx2">
                    <a:lumMod val="75000"/>
                  </a:schemeClr>
                </a:solidFill>
                <a:latin typeface="Bell MT" panose="02020503060305020303" pitchFamily="18" charset="0"/>
              </a:rPr>
              <a:t>•	Server side Script    -	Firebase( cloud-based NoSQL database),PHP</a:t>
            </a:r>
          </a:p>
        </p:txBody>
      </p:sp>
      <p:sp>
        <p:nvSpPr>
          <p:cNvPr id="3" name="TextBox 2">
            <a:extLst>
              <a:ext uri="{FF2B5EF4-FFF2-40B4-BE49-F238E27FC236}">
                <a16:creationId xmlns:a16="http://schemas.microsoft.com/office/drawing/2014/main" id="{5F2112B4-39C9-5F0D-5B88-6E3C7B7F38EA}"/>
              </a:ext>
            </a:extLst>
          </p:cNvPr>
          <p:cNvSpPr txBox="1"/>
          <p:nvPr/>
        </p:nvSpPr>
        <p:spPr>
          <a:xfrm>
            <a:off x="153090" y="411262"/>
            <a:ext cx="5140270" cy="1077218"/>
          </a:xfrm>
          <a:prstGeom prst="rect">
            <a:avLst/>
          </a:prstGeom>
          <a:noFill/>
        </p:spPr>
        <p:txBody>
          <a:bodyPr wrap="square" rtlCol="0">
            <a:spAutoFit/>
          </a:bodyPr>
          <a:lstStyle/>
          <a:p>
            <a:r>
              <a:rPr lang="en-IN" sz="3200" dirty="0">
                <a:latin typeface="Trebuchet MS" panose="020B0603020202020204" pitchFamily="34" charset="0"/>
              </a:rPr>
              <a:t>SYSTEM SPECIFICATIONS</a:t>
            </a:r>
          </a:p>
          <a:p>
            <a:endParaRPr lang="en-IN" sz="3200" dirty="0"/>
          </a:p>
        </p:txBody>
      </p:sp>
    </p:spTree>
    <p:extLst>
      <p:ext uri="{BB962C8B-B14F-4D97-AF65-F5344CB8AC3E}">
        <p14:creationId xmlns:p14="http://schemas.microsoft.com/office/powerpoint/2010/main" val="3253849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F95CF3-2B72-05A8-2EE1-919D5BF39E8E}"/>
              </a:ext>
            </a:extLst>
          </p:cNvPr>
          <p:cNvSpPr txBox="1"/>
          <p:nvPr/>
        </p:nvSpPr>
        <p:spPr>
          <a:xfrm>
            <a:off x="530966" y="578850"/>
            <a:ext cx="6361148" cy="584775"/>
          </a:xfrm>
          <a:prstGeom prst="rect">
            <a:avLst/>
          </a:prstGeom>
          <a:noFill/>
        </p:spPr>
        <p:txBody>
          <a:bodyPr wrap="square" rtlCol="0">
            <a:spAutoFit/>
          </a:bodyPr>
          <a:lstStyle/>
          <a:p>
            <a:pPr algn="l"/>
            <a:r>
              <a:rPr lang="en-US" sz="3200" b="1">
                <a:latin typeface="Trebuchet MS" panose="020B0603020202020204" pitchFamily="34" charset="0"/>
              </a:rPr>
              <a:t>Front End</a:t>
            </a:r>
          </a:p>
        </p:txBody>
      </p:sp>
      <p:sp>
        <p:nvSpPr>
          <p:cNvPr id="3" name="TextBox 2">
            <a:extLst>
              <a:ext uri="{FF2B5EF4-FFF2-40B4-BE49-F238E27FC236}">
                <a16:creationId xmlns:a16="http://schemas.microsoft.com/office/drawing/2014/main" id="{7F65F1C9-6A4F-0507-036E-5B1DDBF45D0A}"/>
              </a:ext>
            </a:extLst>
          </p:cNvPr>
          <p:cNvSpPr txBox="1"/>
          <p:nvPr/>
        </p:nvSpPr>
        <p:spPr>
          <a:xfrm>
            <a:off x="530966" y="2543919"/>
            <a:ext cx="5706549" cy="584775"/>
          </a:xfrm>
          <a:prstGeom prst="rect">
            <a:avLst/>
          </a:prstGeom>
          <a:noFill/>
        </p:spPr>
        <p:txBody>
          <a:bodyPr wrap="square" rtlCol="0">
            <a:spAutoFit/>
          </a:bodyPr>
          <a:lstStyle/>
          <a:p>
            <a:pPr algn="l"/>
            <a:r>
              <a:rPr lang="en-US" sz="3200" b="1" dirty="0">
                <a:latin typeface="Trebuchet MS" panose="020B0603020202020204" pitchFamily="34" charset="0"/>
              </a:rPr>
              <a:t>Back End</a:t>
            </a:r>
          </a:p>
        </p:txBody>
      </p:sp>
      <p:sp>
        <p:nvSpPr>
          <p:cNvPr id="4" name="TextBox 3">
            <a:extLst>
              <a:ext uri="{FF2B5EF4-FFF2-40B4-BE49-F238E27FC236}">
                <a16:creationId xmlns:a16="http://schemas.microsoft.com/office/drawing/2014/main" id="{6601C378-ECBD-D08D-4762-C385C50854E5}"/>
              </a:ext>
            </a:extLst>
          </p:cNvPr>
          <p:cNvSpPr txBox="1"/>
          <p:nvPr/>
        </p:nvSpPr>
        <p:spPr>
          <a:xfrm>
            <a:off x="2797140" y="1262876"/>
            <a:ext cx="1828800" cy="830997"/>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ln w="0"/>
                <a:solidFill>
                  <a:schemeClr val="tx1">
                    <a:lumMod val="75000"/>
                  </a:schemeClr>
                </a:solidFill>
                <a:effectLst>
                  <a:outerShdw blurRad="38100" dist="19050" dir="2700000" algn="tl" rotWithShape="0">
                    <a:schemeClr val="dk1">
                      <a:alpha val="40000"/>
                    </a:schemeClr>
                  </a:outerShdw>
                </a:effectLst>
                <a:latin typeface="Bell MT" panose="02020503060305020303" pitchFamily="18" charset="0"/>
              </a:rPr>
              <a:t>HTML</a:t>
            </a:r>
          </a:p>
          <a:p>
            <a:pPr marL="342900" indent="-342900" algn="l">
              <a:buFont typeface="Arial" panose="020B0604020202020204" pitchFamily="34" charset="0"/>
              <a:buChar char="•"/>
            </a:pPr>
            <a:r>
              <a:rPr lang="en-US" sz="2400" dirty="0">
                <a:ln w="0"/>
                <a:solidFill>
                  <a:schemeClr val="tx1">
                    <a:lumMod val="75000"/>
                  </a:schemeClr>
                </a:solidFill>
                <a:effectLst>
                  <a:outerShdw blurRad="38100" dist="19050" dir="2700000" algn="tl" rotWithShape="0">
                    <a:schemeClr val="dk1">
                      <a:alpha val="40000"/>
                    </a:schemeClr>
                  </a:outerShdw>
                </a:effectLst>
                <a:latin typeface="Bell MT" panose="02020503060305020303" pitchFamily="18" charset="0"/>
              </a:rPr>
              <a:t>CSS</a:t>
            </a:r>
          </a:p>
        </p:txBody>
      </p:sp>
      <p:sp>
        <p:nvSpPr>
          <p:cNvPr id="5" name="TextBox 4">
            <a:extLst>
              <a:ext uri="{FF2B5EF4-FFF2-40B4-BE49-F238E27FC236}">
                <a16:creationId xmlns:a16="http://schemas.microsoft.com/office/drawing/2014/main" id="{CE0290A1-1CB4-D3FC-7FD0-8F9750E9293D}"/>
              </a:ext>
            </a:extLst>
          </p:cNvPr>
          <p:cNvSpPr txBox="1"/>
          <p:nvPr/>
        </p:nvSpPr>
        <p:spPr>
          <a:xfrm>
            <a:off x="2797140" y="3313808"/>
            <a:ext cx="442904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2400">
                <a:ln w="0"/>
                <a:solidFill>
                  <a:schemeClr val="tx1">
                    <a:lumMod val="75000"/>
                  </a:schemeClr>
                </a:solidFill>
                <a:effectLst>
                  <a:outerShdw blurRad="38100" dist="19050" dir="2700000" algn="tl" rotWithShape="0">
                    <a:schemeClr val="dk1">
                      <a:alpha val="40000"/>
                    </a:schemeClr>
                  </a:outerShdw>
                </a:effectLst>
                <a:latin typeface="Agency FB" panose="020B0503020202020204" pitchFamily="34" charset="0"/>
              </a:defRPr>
            </a:lvl1pPr>
          </a:lstStyle>
          <a:p>
            <a:pPr marL="342900" indent="-342900">
              <a:buFont typeface="Arial" panose="020B0604020202020204" pitchFamily="34" charset="0"/>
              <a:buChar char="•"/>
            </a:pPr>
            <a:r>
              <a:rPr lang="en-US" dirty="0">
                <a:latin typeface="Bell MT" panose="02020503060305020303" pitchFamily="18" charset="0"/>
              </a:rPr>
              <a:t>Firebase(cloud-based NoSQL database)</a:t>
            </a:r>
          </a:p>
          <a:p>
            <a:pPr marL="342900" indent="-342900">
              <a:buFont typeface="Arial" panose="020B0604020202020204" pitchFamily="34" charset="0"/>
              <a:buChar char="•"/>
            </a:pPr>
            <a:r>
              <a:rPr lang="en-US" dirty="0">
                <a:latin typeface="Bell MT" panose="02020503060305020303" pitchFamily="18" charset="0"/>
              </a:rPr>
              <a:t>JavaScript</a:t>
            </a:r>
          </a:p>
        </p:txBody>
      </p:sp>
      <p:sp>
        <p:nvSpPr>
          <p:cNvPr id="6" name="TextBox 5">
            <a:extLst>
              <a:ext uri="{FF2B5EF4-FFF2-40B4-BE49-F238E27FC236}">
                <a16:creationId xmlns:a16="http://schemas.microsoft.com/office/drawing/2014/main" id="{02EAEAD7-8619-D9AE-C67D-CBCF2E3043CB}"/>
              </a:ext>
            </a:extLst>
          </p:cNvPr>
          <p:cNvSpPr txBox="1"/>
          <p:nvPr/>
        </p:nvSpPr>
        <p:spPr>
          <a:xfrm>
            <a:off x="408756" y="4613865"/>
            <a:ext cx="5205684" cy="584775"/>
          </a:xfrm>
          <a:prstGeom prst="rect">
            <a:avLst/>
          </a:prstGeom>
          <a:noFill/>
        </p:spPr>
        <p:txBody>
          <a:bodyPr wrap="square" rtlCol="0">
            <a:spAutoFit/>
          </a:bodyPr>
          <a:lstStyle/>
          <a:p>
            <a:pPr algn="l"/>
            <a:r>
              <a:rPr lang="en-US" sz="3200" b="1" dirty="0">
                <a:latin typeface="Trebuchet MS" panose="020B0603020202020204" pitchFamily="34" charset="0"/>
              </a:rPr>
              <a:t>Web Server</a:t>
            </a:r>
          </a:p>
        </p:txBody>
      </p:sp>
      <p:sp>
        <p:nvSpPr>
          <p:cNvPr id="7" name="TextBox 6">
            <a:extLst>
              <a:ext uri="{FF2B5EF4-FFF2-40B4-BE49-F238E27FC236}">
                <a16:creationId xmlns:a16="http://schemas.microsoft.com/office/drawing/2014/main" id="{2BBB32A4-A157-C976-164D-D927902006B8}"/>
              </a:ext>
            </a:extLst>
          </p:cNvPr>
          <p:cNvSpPr txBox="1"/>
          <p:nvPr/>
        </p:nvSpPr>
        <p:spPr>
          <a:xfrm>
            <a:off x="2797140" y="5362668"/>
            <a:ext cx="3115980" cy="830997"/>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ln w="0"/>
                <a:solidFill>
                  <a:schemeClr val="tx1">
                    <a:lumMod val="75000"/>
                  </a:schemeClr>
                </a:solidFill>
                <a:effectLst>
                  <a:outerShdw blurRad="38100" dist="19050" dir="2700000" algn="tl" rotWithShape="0">
                    <a:schemeClr val="dk1">
                      <a:alpha val="40000"/>
                    </a:schemeClr>
                  </a:outerShdw>
                </a:effectLst>
                <a:latin typeface="Bell MT" panose="02020503060305020303" pitchFamily="18" charset="0"/>
              </a:rPr>
              <a:t>NGROK(http)</a:t>
            </a:r>
          </a:p>
          <a:p>
            <a:pPr marL="342900" indent="-342900" algn="l">
              <a:buFont typeface="Arial" panose="020B0604020202020204" pitchFamily="34" charset="0"/>
              <a:buChar char="•"/>
            </a:pPr>
            <a:r>
              <a:rPr lang="en-US" sz="2400" dirty="0">
                <a:ln w="0"/>
                <a:solidFill>
                  <a:schemeClr val="tx1">
                    <a:lumMod val="75000"/>
                  </a:schemeClr>
                </a:solidFill>
                <a:effectLst>
                  <a:outerShdw blurRad="38100" dist="19050" dir="2700000" algn="tl" rotWithShape="0">
                    <a:schemeClr val="dk1">
                      <a:alpha val="40000"/>
                    </a:schemeClr>
                  </a:outerShdw>
                </a:effectLst>
                <a:latin typeface="Bell MT" panose="02020503060305020303" pitchFamily="18" charset="0"/>
              </a:rPr>
              <a:t>XAMP(Apache2)</a:t>
            </a:r>
          </a:p>
        </p:txBody>
      </p:sp>
    </p:spTree>
    <p:extLst>
      <p:ext uri="{BB962C8B-B14F-4D97-AF65-F5344CB8AC3E}">
        <p14:creationId xmlns:p14="http://schemas.microsoft.com/office/powerpoint/2010/main" val="2813653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526CFC-C4A3-8B5E-1598-39F3213FAE7C}"/>
              </a:ext>
            </a:extLst>
          </p:cNvPr>
          <p:cNvSpPr txBox="1"/>
          <p:nvPr/>
        </p:nvSpPr>
        <p:spPr>
          <a:xfrm>
            <a:off x="3769359" y="1964353"/>
            <a:ext cx="6949441" cy="5262979"/>
          </a:xfrm>
          <a:prstGeom prst="rect">
            <a:avLst/>
          </a:prstGeom>
          <a:noFill/>
        </p:spPr>
        <p:txBody>
          <a:bodyPr wrap="square">
            <a:spAutoFit/>
          </a:bodyPr>
          <a:lstStyle/>
          <a:p>
            <a:pPr marL="342900" indent="-342900">
              <a:buFont typeface="Arial" panose="020B0604020202020204" pitchFamily="34" charset="0"/>
              <a:buChar char="•"/>
            </a:pPr>
            <a:r>
              <a:rPr lang="en-US" sz="4000" dirty="0">
                <a:solidFill>
                  <a:schemeClr val="tx2">
                    <a:lumMod val="90000"/>
                  </a:schemeClr>
                </a:solidFill>
                <a:latin typeface="High Tower Text" panose="02040502050506030303" pitchFamily="18" charset="0"/>
                <a:cs typeface="Mongolian Baiti" panose="03000500000000000000" pitchFamily="66" charset="0"/>
              </a:rPr>
              <a:t>Capturing the Keystrokes</a:t>
            </a:r>
          </a:p>
          <a:p>
            <a:pPr marL="342900" indent="-342900">
              <a:buFont typeface="Arial" panose="020B0604020202020204" pitchFamily="34" charset="0"/>
              <a:buChar char="•"/>
            </a:pPr>
            <a:r>
              <a:rPr lang="en-US" sz="4000" dirty="0">
                <a:solidFill>
                  <a:schemeClr val="tx2">
                    <a:lumMod val="90000"/>
                  </a:schemeClr>
                </a:solidFill>
                <a:latin typeface="High Tower Text" panose="02040502050506030303" pitchFamily="18" charset="0"/>
                <a:cs typeface="Mongolian Baiti" panose="03000500000000000000" pitchFamily="66" charset="0"/>
              </a:rPr>
              <a:t>HTTP Request Handling </a:t>
            </a:r>
          </a:p>
          <a:p>
            <a:pPr marL="342900" indent="-342900">
              <a:buFont typeface="Arial" panose="020B0604020202020204" pitchFamily="34" charset="0"/>
              <a:buChar char="•"/>
            </a:pPr>
            <a:r>
              <a:rPr kumimoji="0" lang="en-US" sz="4000" b="0" i="0" u="none" strike="noStrike" kern="1200" cap="none" spc="0" normalizeH="0" baseline="0" noProof="0" dirty="0">
                <a:ln>
                  <a:noFill/>
                </a:ln>
                <a:solidFill>
                  <a:schemeClr val="tx2">
                    <a:lumMod val="90000"/>
                  </a:schemeClr>
                </a:solidFill>
                <a:effectLst/>
                <a:uLnTx/>
                <a:uFillTx/>
                <a:latin typeface="High Tower Text" panose="02040502050506030303" pitchFamily="18" charset="0"/>
                <a:cs typeface="Mongolian Baiti" panose="03000500000000000000" pitchFamily="66" charset="0"/>
              </a:rPr>
              <a:t>File Handling  </a:t>
            </a:r>
          </a:p>
          <a:p>
            <a:pPr marL="342900" indent="-342900">
              <a:buFont typeface="Arial" panose="020B0604020202020204" pitchFamily="34" charset="0"/>
              <a:buChar char="•"/>
            </a:pPr>
            <a:r>
              <a:rPr lang="en-US" sz="4000" dirty="0">
                <a:solidFill>
                  <a:schemeClr val="tx2">
                    <a:lumMod val="90000"/>
                  </a:schemeClr>
                </a:solidFill>
                <a:latin typeface="High Tower Text" panose="02040502050506030303" pitchFamily="18" charset="0"/>
                <a:cs typeface="Mongolian Baiti" panose="03000500000000000000" pitchFamily="66" charset="0"/>
              </a:rPr>
              <a:t>Admin Panel</a:t>
            </a:r>
          </a:p>
          <a:p>
            <a:pPr marL="342900" indent="-342900">
              <a:buFont typeface="Arial" panose="020B0604020202020204" pitchFamily="34" charset="0"/>
              <a:buChar char="•"/>
            </a:pPr>
            <a:r>
              <a:rPr lang="en-US" sz="4000" dirty="0">
                <a:solidFill>
                  <a:schemeClr val="tx2">
                    <a:lumMod val="90000"/>
                  </a:schemeClr>
                </a:solidFill>
                <a:latin typeface="High Tower Text" panose="02040502050506030303" pitchFamily="18" charset="0"/>
                <a:cs typeface="Mongolian Baiti" panose="03000500000000000000" pitchFamily="66" charset="0"/>
              </a:rPr>
              <a:t>Dashboard</a:t>
            </a:r>
          </a:p>
          <a:p>
            <a:pPr marL="342900" indent="-342900">
              <a:buFont typeface="Arial" panose="020B0604020202020204" pitchFamily="34" charset="0"/>
              <a:buChar char="•"/>
            </a:pPr>
            <a:r>
              <a:rPr lang="en-US" sz="4000" dirty="0">
                <a:solidFill>
                  <a:schemeClr val="tx2">
                    <a:lumMod val="90000"/>
                  </a:schemeClr>
                </a:solidFill>
                <a:latin typeface="High Tower Text" panose="02040502050506030303" pitchFamily="18" charset="0"/>
                <a:cs typeface="Mongolian Baiti" panose="03000500000000000000" pitchFamily="66" charset="0"/>
              </a:rPr>
              <a:t>Firebase Authentication </a:t>
            </a:r>
          </a:p>
          <a:p>
            <a:pPr marL="342900" indent="-342900">
              <a:buFont typeface="Arial" panose="020B0604020202020204" pitchFamily="34" charset="0"/>
              <a:buChar char="•"/>
            </a:pPr>
            <a:endParaRPr lang="en-US" sz="3200" dirty="0">
              <a:solidFill>
                <a:schemeClr val="tx2">
                  <a:lumMod val="75000"/>
                </a:schemeClr>
              </a:solidFill>
              <a:latin typeface="Bell MT" panose="02020503060305020303" pitchFamily="18" charset="0"/>
            </a:endParaRPr>
          </a:p>
          <a:p>
            <a:pPr marL="342900" indent="-342900">
              <a:buFont typeface="Arial" panose="020B0604020202020204" pitchFamily="34" charset="0"/>
              <a:buChar char="•"/>
            </a:pPr>
            <a:endParaRPr lang="en-US" sz="3200" dirty="0">
              <a:solidFill>
                <a:schemeClr val="tx2">
                  <a:lumMod val="75000"/>
                </a:schemeClr>
              </a:solidFill>
              <a:latin typeface="Bell MT" panose="02020503060305020303" pitchFamily="18" charset="0"/>
            </a:endParaRPr>
          </a:p>
          <a:p>
            <a:pPr marL="342900" indent="-342900">
              <a:buFont typeface="Arial" panose="020B0604020202020204" pitchFamily="34" charset="0"/>
              <a:buChar char="•"/>
            </a:pPr>
            <a:endParaRPr lang="en-US" sz="3200" dirty="0">
              <a:solidFill>
                <a:schemeClr val="tx2">
                  <a:lumMod val="75000"/>
                </a:schemeClr>
              </a:solidFill>
              <a:latin typeface="Bell MT" panose="02020503060305020303" pitchFamily="18" charset="0"/>
            </a:endParaRPr>
          </a:p>
        </p:txBody>
      </p:sp>
      <p:sp>
        <p:nvSpPr>
          <p:cNvPr id="5" name="TextBox 4">
            <a:extLst>
              <a:ext uri="{FF2B5EF4-FFF2-40B4-BE49-F238E27FC236}">
                <a16:creationId xmlns:a16="http://schemas.microsoft.com/office/drawing/2014/main" id="{1401347C-C285-A4B1-9F86-01A2F0B3A607}"/>
              </a:ext>
            </a:extLst>
          </p:cNvPr>
          <p:cNvSpPr txBox="1"/>
          <p:nvPr/>
        </p:nvSpPr>
        <p:spPr>
          <a:xfrm>
            <a:off x="8681777" y="-323166"/>
            <a:ext cx="6093566" cy="646331"/>
          </a:xfrm>
          <a:prstGeom prst="rect">
            <a:avLst/>
          </a:prstGeom>
          <a:noFill/>
        </p:spPr>
        <p:txBody>
          <a:bodyPr wrap="square">
            <a:spAutoFit/>
          </a:bodyPr>
          <a:lstStyle/>
          <a:p>
            <a:endParaRPr lang="en-US" dirty="0"/>
          </a:p>
          <a:p>
            <a:endParaRPr lang="en-US" dirty="0"/>
          </a:p>
        </p:txBody>
      </p:sp>
      <p:sp>
        <p:nvSpPr>
          <p:cNvPr id="8" name="TextBox 7">
            <a:extLst>
              <a:ext uri="{FF2B5EF4-FFF2-40B4-BE49-F238E27FC236}">
                <a16:creationId xmlns:a16="http://schemas.microsoft.com/office/drawing/2014/main" id="{8F4AF7F0-280A-9D80-0231-EAF017C63D9F}"/>
              </a:ext>
            </a:extLst>
          </p:cNvPr>
          <p:cNvSpPr txBox="1"/>
          <p:nvPr/>
        </p:nvSpPr>
        <p:spPr>
          <a:xfrm>
            <a:off x="528135" y="323165"/>
            <a:ext cx="3714888" cy="923330"/>
          </a:xfrm>
          <a:prstGeom prst="rect">
            <a:avLst/>
          </a:prstGeom>
          <a:noFill/>
        </p:spPr>
        <p:txBody>
          <a:bodyPr wrap="square" rtlCol="0">
            <a:spAutoFit/>
          </a:bodyPr>
          <a:lstStyle/>
          <a:p>
            <a:pPr algn="l"/>
            <a:r>
              <a:rPr lang="en-US" sz="5400" dirty="0">
                <a:latin typeface="Sitka Display Semibold" pitchFamily="2" charset="0"/>
              </a:rPr>
              <a:t>Modules</a:t>
            </a:r>
          </a:p>
        </p:txBody>
      </p:sp>
    </p:spTree>
    <p:extLst>
      <p:ext uri="{BB962C8B-B14F-4D97-AF65-F5344CB8AC3E}">
        <p14:creationId xmlns:p14="http://schemas.microsoft.com/office/powerpoint/2010/main" val="4215119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9C101A-66A6-363C-A12C-FFDDA57FF4D0}"/>
              </a:ext>
            </a:extLst>
          </p:cNvPr>
          <p:cNvSpPr txBox="1"/>
          <p:nvPr/>
        </p:nvSpPr>
        <p:spPr>
          <a:xfrm>
            <a:off x="121628" y="399183"/>
            <a:ext cx="5309065" cy="707886"/>
          </a:xfrm>
          <a:prstGeom prst="rect">
            <a:avLst/>
          </a:prstGeom>
          <a:noFill/>
        </p:spPr>
        <p:txBody>
          <a:bodyPr wrap="square" rtlCol="0">
            <a:spAutoFit/>
          </a:bodyPr>
          <a:lstStyle/>
          <a:p>
            <a:pPr algn="l"/>
            <a:r>
              <a:rPr lang="en-US" sz="4000" b="1" dirty="0">
                <a:latin typeface="Trebuchet MS" panose="020B0603020202020204" pitchFamily="34" charset="0"/>
              </a:rPr>
              <a:t>Modules Description </a:t>
            </a:r>
          </a:p>
        </p:txBody>
      </p:sp>
      <p:sp>
        <p:nvSpPr>
          <p:cNvPr id="5" name="TextBox 4">
            <a:extLst>
              <a:ext uri="{FF2B5EF4-FFF2-40B4-BE49-F238E27FC236}">
                <a16:creationId xmlns:a16="http://schemas.microsoft.com/office/drawing/2014/main" id="{89D38D30-185A-98B8-E430-C006636DBD80}"/>
              </a:ext>
            </a:extLst>
          </p:cNvPr>
          <p:cNvSpPr txBox="1"/>
          <p:nvPr/>
        </p:nvSpPr>
        <p:spPr>
          <a:xfrm flipH="1">
            <a:off x="129720" y="1926470"/>
            <a:ext cx="7874825" cy="707886"/>
          </a:xfrm>
          <a:prstGeom prst="rect">
            <a:avLst/>
          </a:prstGeom>
          <a:noFill/>
        </p:spPr>
        <p:txBody>
          <a:bodyPr wrap="square" rtlCol="0">
            <a:spAutoFit/>
          </a:bodyPr>
          <a:lstStyle>
            <a:defPPr>
              <a:defRPr lang="en-US"/>
            </a:defPPr>
            <a:lvl1pPr>
              <a:defRPr sz="3200" b="1">
                <a:latin typeface="Trebuchet MS" panose="020B0603020202020204" pitchFamily="34" charset="0"/>
              </a:defRPr>
            </a:lvl1pPr>
          </a:lstStyle>
          <a:p>
            <a:r>
              <a:rPr lang="en-US" sz="4000" dirty="0">
                <a:latin typeface="Goudy Type" panose="00000500000000000000" pitchFamily="2" charset="0"/>
                <a:ea typeface="Goudy Type" panose="02000000000000000000" pitchFamily="2" charset="0"/>
              </a:rPr>
              <a:t>1.</a:t>
            </a:r>
            <a:r>
              <a:rPr lang="en-US" sz="4000" dirty="0">
                <a:latin typeface="Goudy Type" panose="00000500000000000000" pitchFamily="2" charset="0"/>
              </a:rPr>
              <a:t> Capturing the Keystrokes</a:t>
            </a:r>
          </a:p>
        </p:txBody>
      </p:sp>
      <p:sp>
        <p:nvSpPr>
          <p:cNvPr id="6" name="TextBox 5">
            <a:extLst>
              <a:ext uri="{FF2B5EF4-FFF2-40B4-BE49-F238E27FC236}">
                <a16:creationId xmlns:a16="http://schemas.microsoft.com/office/drawing/2014/main" id="{DCF7A1C3-ED18-FD38-3B09-F5FF3800FA6C}"/>
              </a:ext>
            </a:extLst>
          </p:cNvPr>
          <p:cNvSpPr txBox="1"/>
          <p:nvPr/>
        </p:nvSpPr>
        <p:spPr>
          <a:xfrm>
            <a:off x="468862" y="2944091"/>
            <a:ext cx="11254275" cy="3266407"/>
          </a:xfrm>
          <a:prstGeom prst="rect">
            <a:avLst/>
          </a:prstGeom>
          <a:noFill/>
        </p:spPr>
        <p:txBody>
          <a:bodyPr wrap="square" rtlCol="0">
            <a:spAutoFit/>
          </a:bodyPr>
          <a:lstStyle>
            <a:defPPr>
              <a:defRPr lang="en-US"/>
            </a:defPPr>
            <a:lvl1pPr algn="ctr">
              <a:lnSpc>
                <a:spcPct val="150000"/>
              </a:lnSpc>
              <a:defRPr sz="2200">
                <a:solidFill>
                  <a:schemeClr val="tx2">
                    <a:lumMod val="75000"/>
                  </a:schemeClr>
                </a:solidFill>
                <a:latin typeface="Bell MT" panose="02020503060305020303" pitchFamily="18" charset="0"/>
              </a:defRPr>
            </a:lvl1pPr>
          </a:lstStyle>
          <a:p>
            <a:r>
              <a:rPr lang="en-US" sz="2800" dirty="0"/>
              <a:t>A keylog.js file typically refers to a JavaScript file that is designed to log keystrokes made by users on a webpage. This type of file can be used for various purposes, including user behavior analytics, debugging, or even malicious activities like capturing sensitive information such as passwords or credit card details without the user’s knowledge. </a:t>
            </a:r>
          </a:p>
        </p:txBody>
      </p:sp>
    </p:spTree>
    <p:extLst>
      <p:ext uri="{BB962C8B-B14F-4D97-AF65-F5344CB8AC3E}">
        <p14:creationId xmlns:p14="http://schemas.microsoft.com/office/powerpoint/2010/main" val="144166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472198-1D77-5FDC-C3A8-10C94FF55E5A}"/>
              </a:ext>
            </a:extLst>
          </p:cNvPr>
          <p:cNvSpPr txBox="1"/>
          <p:nvPr/>
        </p:nvSpPr>
        <p:spPr>
          <a:xfrm>
            <a:off x="406400" y="643374"/>
            <a:ext cx="6888480" cy="707886"/>
          </a:xfrm>
          <a:prstGeom prst="rect">
            <a:avLst/>
          </a:prstGeom>
          <a:noFill/>
        </p:spPr>
        <p:txBody>
          <a:bodyPr wrap="square">
            <a:spAutoFit/>
          </a:bodyPr>
          <a:lstStyle/>
          <a:p>
            <a:r>
              <a:rPr lang="en-US" sz="4000" b="1" dirty="0">
                <a:latin typeface="Goudy Type" pitchFamily="2" charset="0"/>
              </a:rPr>
              <a:t>2.HTTP Request Handling</a:t>
            </a:r>
            <a:endParaRPr lang="en-IN" sz="4000" b="1" dirty="0"/>
          </a:p>
        </p:txBody>
      </p:sp>
      <p:sp>
        <p:nvSpPr>
          <p:cNvPr id="5" name="TextBox 4">
            <a:extLst>
              <a:ext uri="{FF2B5EF4-FFF2-40B4-BE49-F238E27FC236}">
                <a16:creationId xmlns:a16="http://schemas.microsoft.com/office/drawing/2014/main" id="{6F235926-6860-B64E-9F5D-B7AC64145E4E}"/>
              </a:ext>
            </a:extLst>
          </p:cNvPr>
          <p:cNvSpPr txBox="1"/>
          <p:nvPr/>
        </p:nvSpPr>
        <p:spPr>
          <a:xfrm>
            <a:off x="629920" y="1969144"/>
            <a:ext cx="11074400" cy="3719801"/>
          </a:xfrm>
          <a:prstGeom prst="rect">
            <a:avLst/>
          </a:prstGeom>
          <a:noFill/>
        </p:spPr>
        <p:txBody>
          <a:bodyPr wrap="square">
            <a:spAutoFit/>
          </a:bodyPr>
          <a:lstStyle/>
          <a:p>
            <a:pPr algn="ctr">
              <a:lnSpc>
                <a:spcPct val="150000"/>
              </a:lnSpc>
            </a:pPr>
            <a:r>
              <a:rPr lang="en-US" sz="3200" dirty="0">
                <a:solidFill>
                  <a:schemeClr val="tx1">
                    <a:lumMod val="75000"/>
                  </a:schemeClr>
                </a:solidFill>
                <a:latin typeface="Bell MT" panose="02020503060305020303" pitchFamily="18" charset="0"/>
              </a:rPr>
              <a:t>The script can handle various types of HTTP requests (e.g., GET, POST) sent from client-side applications or web browsers. It might extract data from these requests, validate it, and then use it to perform specific actions, such as updating a database, retrieving information, or sending a response back to the client.</a:t>
            </a:r>
            <a:endParaRPr lang="en-IN" sz="3200" dirty="0">
              <a:solidFill>
                <a:schemeClr val="tx1">
                  <a:lumMod val="75000"/>
                </a:schemeClr>
              </a:solidFill>
              <a:latin typeface="Bell MT" panose="02020503060305020303" pitchFamily="18" charset="0"/>
            </a:endParaRPr>
          </a:p>
        </p:txBody>
      </p:sp>
    </p:spTree>
    <p:extLst>
      <p:ext uri="{BB962C8B-B14F-4D97-AF65-F5344CB8AC3E}">
        <p14:creationId xmlns:p14="http://schemas.microsoft.com/office/powerpoint/2010/main" val="4578362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493</TotalTime>
  <Words>811</Words>
  <Application>Microsoft Office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15</vt:i4>
      </vt:variant>
    </vt:vector>
  </HeadingPairs>
  <TitlesOfParts>
    <vt:vector size="31" baseType="lpstr">
      <vt:lpstr>Arial</vt:lpstr>
      <vt:lpstr>Arial Black</vt:lpstr>
      <vt:lpstr>Bahnschrift SemiLight SemiConde</vt:lpstr>
      <vt:lpstr>Bell MT</vt:lpstr>
      <vt:lpstr>Berlin Sans FB</vt:lpstr>
      <vt:lpstr>Calibri</vt:lpstr>
      <vt:lpstr>Century Gothic</vt:lpstr>
      <vt:lpstr>Consolas</vt:lpstr>
      <vt:lpstr>Copperplate Gothic Bold</vt:lpstr>
      <vt:lpstr>Courier New</vt:lpstr>
      <vt:lpstr>Eras Light ITC</vt:lpstr>
      <vt:lpstr>Goudy Type</vt:lpstr>
      <vt:lpstr>High Tower Text</vt:lpstr>
      <vt:lpstr>Sitka Display Semibold</vt:lpstr>
      <vt:lpstr>Trebuchet MS</vt:lpstr>
      <vt:lpstr>Mesh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 Teamer</dc:creator>
  <cp:lastModifiedBy>ranjith kumar</cp:lastModifiedBy>
  <cp:revision>10</cp:revision>
  <dcterms:created xsi:type="dcterms:W3CDTF">2024-02-05T15:29:12Z</dcterms:created>
  <dcterms:modified xsi:type="dcterms:W3CDTF">2024-02-14T15:43:54Z</dcterms:modified>
</cp:coreProperties>
</file>