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66" r:id="rId2"/>
    <p:sldId id="256" r:id="rId3"/>
    <p:sldId id="259" r:id="rId4"/>
    <p:sldId id="263" r:id="rId5"/>
    <p:sldId id="257" r:id="rId6"/>
    <p:sldId id="275" r:id="rId7"/>
    <p:sldId id="258" r:id="rId8"/>
    <p:sldId id="273" r:id="rId9"/>
    <p:sldId id="261" r:id="rId10"/>
    <p:sldId id="262" r:id="rId11"/>
    <p:sldId id="267" r:id="rId12"/>
    <p:sldId id="268" r:id="rId13"/>
    <p:sldId id="265" r:id="rId14"/>
    <p:sldId id="269" r:id="rId15"/>
    <p:sldId id="272" r:id="rId16"/>
    <p:sldId id="26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75" d="100"/>
          <a:sy n="75" d="100"/>
        </p:scale>
        <p:origin x="4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DA903-1FE0-41E6-BDD5-F040D50A03F3}" type="datetimeFigureOut">
              <a:rPr lang="en-IN" smtClean="0"/>
              <a:t>16-02-2024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30C36-D333-417D-9059-F92D8F533A99}" type="slidenum">
              <a:rPr lang="en-IN" smtClean="0"/>
              <a:t>‹#›</a:t>
            </a:fld>
            <a:endParaRPr lang="en-IN"/>
          </a:p>
        </p:txBody>
      </p:sp>
    </p:spTree>
    <p:extLst>
      <p:ext uri="{BB962C8B-B14F-4D97-AF65-F5344CB8AC3E}">
        <p14:creationId xmlns:p14="http://schemas.microsoft.com/office/powerpoint/2010/main" val="2877263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75763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14996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92046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739005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21321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887825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003404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31731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1813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55661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37401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DA889-960C-4F6B-994A-526254800757}"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91180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DA889-960C-4F6B-994A-526254800757}" type="datetimeFigureOut">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90634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DA889-960C-4F6B-994A-526254800757}"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83760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DA889-960C-4F6B-994A-526254800757}" type="datetimeFigureOut">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29068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2209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8FDA889-960C-4F6B-994A-526254800757}" type="datetimeFigureOut">
              <a:rPr lang="en-IN" smtClean="0"/>
              <a:t>16-02-2024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15225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8FDA889-960C-4F6B-994A-526254800757}" type="datetimeFigureOut">
              <a:rPr lang="en-IN" smtClean="0"/>
              <a:t>16-02-2024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AB3CA45-F783-4213-972B-D3F97FA6D921}" type="slidenum">
              <a:rPr lang="en-IN" smtClean="0"/>
              <a:t>‹#›</a:t>
            </a:fld>
            <a:endParaRPr lang="en-IN"/>
          </a:p>
        </p:txBody>
      </p:sp>
    </p:spTree>
    <p:extLst>
      <p:ext uri="{BB962C8B-B14F-4D97-AF65-F5344CB8AC3E}">
        <p14:creationId xmlns:p14="http://schemas.microsoft.com/office/powerpoint/2010/main" val="3139110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5.svg" /><Relationship Id="rId7" Type="http://schemas.openxmlformats.org/officeDocument/2006/relationships/hyperlink" Target="https://www.pngall.com/hacker-png/" TargetMode="External"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8.png" /><Relationship Id="rId11" Type="http://schemas.openxmlformats.org/officeDocument/2006/relationships/hyperlink" Target="https://game-icons.net/1x1/delapouite/keyboard.html" TargetMode="External" /><Relationship Id="rId5" Type="http://schemas.openxmlformats.org/officeDocument/2006/relationships/image" Target="../media/image7.svg" /><Relationship Id="rId10" Type="http://schemas.openxmlformats.org/officeDocument/2006/relationships/image" Target="../media/image10.png" /><Relationship Id="rId4" Type="http://schemas.openxmlformats.org/officeDocument/2006/relationships/image" Target="../media/image6.png" /><Relationship Id="rId9" Type="http://schemas.openxmlformats.org/officeDocument/2006/relationships/hyperlink" Target="https://freepngimg.com/png/25305-world-wide-web" TargetMode="Externa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F7DF5-1ABA-8542-FA1B-FDCFF6090B65}"/>
              </a:ext>
            </a:extLst>
          </p:cNvPr>
          <p:cNvSpPr txBox="1"/>
          <p:nvPr/>
        </p:nvSpPr>
        <p:spPr>
          <a:xfrm>
            <a:off x="955855" y="3052475"/>
            <a:ext cx="10280289" cy="923330"/>
          </a:xfrm>
          <a:prstGeom prst="rect">
            <a:avLst/>
          </a:prstGeom>
          <a:noFill/>
        </p:spPr>
        <p:txBody>
          <a:bodyPr wrap="square" rtlCol="0">
            <a:spAutoFit/>
          </a:bodyPr>
          <a:lstStyle/>
          <a:p>
            <a:pPr algn="ctr"/>
            <a:r>
              <a:rPr lang="en-US" sz="5400" b="1" dirty="0">
                <a:solidFill>
                  <a:schemeClr val="bg2">
                    <a:lumMod val="50000"/>
                    <a:lumOff val="50000"/>
                  </a:schemeClr>
                </a:solidFill>
                <a:latin typeface="Courier New" panose="02070309020205020404" pitchFamily="49" charset="0"/>
                <a:cs typeface="Courier New" panose="02070309020205020404" pitchFamily="49" charset="0"/>
              </a:rPr>
              <a:t>A </a:t>
            </a:r>
            <a:r>
              <a:rPr lang="en-IN" sz="5400" b="1" dirty="0">
                <a:solidFill>
                  <a:schemeClr val="bg2">
                    <a:lumMod val="50000"/>
                    <a:lumOff val="50000"/>
                  </a:schemeClr>
                </a:solidFill>
                <a:latin typeface="Courier New" panose="02070309020205020404" pitchFamily="49" charset="0"/>
                <a:cs typeface="Courier New" panose="02070309020205020404" pitchFamily="49" charset="0"/>
              </a:rPr>
              <a:t>Web-Based Keylogger</a:t>
            </a:r>
          </a:p>
        </p:txBody>
      </p:sp>
      <p:pic>
        <p:nvPicPr>
          <p:cNvPr id="4" name="Picture 3">
            <a:extLst>
              <a:ext uri="{FF2B5EF4-FFF2-40B4-BE49-F238E27FC236}">
                <a16:creationId xmlns:a16="http://schemas.microsoft.com/office/drawing/2014/main" id="{BA37B97B-9290-2CDE-3083-6423D2C2E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3668"/>
          </a:xfrm>
          <a:prstGeom prst="rect">
            <a:avLst/>
          </a:prstGeom>
        </p:spPr>
      </p:pic>
      <p:sp>
        <p:nvSpPr>
          <p:cNvPr id="5" name="Rectangle 4">
            <a:extLst>
              <a:ext uri="{FF2B5EF4-FFF2-40B4-BE49-F238E27FC236}">
                <a16:creationId xmlns:a16="http://schemas.microsoft.com/office/drawing/2014/main" id="{DDC721D5-2198-7936-77E6-8F92BE5B2C6A}"/>
              </a:ext>
            </a:extLst>
          </p:cNvPr>
          <p:cNvSpPr/>
          <p:nvPr/>
        </p:nvSpPr>
        <p:spPr>
          <a:xfrm>
            <a:off x="517966" y="3006308"/>
            <a:ext cx="10622267" cy="1015663"/>
          </a:xfrm>
          <a:prstGeom prst="rect">
            <a:avLst/>
          </a:prstGeom>
          <a:noFill/>
        </p:spPr>
        <p:txBody>
          <a:bodyPr wrap="none" lIns="91440" tIns="45720" rIns="91440" bIns="45720">
            <a:spAutoFit/>
          </a:bodyPr>
          <a:lstStyle/>
          <a:p>
            <a:pPr algn="ctr"/>
            <a:r>
              <a:rPr lang="en-US" sz="6000" b="1" dirty="0">
                <a:ln w="0"/>
                <a:effectLst>
                  <a:outerShdw blurRad="38100" dist="19050" dir="2700000" algn="tl" rotWithShape="0">
                    <a:schemeClr val="dk1">
                      <a:alpha val="40000"/>
                    </a:schemeClr>
                  </a:outerShdw>
                </a:effectLst>
                <a:latin typeface="Copperplate Gothic Bold" panose="020E0705020206020404" pitchFamily="34" charset="0"/>
              </a:rPr>
              <a:t>A Web-Based Keylogger</a:t>
            </a:r>
            <a:endParaRPr lang="en-US" sz="6000" b="1" cap="none" spc="0" dirty="0">
              <a:ln w="0"/>
              <a:effectLst>
                <a:outerShdw blurRad="38100" dist="19050" dir="2700000" algn="tl" rotWithShape="0">
                  <a:schemeClr val="dk1">
                    <a:alpha val="40000"/>
                  </a:schemeClr>
                </a:outerShdw>
              </a:effectLst>
              <a:latin typeface="Copperplate Gothic Bold" panose="020E0705020206020404" pitchFamily="34" charset="0"/>
            </a:endParaRPr>
          </a:p>
        </p:txBody>
      </p:sp>
      <p:sp>
        <p:nvSpPr>
          <p:cNvPr id="2" name="TextBox 1">
            <a:extLst>
              <a:ext uri="{FF2B5EF4-FFF2-40B4-BE49-F238E27FC236}">
                <a16:creationId xmlns:a16="http://schemas.microsoft.com/office/drawing/2014/main" id="{255CBE23-D8ED-149A-AD20-C2CF8E4EACEF}"/>
              </a:ext>
            </a:extLst>
          </p:cNvPr>
          <p:cNvSpPr txBox="1"/>
          <p:nvPr/>
        </p:nvSpPr>
        <p:spPr>
          <a:xfrm>
            <a:off x="8950406" y="5862755"/>
            <a:ext cx="1866217" cy="461665"/>
          </a:xfrm>
          <a:prstGeom prst="rect">
            <a:avLst/>
          </a:prstGeom>
          <a:noFill/>
        </p:spPr>
        <p:txBody>
          <a:bodyPr wrap="none" rtlCol="0">
            <a:spAutoFit/>
          </a:bodyPr>
          <a:lstStyle/>
          <a:p>
            <a:r>
              <a:rPr lang="en-US" sz="2400" dirty="0">
                <a:latin typeface="Berlin Sans FB" panose="020E0602020502020306" pitchFamily="34" charset="0"/>
              </a:rPr>
              <a:t>Presented By</a:t>
            </a:r>
            <a:endParaRPr lang="en-IN" sz="2400" dirty="0">
              <a:latin typeface="Berlin Sans FB" panose="020E0602020502020306" pitchFamily="34" charset="0"/>
            </a:endParaRPr>
          </a:p>
        </p:txBody>
      </p:sp>
      <p:sp>
        <p:nvSpPr>
          <p:cNvPr id="6" name="TextBox 5">
            <a:extLst>
              <a:ext uri="{FF2B5EF4-FFF2-40B4-BE49-F238E27FC236}">
                <a16:creationId xmlns:a16="http://schemas.microsoft.com/office/drawing/2014/main" id="{39C268F8-5ADF-9A30-23E8-EBD50BCAA9E7}"/>
              </a:ext>
            </a:extLst>
          </p:cNvPr>
          <p:cNvSpPr txBox="1"/>
          <p:nvPr/>
        </p:nvSpPr>
        <p:spPr>
          <a:xfrm>
            <a:off x="7371711" y="6326771"/>
            <a:ext cx="4761240" cy="646331"/>
          </a:xfrm>
          <a:prstGeom prst="rect">
            <a:avLst/>
          </a:prstGeom>
          <a:noFill/>
        </p:spPr>
        <p:txBody>
          <a:bodyPr wrap="none" rtlCol="0">
            <a:spAutoFit/>
          </a:bodyPr>
          <a:lstStyle/>
          <a:p>
            <a:r>
              <a:rPr lang="en-US" b="1" dirty="0">
                <a:latin typeface="Consolas" panose="020B0609020204030204" pitchFamily="49" charset="0"/>
              </a:rPr>
              <a:t>Kishore , Manoj kumar, </a:t>
            </a:r>
            <a:r>
              <a:rPr lang="en-US" b="1" dirty="0" err="1">
                <a:latin typeface="Consolas" panose="020B0609020204030204" pitchFamily="49" charset="0"/>
              </a:rPr>
              <a:t>Nithin</a:t>
            </a:r>
            <a:r>
              <a:rPr lang="en-US" b="1" dirty="0">
                <a:latin typeface="Consolas" panose="020B0609020204030204" pitchFamily="49" charset="0"/>
              </a:rPr>
              <a:t> kumar</a:t>
            </a:r>
          </a:p>
          <a:p>
            <a:endParaRPr lang="en-IN" dirty="0"/>
          </a:p>
        </p:txBody>
      </p:sp>
      <p:sp>
        <p:nvSpPr>
          <p:cNvPr id="7" name="TextBox 6">
            <a:extLst>
              <a:ext uri="{FF2B5EF4-FFF2-40B4-BE49-F238E27FC236}">
                <a16:creationId xmlns:a16="http://schemas.microsoft.com/office/drawing/2014/main" id="{3719B5A9-E9E2-DB90-5FB7-2E9F754BF696}"/>
              </a:ext>
            </a:extLst>
          </p:cNvPr>
          <p:cNvSpPr txBox="1"/>
          <p:nvPr/>
        </p:nvSpPr>
        <p:spPr>
          <a:xfrm>
            <a:off x="1375377" y="5124091"/>
            <a:ext cx="9406931" cy="646331"/>
          </a:xfrm>
          <a:prstGeom prst="rect">
            <a:avLst/>
          </a:prstGeom>
          <a:noFill/>
        </p:spPr>
        <p:txBody>
          <a:bodyPr wrap="square" rtlCol="0">
            <a:spAutoFit/>
          </a:bodyPr>
          <a:lstStyle/>
          <a:p>
            <a:pPr algn="l"/>
            <a:r>
              <a:rPr lang="en-US" sz="3600" dirty="0">
                <a:solidFill>
                  <a:schemeClr val="accent1">
                    <a:lumMod val="20000"/>
                    <a:lumOff val="80000"/>
                  </a:schemeClr>
                </a:solidFill>
                <a:latin typeface="Maiandra GD" panose="02000000000000000000" pitchFamily="2" charset="0"/>
                <a:ea typeface="Maiandra GD" panose="02000000000000000000" pitchFamily="2" charset="0"/>
              </a:rPr>
              <a:t>Under the Guidance of </a:t>
            </a:r>
            <a:r>
              <a:rPr lang="en-US" sz="3600" b="1" dirty="0" err="1">
                <a:solidFill>
                  <a:schemeClr val="accent1">
                    <a:lumMod val="20000"/>
                    <a:lumOff val="80000"/>
                  </a:schemeClr>
                </a:solidFill>
                <a:latin typeface="Maiandra GD" panose="02000000000000000000" pitchFamily="2" charset="0"/>
                <a:ea typeface="Maiandra GD" panose="02000000000000000000" pitchFamily="2" charset="0"/>
              </a:rPr>
              <a:t>Mrs.MOUNIKA</a:t>
            </a:r>
            <a:endParaRPr lang="en-US" sz="3600" b="1" dirty="0">
              <a:solidFill>
                <a:schemeClr val="accent1">
                  <a:lumMod val="20000"/>
                  <a:lumOff val="80000"/>
                </a:schemeClr>
              </a:solidFill>
              <a:latin typeface="Maiandra GD" panose="02000000000000000000" pitchFamily="2" charset="0"/>
              <a:ea typeface="Maiandra GD" panose="02000000000000000000" pitchFamily="2" charset="0"/>
            </a:endParaRPr>
          </a:p>
        </p:txBody>
      </p:sp>
    </p:spTree>
    <p:extLst>
      <p:ext uri="{BB962C8B-B14F-4D97-AF65-F5344CB8AC3E}">
        <p14:creationId xmlns:p14="http://schemas.microsoft.com/office/powerpoint/2010/main" val="2580478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9C101A-66A6-363C-A12C-FFDDA57FF4D0}"/>
              </a:ext>
            </a:extLst>
          </p:cNvPr>
          <p:cNvSpPr txBox="1"/>
          <p:nvPr/>
        </p:nvSpPr>
        <p:spPr>
          <a:xfrm>
            <a:off x="3441466" y="391091"/>
            <a:ext cx="5309065" cy="707886"/>
          </a:xfrm>
          <a:prstGeom prst="rect">
            <a:avLst/>
          </a:prstGeom>
          <a:noFill/>
        </p:spPr>
        <p:txBody>
          <a:bodyPr wrap="square" rtlCol="0">
            <a:spAutoFit/>
          </a:bodyPr>
          <a:lstStyle/>
          <a:p>
            <a:pPr algn="l"/>
            <a:r>
              <a:rPr lang="en-US" sz="4000" b="1" dirty="0">
                <a:latin typeface="Trebuchet MS" panose="020B0603020202020204" pitchFamily="34" charset="0"/>
              </a:rPr>
              <a:t>Modules Description </a:t>
            </a:r>
          </a:p>
        </p:txBody>
      </p:sp>
      <p:sp>
        <p:nvSpPr>
          <p:cNvPr id="5" name="TextBox 4">
            <a:extLst>
              <a:ext uri="{FF2B5EF4-FFF2-40B4-BE49-F238E27FC236}">
                <a16:creationId xmlns:a16="http://schemas.microsoft.com/office/drawing/2014/main" id="{89D38D30-185A-98B8-E430-C006636DBD80}"/>
              </a:ext>
            </a:extLst>
          </p:cNvPr>
          <p:cNvSpPr txBox="1"/>
          <p:nvPr/>
        </p:nvSpPr>
        <p:spPr>
          <a:xfrm flipH="1">
            <a:off x="129720" y="1926470"/>
            <a:ext cx="7874825" cy="646331"/>
          </a:xfrm>
          <a:prstGeom prst="rect">
            <a:avLst/>
          </a:prstGeom>
          <a:noFill/>
        </p:spPr>
        <p:txBody>
          <a:bodyPr wrap="square" rtlCol="0">
            <a:spAutoFit/>
          </a:bodyPr>
          <a:lstStyle>
            <a:defPPr>
              <a:defRPr lang="en-US"/>
            </a:defPPr>
            <a:lvl1pPr>
              <a:defRPr sz="3200" b="1">
                <a:latin typeface="Trebuchet MS" panose="020B0603020202020204" pitchFamily="34" charset="0"/>
              </a:defRPr>
            </a:lvl1pPr>
          </a:lstStyle>
          <a:p>
            <a:r>
              <a:rPr lang="en-US" sz="3600" dirty="0">
                <a:latin typeface="Goudy Type" panose="00000500000000000000" pitchFamily="2" charset="0"/>
                <a:ea typeface="Goudy Type" panose="02000000000000000000" pitchFamily="2" charset="0"/>
              </a:rPr>
              <a:t>1.</a:t>
            </a:r>
            <a:r>
              <a:rPr lang="en-US" sz="3600" dirty="0">
                <a:latin typeface="Goudy Type" panose="00000500000000000000" pitchFamily="2" charset="0"/>
              </a:rPr>
              <a:t> Capturing Keystrokes</a:t>
            </a:r>
          </a:p>
        </p:txBody>
      </p:sp>
      <p:sp>
        <p:nvSpPr>
          <p:cNvPr id="6" name="TextBox 5">
            <a:extLst>
              <a:ext uri="{FF2B5EF4-FFF2-40B4-BE49-F238E27FC236}">
                <a16:creationId xmlns:a16="http://schemas.microsoft.com/office/drawing/2014/main" id="{DCF7A1C3-ED18-FD38-3B09-F5FF3800FA6C}"/>
              </a:ext>
            </a:extLst>
          </p:cNvPr>
          <p:cNvSpPr txBox="1"/>
          <p:nvPr/>
        </p:nvSpPr>
        <p:spPr>
          <a:xfrm>
            <a:off x="468862" y="2944091"/>
            <a:ext cx="11254275" cy="3266407"/>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sz="2800" dirty="0"/>
              <a:t>A keylog.js file typically refers to a JavaScript file that is designed to log keystrokes made by users on a webpage. This type of file can be used for various purposes, including user behavior analytics, debugging, or even malicious activities like capturing sensitive information such as passwords or credit card details without the user’s knowledge. </a:t>
            </a:r>
          </a:p>
        </p:txBody>
      </p:sp>
    </p:spTree>
    <p:extLst>
      <p:ext uri="{BB962C8B-B14F-4D97-AF65-F5344CB8AC3E}">
        <p14:creationId xmlns:p14="http://schemas.microsoft.com/office/powerpoint/2010/main" val="144166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72198-1D77-5FDC-C3A8-10C94FF55E5A}"/>
              </a:ext>
            </a:extLst>
          </p:cNvPr>
          <p:cNvSpPr txBox="1"/>
          <p:nvPr/>
        </p:nvSpPr>
        <p:spPr>
          <a:xfrm>
            <a:off x="406400" y="643374"/>
            <a:ext cx="6888480" cy="646331"/>
          </a:xfrm>
          <a:prstGeom prst="rect">
            <a:avLst/>
          </a:prstGeom>
          <a:noFill/>
        </p:spPr>
        <p:txBody>
          <a:bodyPr wrap="square">
            <a:spAutoFit/>
          </a:bodyPr>
          <a:lstStyle/>
          <a:p>
            <a:r>
              <a:rPr lang="en-US" sz="3600" b="1" dirty="0">
                <a:latin typeface="Goudy Type" pitchFamily="2" charset="0"/>
              </a:rPr>
              <a:t>2.Sending Captured Keystrokes</a:t>
            </a:r>
            <a:endParaRPr lang="en-IN" sz="3600" b="1" dirty="0"/>
          </a:p>
        </p:txBody>
      </p:sp>
      <p:sp>
        <p:nvSpPr>
          <p:cNvPr id="5" name="TextBox 4">
            <a:extLst>
              <a:ext uri="{FF2B5EF4-FFF2-40B4-BE49-F238E27FC236}">
                <a16:creationId xmlns:a16="http://schemas.microsoft.com/office/drawing/2014/main" id="{6F235926-6860-B64E-9F5D-B7AC64145E4E}"/>
              </a:ext>
            </a:extLst>
          </p:cNvPr>
          <p:cNvSpPr txBox="1"/>
          <p:nvPr/>
        </p:nvSpPr>
        <p:spPr>
          <a:xfrm>
            <a:off x="629920" y="1969144"/>
            <a:ext cx="11074400" cy="3719801"/>
          </a:xfrm>
          <a:prstGeom prst="rect">
            <a:avLst/>
          </a:prstGeom>
          <a:noFill/>
        </p:spPr>
        <p:txBody>
          <a:bodyPr wrap="square">
            <a:spAutoFit/>
          </a:bodyPr>
          <a:lstStyle/>
          <a:p>
            <a:pPr algn="ctr">
              <a:lnSpc>
                <a:spcPct val="150000"/>
              </a:lnSpc>
            </a:pPr>
            <a:r>
              <a:rPr lang="en-US" sz="3200" dirty="0">
                <a:solidFill>
                  <a:schemeClr val="tx1">
                    <a:lumMod val="75000"/>
                  </a:schemeClr>
                </a:solidFill>
                <a:latin typeface="Bell MT" panose="02020503060305020303" pitchFamily="18" charset="0"/>
              </a:rPr>
              <a:t>The script can handle various types of HTTP requests (e.g., GET, POST) sent from client-side applications or web browsers. It might extract data from these requests, validate it, and then use it to perform specific actions, such as updating a database, retrieving information, or sending a response back to the client.</a:t>
            </a:r>
            <a:endParaRPr lang="en-IN" sz="32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45783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3CC42-C9D7-5D5B-9CD8-B082A837484E}"/>
              </a:ext>
            </a:extLst>
          </p:cNvPr>
          <p:cNvSpPr txBox="1"/>
          <p:nvPr/>
        </p:nvSpPr>
        <p:spPr>
          <a:xfrm>
            <a:off x="426720" y="623055"/>
            <a:ext cx="10094110" cy="646331"/>
          </a:xfrm>
          <a:prstGeom prst="rect">
            <a:avLst/>
          </a:prstGeom>
          <a:noFill/>
        </p:spPr>
        <p:txBody>
          <a:bodyPr wrap="square">
            <a:spAutoFit/>
          </a:bodyPr>
          <a:lstStyle/>
          <a:p>
            <a:r>
              <a:rPr lang="en-IN" sz="3600" b="1" dirty="0">
                <a:latin typeface="Goudy Type" panose="00000500000000000000" pitchFamily="2" charset="0"/>
              </a:rPr>
              <a:t>3.</a:t>
            </a:r>
            <a:r>
              <a:rPr lang="en-US" sz="3600" b="1" dirty="0">
                <a:latin typeface="Goudy Type" panose="00000500000000000000" pitchFamily="2" charset="0"/>
              </a:rPr>
              <a:t>Storing Keystrokes in Attacker’s Machine</a:t>
            </a:r>
            <a:endParaRPr lang="en-IN" sz="3600" b="1" dirty="0">
              <a:latin typeface="Goudy Type" panose="00000500000000000000" pitchFamily="2" charset="0"/>
            </a:endParaRPr>
          </a:p>
        </p:txBody>
      </p:sp>
      <p:sp>
        <p:nvSpPr>
          <p:cNvPr id="5" name="TextBox 4">
            <a:extLst>
              <a:ext uri="{FF2B5EF4-FFF2-40B4-BE49-F238E27FC236}">
                <a16:creationId xmlns:a16="http://schemas.microsoft.com/office/drawing/2014/main" id="{8240105E-3692-E4C7-ED25-0C23FAC17961}"/>
              </a:ext>
            </a:extLst>
          </p:cNvPr>
          <p:cNvSpPr txBox="1"/>
          <p:nvPr/>
        </p:nvSpPr>
        <p:spPr>
          <a:xfrm>
            <a:off x="548640" y="2047842"/>
            <a:ext cx="10789920" cy="2981137"/>
          </a:xfrm>
          <a:prstGeom prst="rect">
            <a:avLst/>
          </a:prstGeom>
          <a:noFill/>
        </p:spPr>
        <p:txBody>
          <a:bodyPr wrap="square">
            <a:spAutoFit/>
          </a:bodyPr>
          <a:lstStyle/>
          <a:p>
            <a:pPr algn="ctr">
              <a:lnSpc>
                <a:spcPct val="150000"/>
              </a:lnSpc>
            </a:pPr>
            <a:r>
              <a:rPr lang="en-US" sz="3200" dirty="0">
                <a:solidFill>
                  <a:schemeClr val="tx1">
                    <a:lumMod val="75000"/>
                  </a:schemeClr>
                </a:solidFill>
                <a:latin typeface="Bell MT" panose="02020503060305020303" pitchFamily="18" charset="0"/>
              </a:rPr>
              <a:t>The PHP script may receive file uploads from users through HTTP requests, and then perform actions such as saving the files to a server directory, processing them in some way, or storing file metadata in a database.</a:t>
            </a:r>
            <a:endParaRPr lang="en-IN" sz="32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245016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B15D0-DD23-4A92-403A-0388F4435F7D}"/>
              </a:ext>
            </a:extLst>
          </p:cNvPr>
          <p:cNvSpPr txBox="1"/>
          <p:nvPr/>
        </p:nvSpPr>
        <p:spPr>
          <a:xfrm>
            <a:off x="668955" y="1233455"/>
            <a:ext cx="10854090" cy="1973745"/>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sz="2800" dirty="0">
                <a:solidFill>
                  <a:schemeClr val="tx1">
                    <a:lumMod val="75000"/>
                  </a:schemeClr>
                </a:solidFill>
              </a:rPr>
              <a:t>A website admin page module is a tool for administrators to manage users, content, settings, security, analytics, backups, updates, and communication from a centralized dashboard.</a:t>
            </a:r>
          </a:p>
        </p:txBody>
      </p:sp>
      <p:sp>
        <p:nvSpPr>
          <p:cNvPr id="3" name="TextBox 2">
            <a:extLst>
              <a:ext uri="{FF2B5EF4-FFF2-40B4-BE49-F238E27FC236}">
                <a16:creationId xmlns:a16="http://schemas.microsoft.com/office/drawing/2014/main" id="{72752CE0-4B8D-E33B-8B56-B87688C1A66B}"/>
              </a:ext>
            </a:extLst>
          </p:cNvPr>
          <p:cNvSpPr txBox="1"/>
          <p:nvPr/>
        </p:nvSpPr>
        <p:spPr>
          <a:xfrm>
            <a:off x="249693" y="389218"/>
            <a:ext cx="4561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3600" b="1">
                <a:latin typeface="Goudy Type" panose="02000000000000000000" pitchFamily="2" charset="0"/>
              </a:defRPr>
            </a:lvl1pPr>
          </a:lstStyle>
          <a:p>
            <a:r>
              <a:rPr lang="en-US" dirty="0"/>
              <a:t>4.Admin Module</a:t>
            </a:r>
          </a:p>
        </p:txBody>
      </p:sp>
      <p:sp>
        <p:nvSpPr>
          <p:cNvPr id="5" name="TextBox 4">
            <a:extLst>
              <a:ext uri="{FF2B5EF4-FFF2-40B4-BE49-F238E27FC236}">
                <a16:creationId xmlns:a16="http://schemas.microsoft.com/office/drawing/2014/main" id="{BAC17C3C-3E2F-3965-334F-32E49EF56595}"/>
              </a:ext>
            </a:extLst>
          </p:cNvPr>
          <p:cNvSpPr txBox="1"/>
          <p:nvPr/>
        </p:nvSpPr>
        <p:spPr>
          <a:xfrm>
            <a:off x="249693" y="3256632"/>
            <a:ext cx="4561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3600" b="1">
                <a:latin typeface="Goudy Type" panose="02000000000000000000" pitchFamily="2" charset="0"/>
              </a:defRPr>
            </a:lvl1pPr>
          </a:lstStyle>
          <a:p>
            <a:r>
              <a:rPr lang="en-US" dirty="0"/>
              <a:t>5.Dashboard </a:t>
            </a:r>
          </a:p>
        </p:txBody>
      </p:sp>
      <p:sp>
        <p:nvSpPr>
          <p:cNvPr id="7" name="TextBox 6">
            <a:extLst>
              <a:ext uri="{FF2B5EF4-FFF2-40B4-BE49-F238E27FC236}">
                <a16:creationId xmlns:a16="http://schemas.microsoft.com/office/drawing/2014/main" id="{8F068670-7701-4C4E-A3FA-648E97792683}"/>
              </a:ext>
            </a:extLst>
          </p:cNvPr>
          <p:cNvSpPr txBox="1"/>
          <p:nvPr/>
        </p:nvSpPr>
        <p:spPr>
          <a:xfrm>
            <a:off x="781518" y="4141095"/>
            <a:ext cx="10628964" cy="2259016"/>
          </a:xfrm>
          <a:prstGeom prst="rect">
            <a:avLst/>
          </a:prstGeom>
          <a:noFill/>
        </p:spPr>
        <p:txBody>
          <a:bodyPr wrap="square">
            <a:spAutoFit/>
          </a:bodyPr>
          <a:lstStyle/>
          <a:p>
            <a:pPr algn="ctr">
              <a:lnSpc>
                <a:spcPct val="150000"/>
              </a:lnSpc>
            </a:pPr>
            <a:r>
              <a:rPr lang="en-US" sz="2400" dirty="0">
                <a:solidFill>
                  <a:schemeClr val="tx1">
                    <a:lumMod val="75000"/>
                  </a:schemeClr>
                </a:solidFill>
                <a:latin typeface="Bell MT" panose="02020503060305020303" pitchFamily="18" charset="0"/>
              </a:rPr>
              <a:t>The Dashboard module for the Lap Shopz website serves as the central hub for both administrators and users, providing an intuitive interface for managing orders, products, and user accounts. This module offers comprehensive functionalities tailored to streamline the e-commerce operations of the Lap Shops platform.</a:t>
            </a:r>
            <a:endParaRPr lang="en-IN" sz="24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199384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50AEA-A950-8C24-C7EE-90784B87196D}"/>
              </a:ext>
            </a:extLst>
          </p:cNvPr>
          <p:cNvSpPr txBox="1"/>
          <p:nvPr/>
        </p:nvSpPr>
        <p:spPr>
          <a:xfrm>
            <a:off x="396240" y="612894"/>
            <a:ext cx="6858000" cy="646331"/>
          </a:xfrm>
          <a:prstGeom prst="rect">
            <a:avLst/>
          </a:prstGeom>
          <a:noFill/>
        </p:spPr>
        <p:txBody>
          <a:bodyPr wrap="square">
            <a:spAutoFit/>
          </a:bodyPr>
          <a:lstStyle/>
          <a:p>
            <a:r>
              <a:rPr lang="en-IN" sz="3600" b="1" dirty="0">
                <a:latin typeface="Goudy Type" panose="00000500000000000000" pitchFamily="2" charset="0"/>
              </a:rPr>
              <a:t>6.Firebase Authentication </a:t>
            </a:r>
          </a:p>
        </p:txBody>
      </p:sp>
      <p:sp>
        <p:nvSpPr>
          <p:cNvPr id="5" name="TextBox 4">
            <a:extLst>
              <a:ext uri="{FF2B5EF4-FFF2-40B4-BE49-F238E27FC236}">
                <a16:creationId xmlns:a16="http://schemas.microsoft.com/office/drawing/2014/main" id="{6B5857DB-35D7-9B24-51A8-2BA2533ED48E}"/>
              </a:ext>
            </a:extLst>
          </p:cNvPr>
          <p:cNvSpPr txBox="1"/>
          <p:nvPr/>
        </p:nvSpPr>
        <p:spPr>
          <a:xfrm>
            <a:off x="655320" y="1686037"/>
            <a:ext cx="10739120" cy="4559069"/>
          </a:xfrm>
          <a:prstGeom prst="rect">
            <a:avLst/>
          </a:prstGeom>
          <a:noFill/>
        </p:spPr>
        <p:txBody>
          <a:bodyPr wrap="square">
            <a:spAutoFit/>
          </a:bodyPr>
          <a:lstStyle/>
          <a:p>
            <a:pPr algn="ctr">
              <a:lnSpc>
                <a:spcPct val="150000"/>
              </a:lnSpc>
            </a:pPr>
            <a:r>
              <a:rPr lang="en-US" sz="2800" dirty="0">
                <a:solidFill>
                  <a:schemeClr val="tx1">
                    <a:lumMod val="75000"/>
                  </a:schemeClr>
                </a:solidFill>
                <a:latin typeface="Bell MT" panose="02020503060305020303" pitchFamily="18" charset="0"/>
              </a:rPr>
              <a:t>The Firebase Authentication module for your website will enable users to securely sign up, sign in, and manage their accounts. This module will leverage Firebase's robust authentication system, providing various sign-in methods such as email/password, phone number, and social media platforms like Google, Facebook, and Twitter. Users will have the ability to register new accounts, reset passwords, and update their profile information.</a:t>
            </a:r>
            <a:endParaRPr lang="en-IN" sz="28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1985906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583AE3-BC6D-1920-9FA0-BA66AAD83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225" y="1532339"/>
            <a:ext cx="8750750" cy="4978656"/>
          </a:xfrm>
          <a:prstGeom prst="rect">
            <a:avLst/>
          </a:prstGeom>
        </p:spPr>
      </p:pic>
      <p:sp>
        <p:nvSpPr>
          <p:cNvPr id="10" name="TextBox 9">
            <a:extLst>
              <a:ext uri="{FF2B5EF4-FFF2-40B4-BE49-F238E27FC236}">
                <a16:creationId xmlns:a16="http://schemas.microsoft.com/office/drawing/2014/main" id="{8FC4CCF3-B37B-5A54-0EF2-42F043C2246E}"/>
              </a:ext>
            </a:extLst>
          </p:cNvPr>
          <p:cNvSpPr txBox="1"/>
          <p:nvPr/>
        </p:nvSpPr>
        <p:spPr>
          <a:xfrm>
            <a:off x="2017609" y="448733"/>
            <a:ext cx="8359981" cy="584775"/>
          </a:xfrm>
          <a:prstGeom prst="rect">
            <a:avLst/>
          </a:prstGeom>
          <a:noFill/>
        </p:spPr>
        <p:txBody>
          <a:bodyPr wrap="none" rtlCol="0">
            <a:spAutoFit/>
          </a:bodyPr>
          <a:lstStyle/>
          <a:p>
            <a:r>
              <a:rPr lang="en-IN" sz="3200" b="1" dirty="0">
                <a:latin typeface="Eras Light ITC" panose="020B0402030504020804" pitchFamily="34" charset="0"/>
              </a:rPr>
              <a:t>Use Case Diagram For A Web-Based KeyLogger</a:t>
            </a:r>
          </a:p>
        </p:txBody>
      </p:sp>
    </p:spTree>
    <p:extLst>
      <p:ext uri="{BB962C8B-B14F-4D97-AF65-F5344CB8AC3E}">
        <p14:creationId xmlns:p14="http://schemas.microsoft.com/office/powerpoint/2010/main" val="146514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with solid fill">
            <a:extLst>
              <a:ext uri="{FF2B5EF4-FFF2-40B4-BE49-F238E27FC236}">
                <a16:creationId xmlns:a16="http://schemas.microsoft.com/office/drawing/2014/main" id="{C93647B7-A833-15B3-AE76-AF1F387251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982" y="2866464"/>
            <a:ext cx="1196788" cy="1196788"/>
          </a:xfrm>
          <a:prstGeom prst="rect">
            <a:avLst/>
          </a:prstGeom>
        </p:spPr>
      </p:pic>
      <p:pic>
        <p:nvPicPr>
          <p:cNvPr id="5" name="Graphic 4" descr="Computer with solid fill">
            <a:extLst>
              <a:ext uri="{FF2B5EF4-FFF2-40B4-BE49-F238E27FC236}">
                <a16:creationId xmlns:a16="http://schemas.microsoft.com/office/drawing/2014/main" id="{B1158658-A7F9-C5C0-09B3-D746BB49B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4611" y="2866464"/>
            <a:ext cx="1125071" cy="1125071"/>
          </a:xfrm>
          <a:prstGeom prst="rect">
            <a:avLst/>
          </a:prstGeom>
        </p:spPr>
      </p:pic>
      <p:pic>
        <p:nvPicPr>
          <p:cNvPr id="7" name="Picture 6">
            <a:extLst>
              <a:ext uri="{FF2B5EF4-FFF2-40B4-BE49-F238E27FC236}">
                <a16:creationId xmlns:a16="http://schemas.microsoft.com/office/drawing/2014/main" id="{3C31369A-9387-A38D-6736-2BA79B98ABA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264028" y="2315567"/>
            <a:ext cx="1624294" cy="2298581"/>
          </a:xfrm>
          <a:prstGeom prst="rect">
            <a:avLst/>
          </a:prstGeom>
        </p:spPr>
      </p:pic>
      <p:pic>
        <p:nvPicPr>
          <p:cNvPr id="12" name="Picture 11">
            <a:extLst>
              <a:ext uri="{FF2B5EF4-FFF2-40B4-BE49-F238E27FC236}">
                <a16:creationId xmlns:a16="http://schemas.microsoft.com/office/drawing/2014/main" id="{8A686025-9ED3-3903-ACD4-647DFAD5DD0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70928" y="2925729"/>
            <a:ext cx="1125072" cy="1006540"/>
          </a:xfrm>
          <a:prstGeom prst="rect">
            <a:avLst/>
          </a:prstGeom>
        </p:spPr>
      </p:pic>
      <p:sp>
        <p:nvSpPr>
          <p:cNvPr id="14" name="Rectangle 13">
            <a:extLst>
              <a:ext uri="{FF2B5EF4-FFF2-40B4-BE49-F238E27FC236}">
                <a16:creationId xmlns:a16="http://schemas.microsoft.com/office/drawing/2014/main" id="{F309FB45-12D4-4544-514E-469CD75C2010}"/>
              </a:ext>
            </a:extLst>
          </p:cNvPr>
          <p:cNvSpPr/>
          <p:nvPr/>
        </p:nvSpPr>
        <p:spPr>
          <a:xfrm>
            <a:off x="-48232" y="3889893"/>
            <a:ext cx="1711200" cy="369332"/>
          </a:xfrm>
          <a:prstGeom prst="rect">
            <a:avLst/>
          </a:prstGeom>
          <a:noFill/>
        </p:spPr>
        <p:txBody>
          <a:bodyPr wrap="squar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User</a:t>
            </a:r>
          </a:p>
        </p:txBody>
      </p:sp>
      <p:sp>
        <p:nvSpPr>
          <p:cNvPr id="15" name="Rectangle 14">
            <a:extLst>
              <a:ext uri="{FF2B5EF4-FFF2-40B4-BE49-F238E27FC236}">
                <a16:creationId xmlns:a16="http://schemas.microsoft.com/office/drawing/2014/main" id="{8891B325-A951-AD99-270F-5A7211689E94}"/>
              </a:ext>
            </a:extLst>
          </p:cNvPr>
          <p:cNvSpPr/>
          <p:nvPr/>
        </p:nvSpPr>
        <p:spPr>
          <a:xfrm>
            <a:off x="2340253" y="3906769"/>
            <a:ext cx="1338829" cy="369332"/>
          </a:xfrm>
          <a:prstGeom prst="rect">
            <a:avLst/>
          </a:prstGeom>
          <a:noFill/>
        </p:spPr>
        <p:txBody>
          <a:bodyPr wrap="non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Computer</a:t>
            </a:r>
          </a:p>
        </p:txBody>
      </p:sp>
      <p:sp>
        <p:nvSpPr>
          <p:cNvPr id="16" name="Rectangle 15">
            <a:extLst>
              <a:ext uri="{FF2B5EF4-FFF2-40B4-BE49-F238E27FC236}">
                <a16:creationId xmlns:a16="http://schemas.microsoft.com/office/drawing/2014/main" id="{2C08C359-2B2B-103D-C850-3B2303223007}"/>
              </a:ext>
            </a:extLst>
          </p:cNvPr>
          <p:cNvSpPr/>
          <p:nvPr/>
        </p:nvSpPr>
        <p:spPr>
          <a:xfrm>
            <a:off x="10615766" y="4009338"/>
            <a:ext cx="1050289" cy="369332"/>
          </a:xfrm>
          <a:prstGeom prst="rect">
            <a:avLst/>
          </a:prstGeom>
          <a:noFill/>
        </p:spPr>
        <p:txBody>
          <a:bodyPr wrap="none" lIns="91440" tIns="45720" rIns="91440" bIns="45720">
            <a:spAutoFit/>
          </a:bodyPr>
          <a:lstStyle/>
          <a:p>
            <a:pPr algn="ctr"/>
            <a:r>
              <a:rPr lang="en-US" b="1"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Hacker</a:t>
            </a:r>
            <a:endPar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4A218D57-ECCF-DEF5-3E9D-487A631D5F55}"/>
              </a:ext>
            </a:extLst>
          </p:cNvPr>
          <p:cNvSpPr/>
          <p:nvPr/>
        </p:nvSpPr>
        <p:spPr>
          <a:xfrm>
            <a:off x="4901441" y="3966042"/>
            <a:ext cx="1194559"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Website</a:t>
            </a:r>
          </a:p>
        </p:txBody>
      </p:sp>
      <p:pic>
        <p:nvPicPr>
          <p:cNvPr id="22" name="Picture 21">
            <a:extLst>
              <a:ext uri="{FF2B5EF4-FFF2-40B4-BE49-F238E27FC236}">
                <a16:creationId xmlns:a16="http://schemas.microsoft.com/office/drawing/2014/main" id="{EBAE91BC-7B9E-BF13-F49C-2268ECFD3B5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545037" y="2866464"/>
            <a:ext cx="1624294" cy="1624294"/>
          </a:xfrm>
          <a:prstGeom prst="rect">
            <a:avLst/>
          </a:prstGeom>
        </p:spPr>
      </p:pic>
      <p:sp>
        <p:nvSpPr>
          <p:cNvPr id="24" name="Rectangle 23">
            <a:extLst>
              <a:ext uri="{FF2B5EF4-FFF2-40B4-BE49-F238E27FC236}">
                <a16:creationId xmlns:a16="http://schemas.microsoft.com/office/drawing/2014/main" id="{3ACC3E98-B1EA-9BE5-4DDE-44C0CA64080E}"/>
              </a:ext>
            </a:extLst>
          </p:cNvPr>
          <p:cNvSpPr/>
          <p:nvPr/>
        </p:nvSpPr>
        <p:spPr>
          <a:xfrm>
            <a:off x="7638363" y="3953434"/>
            <a:ext cx="1483098"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Keylogger</a:t>
            </a:r>
          </a:p>
        </p:txBody>
      </p:sp>
      <p:cxnSp>
        <p:nvCxnSpPr>
          <p:cNvPr id="26" name="Straight Arrow Connector 25">
            <a:extLst>
              <a:ext uri="{FF2B5EF4-FFF2-40B4-BE49-F238E27FC236}">
                <a16:creationId xmlns:a16="http://schemas.microsoft.com/office/drawing/2014/main" id="{9FCE4B56-5866-84AF-7F56-B0A3115F06A9}"/>
              </a:ext>
            </a:extLst>
          </p:cNvPr>
          <p:cNvCxnSpPr>
            <a:cxnSpLocks/>
          </p:cNvCxnSpPr>
          <p:nvPr/>
        </p:nvCxnSpPr>
        <p:spPr>
          <a:xfrm>
            <a:off x="3830320" y="3616626"/>
            <a:ext cx="646089"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DECF73-2804-4C60-DF19-08715A5D3A23}"/>
              </a:ext>
            </a:extLst>
          </p:cNvPr>
          <p:cNvCxnSpPr>
            <a:cxnSpLocks/>
          </p:cNvCxnSpPr>
          <p:nvPr/>
        </p:nvCxnSpPr>
        <p:spPr>
          <a:xfrm>
            <a:off x="1495423" y="3568222"/>
            <a:ext cx="6788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3C7FE69-B268-906D-7141-85A672441A1E}"/>
              </a:ext>
            </a:extLst>
          </p:cNvPr>
          <p:cNvCxnSpPr>
            <a:cxnSpLocks/>
          </p:cNvCxnSpPr>
          <p:nvPr/>
        </p:nvCxnSpPr>
        <p:spPr>
          <a:xfrm>
            <a:off x="6431280" y="3681596"/>
            <a:ext cx="863600" cy="0"/>
          </a:xfrm>
          <a:prstGeom prst="straightConnector1">
            <a:avLst/>
          </a:prstGeom>
          <a:ln>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753F4C-872D-952C-A893-1ACE027A3469}"/>
              </a:ext>
            </a:extLst>
          </p:cNvPr>
          <p:cNvCxnSpPr>
            <a:cxnSpLocks/>
          </p:cNvCxnSpPr>
          <p:nvPr/>
        </p:nvCxnSpPr>
        <p:spPr>
          <a:xfrm>
            <a:off x="9345200" y="3699911"/>
            <a:ext cx="634909" cy="0"/>
          </a:xfrm>
          <a:prstGeom prst="straightConnector1">
            <a:avLst/>
          </a:prstGeom>
          <a:ln>
            <a:solidFill>
              <a:schemeClr val="bg2">
                <a:lumMod val="10000"/>
                <a:lumOff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A7F06B-40AC-C936-BAC1-85FC13E211CD}"/>
              </a:ext>
            </a:extLst>
          </p:cNvPr>
          <p:cNvSpPr txBox="1"/>
          <p:nvPr/>
        </p:nvSpPr>
        <p:spPr>
          <a:xfrm>
            <a:off x="4235934" y="866343"/>
            <a:ext cx="6117892" cy="707886"/>
          </a:xfrm>
          <a:prstGeom prst="rect">
            <a:avLst/>
          </a:prstGeom>
          <a:noFill/>
        </p:spPr>
        <p:txBody>
          <a:bodyPr wrap="square">
            <a:spAutoFit/>
          </a:bodyPr>
          <a:lstStyle/>
          <a:p>
            <a:r>
              <a:rPr lang="en-US" sz="4000" b="1" i="1" dirty="0">
                <a:latin typeface="Trebuchet MS" panose="020B0603020202020204" pitchFamily="34" charset="0"/>
              </a:rPr>
              <a:t>Overall Design</a:t>
            </a:r>
            <a:r>
              <a:rPr lang="en-US" sz="4000" dirty="0">
                <a:latin typeface="Trebuchet MS" panose="020B0603020202020204" pitchFamily="34" charset="0"/>
              </a:rPr>
              <a:t> </a:t>
            </a:r>
          </a:p>
        </p:txBody>
      </p:sp>
    </p:spTree>
    <p:extLst>
      <p:ext uri="{BB962C8B-B14F-4D97-AF65-F5344CB8AC3E}">
        <p14:creationId xmlns:p14="http://schemas.microsoft.com/office/powerpoint/2010/main" val="181422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3F2FC4-F2D9-C0B0-6BAA-647864D0DBCF}"/>
              </a:ext>
            </a:extLst>
          </p:cNvPr>
          <p:cNvSpPr txBox="1"/>
          <p:nvPr/>
        </p:nvSpPr>
        <p:spPr>
          <a:xfrm>
            <a:off x="139918" y="2228671"/>
            <a:ext cx="12052082" cy="2400657"/>
          </a:xfrm>
          <a:prstGeom prst="rect">
            <a:avLst/>
          </a:prstGeom>
          <a:noFill/>
        </p:spPr>
        <p:txBody>
          <a:bodyPr wrap="none" rtlCol="0">
            <a:spAutoFit/>
          </a:bodyPr>
          <a:lstStyle/>
          <a:p>
            <a:r>
              <a:rPr lang="en-US" sz="15000" dirty="0">
                <a:solidFill>
                  <a:schemeClr val="accent1">
                    <a:lumMod val="60000"/>
                    <a:lumOff val="40000"/>
                  </a:schemeClr>
                </a:solidFill>
                <a:latin typeface="Script MT Bold" panose="03040602040607080904" pitchFamily="66" charset="0"/>
              </a:rPr>
              <a:t>ThankingYou</a:t>
            </a:r>
            <a:r>
              <a:rPr lang="en-US" sz="10000" dirty="0">
                <a:solidFill>
                  <a:schemeClr val="accent1">
                    <a:lumMod val="60000"/>
                    <a:lumOff val="40000"/>
                  </a:schemeClr>
                </a:solidFill>
                <a:latin typeface="Script MT Bold" panose="03040602040607080904" pitchFamily="66" charset="0"/>
              </a:rPr>
              <a:t>…</a:t>
            </a:r>
            <a:endParaRPr lang="en-IN" sz="10000" dirty="0">
              <a:solidFill>
                <a:schemeClr val="accent1">
                  <a:lumMod val="60000"/>
                  <a:lumOff val="40000"/>
                </a:schemeClr>
              </a:solidFill>
              <a:latin typeface="Script MT Bold" panose="03040602040607080904" pitchFamily="66" charset="0"/>
            </a:endParaRPr>
          </a:p>
        </p:txBody>
      </p:sp>
    </p:spTree>
    <p:extLst>
      <p:ext uri="{BB962C8B-B14F-4D97-AF65-F5344CB8AC3E}">
        <p14:creationId xmlns:p14="http://schemas.microsoft.com/office/powerpoint/2010/main" val="394047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7E2C1-863E-1F8C-F62C-20FC00CD7E2F}"/>
              </a:ext>
            </a:extLst>
          </p:cNvPr>
          <p:cNvSpPr/>
          <p:nvPr/>
        </p:nvSpPr>
        <p:spPr>
          <a:xfrm>
            <a:off x="369068" y="234669"/>
            <a:ext cx="10504698" cy="1015663"/>
          </a:xfrm>
          <a:prstGeom prst="rect">
            <a:avLst/>
          </a:prstGeom>
          <a:noFill/>
        </p:spPr>
        <p:txBody>
          <a:bodyPr wrap="square" lIns="91440" tIns="45720" rIns="91440" bIns="45720">
            <a:spAutoFit/>
          </a:bodyPr>
          <a:lstStyle/>
          <a:p>
            <a:pPr algn="ctr"/>
            <a:r>
              <a:rPr lang="en-US" sz="6000" b="1" cap="none" spc="0" dirty="0">
                <a:ln w="0"/>
                <a:effectLst>
                  <a:outerShdw blurRad="38100" dist="19050" dir="2700000" algn="tl" rotWithShape="0">
                    <a:schemeClr val="dk1">
                      <a:alpha val="40000"/>
                    </a:schemeClr>
                  </a:outerShdw>
                </a:effectLst>
                <a:latin typeface="High Tower Text" panose="02040502050506030303" pitchFamily="18" charset="0"/>
              </a:rPr>
              <a:t>Abstract</a:t>
            </a:r>
          </a:p>
        </p:txBody>
      </p:sp>
      <p:sp>
        <p:nvSpPr>
          <p:cNvPr id="7" name="Rectangle 6">
            <a:extLst>
              <a:ext uri="{FF2B5EF4-FFF2-40B4-BE49-F238E27FC236}">
                <a16:creationId xmlns:a16="http://schemas.microsoft.com/office/drawing/2014/main" id="{8C65E557-F189-1821-2FBE-82B02609A0BB}"/>
              </a:ext>
            </a:extLst>
          </p:cNvPr>
          <p:cNvSpPr/>
          <p:nvPr/>
        </p:nvSpPr>
        <p:spPr>
          <a:xfrm>
            <a:off x="948097" y="2099984"/>
            <a:ext cx="10141877" cy="3895234"/>
          </a:xfrm>
          <a:prstGeom prst="rect">
            <a:avLst/>
          </a:prstGeom>
          <a:noFill/>
        </p:spPr>
        <p:txBody>
          <a:bodyPr wrap="square" lIns="91440" tIns="45720" rIns="91440" bIns="45720" anchor="ctr">
            <a:spAutoFit/>
          </a:bodyPr>
          <a:lstStyle/>
          <a:p>
            <a:pPr>
              <a:lnSpc>
                <a:spcPct val="150000"/>
              </a:lnSpc>
            </a:pP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A  web-based keylogger designed to capture a user keystrokes on websites. when Victim Visits a Attacker's Malicious Site and Enter any Juicy </a:t>
            </a:r>
            <a:r>
              <a:rPr lang="en-US" sz="2400" dirty="0" err="1">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I</a:t>
            </a:r>
            <a:r>
              <a:rPr lang="en-US" sz="2400" b="0" cap="none" spc="0" dirty="0" err="1">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nformations</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 such as Passwords , Pin, Credit Card Numbers , Debit Card Numbers , etc.. In a Keylogger a PHP and JavaScript Code for covertly transmitting the intercepted keystrokes to an attacker-controlled server(NGROK</a:t>
            </a:r>
            <a:r>
              <a:rPr lang="en-US" sz="240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 via POST requests. </a:t>
            </a:r>
          </a:p>
          <a:p>
            <a:pPr>
              <a:lnSpc>
                <a:spcPct val="150000"/>
              </a:lnSpc>
            </a:pP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Additionally, the system saves a log of captured keystrokes in a local text file on the attacker's system.</a:t>
            </a:r>
          </a:p>
        </p:txBody>
      </p:sp>
    </p:spTree>
    <p:extLst>
      <p:ext uri="{BB962C8B-B14F-4D97-AF65-F5344CB8AC3E}">
        <p14:creationId xmlns:p14="http://schemas.microsoft.com/office/powerpoint/2010/main" val="136244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758B6-29BC-2A57-5C0C-E85146F6003A}"/>
              </a:ext>
            </a:extLst>
          </p:cNvPr>
          <p:cNvSpPr txBox="1"/>
          <p:nvPr/>
        </p:nvSpPr>
        <p:spPr>
          <a:xfrm>
            <a:off x="1761973" y="1957818"/>
            <a:ext cx="8668054" cy="3785652"/>
          </a:xfrm>
          <a:prstGeom prst="rect">
            <a:avLst/>
          </a:prstGeom>
          <a:noFill/>
        </p:spPr>
        <p:txBody>
          <a:bodyPr wrap="square" rtlCol="0">
            <a:spAutoFit/>
          </a:bodyPr>
          <a:lstStyle/>
          <a:p>
            <a:r>
              <a:rPr lang="en-IN" sz="2000" i="1" dirty="0">
                <a:solidFill>
                  <a:schemeClr val="tx2">
                    <a:lumMod val="90000"/>
                  </a:schemeClr>
                </a:solidFill>
                <a:latin typeface="Arial Black" panose="020B0A04020102020204" pitchFamily="34" charset="0"/>
              </a:rPr>
              <a:t>HARDWARE CONFIGURATIONS</a:t>
            </a:r>
          </a:p>
          <a:p>
            <a:endParaRPr lang="en-IN" sz="2000" dirty="0">
              <a:solidFill>
                <a:schemeClr val="tx2">
                  <a:lumMod val="75000"/>
                </a:schemeClr>
              </a:solidFill>
              <a:latin typeface="Arial Black" panose="020B0A04020102020204" pitchFamily="34" charset="0"/>
            </a:endParaRPr>
          </a:p>
          <a:p>
            <a:r>
              <a:rPr lang="en-IN" sz="2000" dirty="0">
                <a:solidFill>
                  <a:schemeClr val="tx2">
                    <a:lumMod val="75000"/>
                  </a:schemeClr>
                </a:solidFill>
                <a:latin typeface="Bell MT" panose="02020503060305020303" pitchFamily="18" charset="0"/>
              </a:rPr>
              <a:t>•	Processor	-      </a:t>
            </a:r>
            <a:r>
              <a:rPr lang="en-US" sz="2000" dirty="0">
                <a:solidFill>
                  <a:schemeClr val="tx2">
                    <a:lumMod val="75000"/>
                  </a:schemeClr>
                </a:solidFill>
                <a:latin typeface="Bell MT" panose="02020503060305020303" pitchFamily="18" charset="0"/>
              </a:rPr>
              <a:t>i3</a:t>
            </a:r>
            <a:endParaRPr lang="en-IN" sz="2000" dirty="0">
              <a:solidFill>
                <a:schemeClr val="tx2">
                  <a:lumMod val="75000"/>
                </a:schemeClr>
              </a:solidFill>
              <a:latin typeface="Bell MT" panose="02020503060305020303" pitchFamily="18" charset="0"/>
            </a:endParaRPr>
          </a:p>
          <a:p>
            <a:r>
              <a:rPr lang="en-IN" sz="2000" dirty="0">
                <a:solidFill>
                  <a:schemeClr val="tx2">
                    <a:lumMod val="75000"/>
                  </a:schemeClr>
                </a:solidFill>
                <a:latin typeface="Bell MT" panose="02020503060305020303" pitchFamily="18" charset="0"/>
              </a:rPr>
              <a:t>•	RAM		-     </a:t>
            </a:r>
            <a:r>
              <a:rPr lang="en-US" sz="2000" dirty="0">
                <a:solidFill>
                  <a:schemeClr val="tx2">
                    <a:lumMod val="75000"/>
                  </a:schemeClr>
                </a:solidFill>
                <a:latin typeface="Bell MT" panose="02020503060305020303" pitchFamily="18" charset="0"/>
              </a:rPr>
              <a:t>4</a:t>
            </a:r>
            <a:r>
              <a:rPr lang="en-IN" sz="2000" dirty="0">
                <a:solidFill>
                  <a:schemeClr val="tx2">
                    <a:lumMod val="75000"/>
                  </a:schemeClr>
                </a:solidFill>
                <a:latin typeface="Bell MT" panose="02020503060305020303" pitchFamily="18" charset="0"/>
              </a:rPr>
              <a:t> GB</a:t>
            </a:r>
          </a:p>
          <a:p>
            <a:r>
              <a:rPr lang="en-IN" sz="2000" dirty="0">
                <a:solidFill>
                  <a:schemeClr val="tx2">
                    <a:lumMod val="75000"/>
                  </a:schemeClr>
                </a:solidFill>
                <a:latin typeface="Bell MT" panose="02020503060305020303" pitchFamily="18" charset="0"/>
              </a:rPr>
              <a:t>•	Hard Disk	-     </a:t>
            </a:r>
            <a:r>
              <a:rPr lang="en-US" sz="2000" dirty="0">
                <a:solidFill>
                  <a:schemeClr val="tx2">
                    <a:lumMod val="75000"/>
                  </a:schemeClr>
                </a:solidFill>
                <a:latin typeface="Bell MT" panose="02020503060305020303" pitchFamily="18" charset="0"/>
              </a:rPr>
              <a:t>500GB</a:t>
            </a:r>
            <a:endParaRPr lang="en-IN" sz="2000" dirty="0">
              <a:solidFill>
                <a:schemeClr val="tx2">
                  <a:lumMod val="75000"/>
                </a:schemeClr>
              </a:solidFill>
              <a:latin typeface="Bell MT" panose="02020503060305020303" pitchFamily="18" charset="0"/>
            </a:endParaRPr>
          </a:p>
          <a:p>
            <a:endParaRPr lang="en-IN" sz="2000" dirty="0">
              <a:solidFill>
                <a:schemeClr val="tx2">
                  <a:lumMod val="75000"/>
                </a:schemeClr>
              </a:solidFill>
            </a:endParaRPr>
          </a:p>
          <a:p>
            <a:r>
              <a:rPr lang="en-IN" sz="2000" i="1" dirty="0">
                <a:solidFill>
                  <a:schemeClr val="tx2">
                    <a:lumMod val="90000"/>
                  </a:schemeClr>
                </a:solidFill>
                <a:latin typeface="Arial Black" panose="020B0A04020102020204" pitchFamily="34" charset="0"/>
              </a:rPr>
              <a:t>SOFTWARE CONFIGURATIONS</a:t>
            </a:r>
          </a:p>
          <a:p>
            <a:endParaRPr lang="en-IN" sz="2000" dirty="0">
              <a:solidFill>
                <a:schemeClr val="tx2">
                  <a:lumMod val="75000"/>
                </a:schemeClr>
              </a:solidFill>
            </a:endParaRPr>
          </a:p>
          <a:p>
            <a:r>
              <a:rPr lang="en-IN" sz="2000" dirty="0">
                <a:solidFill>
                  <a:schemeClr val="tx2">
                    <a:lumMod val="75000"/>
                  </a:schemeClr>
                </a:solidFill>
                <a:latin typeface="Bell MT" panose="02020503060305020303" pitchFamily="18" charset="0"/>
              </a:rPr>
              <a:t>•	Operating System   -  Windows </a:t>
            </a:r>
          </a:p>
          <a:p>
            <a:r>
              <a:rPr lang="en-IN" sz="2000" dirty="0">
                <a:solidFill>
                  <a:schemeClr val="tx2">
                    <a:lumMod val="75000"/>
                  </a:schemeClr>
                </a:solidFill>
                <a:latin typeface="Bell MT" panose="02020503060305020303" pitchFamily="18" charset="0"/>
              </a:rPr>
              <a:t>•	Server			    - 	Apache2</a:t>
            </a:r>
          </a:p>
          <a:p>
            <a:r>
              <a:rPr lang="en-IN" sz="2000" dirty="0">
                <a:solidFill>
                  <a:schemeClr val="tx2">
                    <a:lumMod val="75000"/>
                  </a:schemeClr>
                </a:solidFill>
                <a:latin typeface="Bell MT" panose="02020503060305020303" pitchFamily="18" charset="0"/>
              </a:rPr>
              <a:t>•	Front End		    - 	HTML,CSS</a:t>
            </a:r>
          </a:p>
          <a:p>
            <a:r>
              <a:rPr lang="en-IN" sz="2000" dirty="0">
                <a:solidFill>
                  <a:schemeClr val="tx2">
                    <a:lumMod val="75000"/>
                  </a:schemeClr>
                </a:solidFill>
                <a:latin typeface="Bell MT" panose="02020503060305020303" pitchFamily="18" charset="0"/>
              </a:rPr>
              <a:t>•      Back End                 -  JS,PHP, Firebase( cloud-based NoSQL database)</a:t>
            </a:r>
          </a:p>
        </p:txBody>
      </p:sp>
      <p:sp>
        <p:nvSpPr>
          <p:cNvPr id="3" name="TextBox 2">
            <a:extLst>
              <a:ext uri="{FF2B5EF4-FFF2-40B4-BE49-F238E27FC236}">
                <a16:creationId xmlns:a16="http://schemas.microsoft.com/office/drawing/2014/main" id="{5F2112B4-39C9-5F0D-5B88-6E3C7B7F38EA}"/>
              </a:ext>
            </a:extLst>
          </p:cNvPr>
          <p:cNvSpPr txBox="1"/>
          <p:nvPr/>
        </p:nvSpPr>
        <p:spPr>
          <a:xfrm>
            <a:off x="3525865" y="233237"/>
            <a:ext cx="5140270" cy="1077218"/>
          </a:xfrm>
          <a:prstGeom prst="rect">
            <a:avLst/>
          </a:prstGeom>
          <a:noFill/>
        </p:spPr>
        <p:txBody>
          <a:bodyPr wrap="square" rtlCol="0">
            <a:spAutoFit/>
          </a:bodyPr>
          <a:lstStyle/>
          <a:p>
            <a:r>
              <a:rPr lang="en-IN" sz="3200" dirty="0">
                <a:latin typeface="Trebuchet MS" panose="020B0603020202020204" pitchFamily="34" charset="0"/>
              </a:rPr>
              <a:t>SYSTEM SPECIFICATIONS</a:t>
            </a:r>
          </a:p>
          <a:p>
            <a:endParaRPr lang="en-IN" sz="3200" dirty="0"/>
          </a:p>
        </p:txBody>
      </p:sp>
    </p:spTree>
    <p:extLst>
      <p:ext uri="{BB962C8B-B14F-4D97-AF65-F5344CB8AC3E}">
        <p14:creationId xmlns:p14="http://schemas.microsoft.com/office/powerpoint/2010/main" val="325384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95CF3-2B72-05A8-2EE1-919D5BF39E8E}"/>
              </a:ext>
            </a:extLst>
          </p:cNvPr>
          <p:cNvSpPr txBox="1"/>
          <p:nvPr/>
        </p:nvSpPr>
        <p:spPr>
          <a:xfrm>
            <a:off x="530966" y="578850"/>
            <a:ext cx="6361148" cy="584775"/>
          </a:xfrm>
          <a:prstGeom prst="rect">
            <a:avLst/>
          </a:prstGeom>
          <a:noFill/>
        </p:spPr>
        <p:txBody>
          <a:bodyPr wrap="square" rtlCol="0">
            <a:spAutoFit/>
          </a:bodyPr>
          <a:lstStyle/>
          <a:p>
            <a:pPr algn="l"/>
            <a:r>
              <a:rPr lang="en-US" sz="3200" b="1">
                <a:latin typeface="Trebuchet MS" panose="020B0603020202020204" pitchFamily="34" charset="0"/>
              </a:rPr>
              <a:t>Front End</a:t>
            </a:r>
          </a:p>
        </p:txBody>
      </p:sp>
      <p:sp>
        <p:nvSpPr>
          <p:cNvPr id="3" name="TextBox 2">
            <a:extLst>
              <a:ext uri="{FF2B5EF4-FFF2-40B4-BE49-F238E27FC236}">
                <a16:creationId xmlns:a16="http://schemas.microsoft.com/office/drawing/2014/main" id="{7F65F1C9-6A4F-0507-036E-5B1DDBF45D0A}"/>
              </a:ext>
            </a:extLst>
          </p:cNvPr>
          <p:cNvSpPr txBox="1"/>
          <p:nvPr/>
        </p:nvSpPr>
        <p:spPr>
          <a:xfrm>
            <a:off x="530966" y="2543919"/>
            <a:ext cx="5706549" cy="584775"/>
          </a:xfrm>
          <a:prstGeom prst="rect">
            <a:avLst/>
          </a:prstGeom>
          <a:noFill/>
        </p:spPr>
        <p:txBody>
          <a:bodyPr wrap="square" rtlCol="0">
            <a:spAutoFit/>
          </a:bodyPr>
          <a:lstStyle/>
          <a:p>
            <a:pPr algn="l"/>
            <a:r>
              <a:rPr lang="en-US" sz="3200" b="1" dirty="0">
                <a:latin typeface="Trebuchet MS" panose="020B0603020202020204" pitchFamily="34" charset="0"/>
              </a:rPr>
              <a:t>Back End</a:t>
            </a:r>
          </a:p>
        </p:txBody>
      </p:sp>
      <p:sp>
        <p:nvSpPr>
          <p:cNvPr id="4" name="TextBox 3">
            <a:extLst>
              <a:ext uri="{FF2B5EF4-FFF2-40B4-BE49-F238E27FC236}">
                <a16:creationId xmlns:a16="http://schemas.microsoft.com/office/drawing/2014/main" id="{6601C378-ECBD-D08D-4762-C385C50854E5}"/>
              </a:ext>
            </a:extLst>
          </p:cNvPr>
          <p:cNvSpPr txBox="1"/>
          <p:nvPr/>
        </p:nvSpPr>
        <p:spPr>
          <a:xfrm>
            <a:off x="2797140" y="1262876"/>
            <a:ext cx="182880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HTML</a:t>
            </a:r>
          </a:p>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CSS</a:t>
            </a:r>
          </a:p>
        </p:txBody>
      </p:sp>
      <p:sp>
        <p:nvSpPr>
          <p:cNvPr id="5" name="TextBox 4">
            <a:extLst>
              <a:ext uri="{FF2B5EF4-FFF2-40B4-BE49-F238E27FC236}">
                <a16:creationId xmlns:a16="http://schemas.microsoft.com/office/drawing/2014/main" id="{CE0290A1-1CB4-D3FC-7FD0-8F9750E9293D}"/>
              </a:ext>
            </a:extLst>
          </p:cNvPr>
          <p:cNvSpPr txBox="1"/>
          <p:nvPr/>
        </p:nvSpPr>
        <p:spPr>
          <a:xfrm>
            <a:off x="2797140" y="3313808"/>
            <a:ext cx="44290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defRPr>
            </a:lvl1pPr>
          </a:lstStyle>
          <a:p>
            <a:pPr marL="342900" indent="-342900">
              <a:buFont typeface="Arial" panose="020B0604020202020204" pitchFamily="34" charset="0"/>
              <a:buChar char="•"/>
            </a:pPr>
            <a:r>
              <a:rPr lang="en-US" dirty="0">
                <a:latin typeface="Bell MT" panose="02020503060305020303" pitchFamily="18" charset="0"/>
              </a:rPr>
              <a:t>Firebase(cloud-based NoSQL database)</a:t>
            </a:r>
          </a:p>
          <a:p>
            <a:pPr marL="342900" indent="-342900">
              <a:buFont typeface="Arial" panose="020B0604020202020204" pitchFamily="34" charset="0"/>
              <a:buChar char="•"/>
            </a:pPr>
            <a:r>
              <a:rPr lang="en-US" dirty="0">
                <a:latin typeface="Bell MT" panose="02020503060305020303" pitchFamily="18" charset="0"/>
              </a:rPr>
              <a:t>JavaScript</a:t>
            </a:r>
          </a:p>
        </p:txBody>
      </p:sp>
      <p:sp>
        <p:nvSpPr>
          <p:cNvPr id="6" name="TextBox 5">
            <a:extLst>
              <a:ext uri="{FF2B5EF4-FFF2-40B4-BE49-F238E27FC236}">
                <a16:creationId xmlns:a16="http://schemas.microsoft.com/office/drawing/2014/main" id="{02EAEAD7-8619-D9AE-C67D-CBCF2E3043CB}"/>
              </a:ext>
            </a:extLst>
          </p:cNvPr>
          <p:cNvSpPr txBox="1"/>
          <p:nvPr/>
        </p:nvSpPr>
        <p:spPr>
          <a:xfrm>
            <a:off x="408756" y="4613865"/>
            <a:ext cx="5205684" cy="584775"/>
          </a:xfrm>
          <a:prstGeom prst="rect">
            <a:avLst/>
          </a:prstGeom>
          <a:noFill/>
        </p:spPr>
        <p:txBody>
          <a:bodyPr wrap="square" rtlCol="0">
            <a:spAutoFit/>
          </a:bodyPr>
          <a:lstStyle/>
          <a:p>
            <a:pPr algn="l"/>
            <a:r>
              <a:rPr lang="en-US" sz="3200" b="1" dirty="0">
                <a:latin typeface="Trebuchet MS" panose="020B0603020202020204" pitchFamily="34" charset="0"/>
              </a:rPr>
              <a:t>Web Server</a:t>
            </a:r>
          </a:p>
        </p:txBody>
      </p:sp>
      <p:sp>
        <p:nvSpPr>
          <p:cNvPr id="7" name="TextBox 6">
            <a:extLst>
              <a:ext uri="{FF2B5EF4-FFF2-40B4-BE49-F238E27FC236}">
                <a16:creationId xmlns:a16="http://schemas.microsoft.com/office/drawing/2014/main" id="{2BBB32A4-A157-C976-164D-D927902006B8}"/>
              </a:ext>
            </a:extLst>
          </p:cNvPr>
          <p:cNvSpPr txBox="1"/>
          <p:nvPr/>
        </p:nvSpPr>
        <p:spPr>
          <a:xfrm>
            <a:off x="2797140" y="5362668"/>
            <a:ext cx="311598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NGROK(http)</a:t>
            </a:r>
          </a:p>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Apache2</a:t>
            </a:r>
          </a:p>
        </p:txBody>
      </p:sp>
    </p:spTree>
    <p:extLst>
      <p:ext uri="{BB962C8B-B14F-4D97-AF65-F5344CB8AC3E}">
        <p14:creationId xmlns:p14="http://schemas.microsoft.com/office/powerpoint/2010/main" val="281365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D719A-10FF-B05F-8F0F-DE1ACB980EAE}"/>
              </a:ext>
            </a:extLst>
          </p:cNvPr>
          <p:cNvSpPr txBox="1"/>
          <p:nvPr/>
        </p:nvSpPr>
        <p:spPr>
          <a:xfrm>
            <a:off x="0" y="1824192"/>
            <a:ext cx="12059920" cy="3921010"/>
          </a:xfrm>
          <a:prstGeom prst="rect">
            <a:avLst/>
          </a:prstGeom>
          <a:noFill/>
        </p:spPr>
        <p:txBody>
          <a:bodyPr wrap="square" rtlCol="0">
            <a:spAutoFit/>
          </a:bodyPr>
          <a:lstStyle/>
          <a:p>
            <a:pPr algn="ctr">
              <a:lnSpc>
                <a:spcPct val="150000"/>
              </a:lnSpc>
            </a:pPr>
            <a:r>
              <a:rPr lang="en-US" sz="2400" dirty="0">
                <a:solidFill>
                  <a:schemeClr val="bg2">
                    <a:lumMod val="25000"/>
                    <a:lumOff val="75000"/>
                  </a:schemeClr>
                </a:solidFill>
                <a:latin typeface="Bell MT" panose="02020503060305020303" pitchFamily="18" charset="0"/>
              </a:rPr>
              <a:t>The existing model of the current problem statement is the traditional style of </a:t>
            </a:r>
          </a:p>
          <a:p>
            <a:pPr algn="ctr">
              <a:lnSpc>
                <a:spcPct val="150000"/>
              </a:lnSpc>
            </a:pPr>
            <a:r>
              <a:rPr lang="en-US" sz="2400" dirty="0">
                <a:solidFill>
                  <a:schemeClr val="bg2">
                    <a:lumMod val="25000"/>
                    <a:lumOff val="75000"/>
                  </a:schemeClr>
                </a:solidFill>
                <a:latin typeface="Bell MT" panose="02020503060305020303" pitchFamily="18" charset="0"/>
              </a:rPr>
              <a:t>transferring data using keylogger is very costly and not for the small </a:t>
            </a:r>
            <a:r>
              <a:rPr lang="en-US" sz="2400" dirty="0" err="1">
                <a:solidFill>
                  <a:schemeClr val="bg2">
                    <a:lumMod val="25000"/>
                    <a:lumOff val="75000"/>
                  </a:schemeClr>
                </a:solidFill>
                <a:latin typeface="Bell MT" panose="02020503060305020303" pitchFamily="18" charset="0"/>
              </a:rPr>
              <a:t>purposeHowever</a:t>
            </a:r>
            <a:r>
              <a:rPr lang="en-US" sz="2400" dirty="0">
                <a:solidFill>
                  <a:schemeClr val="bg2">
                    <a:lumMod val="25000"/>
                    <a:lumOff val="75000"/>
                  </a:schemeClr>
                </a:solidFill>
                <a:latin typeface="Bell MT" panose="02020503060305020303" pitchFamily="18" charset="0"/>
              </a:rPr>
              <a:t> ,</a:t>
            </a:r>
          </a:p>
          <a:p>
            <a:pPr algn="ctr">
              <a:lnSpc>
                <a:spcPct val="150000"/>
              </a:lnSpc>
            </a:pPr>
            <a:r>
              <a:rPr lang="en-US" sz="2400" dirty="0">
                <a:solidFill>
                  <a:schemeClr val="bg2">
                    <a:lumMod val="25000"/>
                    <a:lumOff val="75000"/>
                  </a:schemeClr>
                </a:solidFill>
                <a:latin typeface="Bell MT" panose="02020503060305020303" pitchFamily="18" charset="0"/>
              </a:rPr>
              <a:t> we have keylogger which is basically used for monitoring payments and, PINs, and </a:t>
            </a:r>
          </a:p>
          <a:p>
            <a:pPr algn="ctr">
              <a:lnSpc>
                <a:spcPct val="150000"/>
              </a:lnSpc>
            </a:pPr>
            <a:r>
              <a:rPr lang="en-US" sz="2400" dirty="0">
                <a:solidFill>
                  <a:schemeClr val="bg2">
                    <a:lumMod val="25000"/>
                    <a:lumOff val="75000"/>
                  </a:schemeClr>
                </a:solidFill>
                <a:latin typeface="Bell MT" panose="02020503060305020303" pitchFamily="18" charset="0"/>
              </a:rPr>
              <a:t>passwords as a result. Without drawing the user's attention. A hardware keylogger </a:t>
            </a:r>
          </a:p>
          <a:p>
            <a:pPr algn="ctr">
              <a:lnSpc>
                <a:spcPct val="150000"/>
              </a:lnSpc>
            </a:pPr>
            <a:r>
              <a:rPr lang="en-US" sz="2400" dirty="0">
                <a:solidFill>
                  <a:schemeClr val="bg2">
                    <a:lumMod val="25000"/>
                    <a:lumOff val="75000"/>
                  </a:schemeClr>
                </a:solidFill>
                <a:latin typeface="Bell MT" panose="02020503060305020303" pitchFamily="18" charset="0"/>
              </a:rPr>
              <a:t>is a device that connects your keyboard to your computer. Keyloggers can be connected directly </a:t>
            </a:r>
          </a:p>
          <a:p>
            <a:pPr algn="ctr">
              <a:lnSpc>
                <a:spcPct val="150000"/>
              </a:lnSpc>
            </a:pPr>
            <a:r>
              <a:rPr lang="en-US" sz="2400" dirty="0">
                <a:solidFill>
                  <a:schemeClr val="bg2">
                    <a:lumMod val="25000"/>
                    <a:lumOff val="75000"/>
                  </a:schemeClr>
                </a:solidFill>
                <a:latin typeface="Bell MT" panose="02020503060305020303" pitchFamily="18" charset="0"/>
              </a:rPr>
              <a:t>to the keyboard and the computer through manually using one of two approaches. </a:t>
            </a:r>
          </a:p>
          <a:p>
            <a:pPr algn="ctr">
              <a:lnSpc>
                <a:spcPct val="150000"/>
              </a:lnSpc>
            </a:pPr>
            <a:r>
              <a:rPr lang="en-US" sz="2400" dirty="0">
                <a:solidFill>
                  <a:schemeClr val="bg2">
                    <a:lumMod val="25000"/>
                    <a:lumOff val="75000"/>
                  </a:schemeClr>
                </a:solidFill>
                <a:latin typeface="Bell MT" panose="02020503060305020303" pitchFamily="18" charset="0"/>
              </a:rPr>
              <a:t>PS/2 and the USP keylogger are two examples</a:t>
            </a:r>
            <a:endParaRPr lang="en-IN" sz="2400" dirty="0">
              <a:solidFill>
                <a:schemeClr val="bg2">
                  <a:lumMod val="25000"/>
                  <a:lumOff val="75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A29860FA-4BD4-1EC3-CE86-674BB87651D4}"/>
              </a:ext>
            </a:extLst>
          </p:cNvPr>
          <p:cNvSpPr txBox="1"/>
          <p:nvPr/>
        </p:nvSpPr>
        <p:spPr>
          <a:xfrm>
            <a:off x="3936980" y="466606"/>
            <a:ext cx="4185960" cy="984885"/>
          </a:xfrm>
          <a:prstGeom prst="rect">
            <a:avLst/>
          </a:prstGeom>
          <a:noFill/>
        </p:spPr>
        <p:txBody>
          <a:bodyPr wrap="square" rtlCol="0">
            <a:spAutoFit/>
          </a:bodyPr>
          <a:lstStyle/>
          <a:p>
            <a:r>
              <a:rPr lang="en-US" sz="4000" b="1" dirty="0">
                <a:latin typeface="Trebuchet MS" panose="020B0603020202020204" pitchFamily="34" charset="0"/>
              </a:rPr>
              <a:t>Existing  System</a:t>
            </a:r>
          </a:p>
          <a:p>
            <a:endParaRPr lang="en-IN" dirty="0"/>
          </a:p>
        </p:txBody>
      </p:sp>
    </p:spTree>
    <p:extLst>
      <p:ext uri="{BB962C8B-B14F-4D97-AF65-F5344CB8AC3E}">
        <p14:creationId xmlns:p14="http://schemas.microsoft.com/office/powerpoint/2010/main" val="33041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2E65C-693C-D3EF-AD05-171424887A3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F7414F-0180-6B28-7F9C-55B253E602AF}"/>
              </a:ext>
            </a:extLst>
          </p:cNvPr>
          <p:cNvSpPr txBox="1"/>
          <p:nvPr/>
        </p:nvSpPr>
        <p:spPr>
          <a:xfrm>
            <a:off x="1376532" y="259048"/>
            <a:ext cx="8566769"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white"/>
                </a:solidFill>
                <a:effectLst/>
                <a:uLnTx/>
                <a:uFillTx/>
                <a:latin typeface="High Tower Text" panose="02040502050506030303" pitchFamily="18" charset="0"/>
                <a:ea typeface="+mn-ea"/>
                <a:cs typeface="+mn-cs"/>
              </a:rPr>
              <a:t>  Disadvantages of Existing System</a:t>
            </a:r>
          </a:p>
        </p:txBody>
      </p:sp>
      <p:sp>
        <p:nvSpPr>
          <p:cNvPr id="3" name="TextBox 2">
            <a:extLst>
              <a:ext uri="{FF2B5EF4-FFF2-40B4-BE49-F238E27FC236}">
                <a16:creationId xmlns:a16="http://schemas.microsoft.com/office/drawing/2014/main" id="{41B1411A-70B2-BB6A-752A-310D403A884B}"/>
              </a:ext>
            </a:extLst>
          </p:cNvPr>
          <p:cNvSpPr txBox="1"/>
          <p:nvPr/>
        </p:nvSpPr>
        <p:spPr>
          <a:xfrm>
            <a:off x="817085" y="1804408"/>
            <a:ext cx="9565439" cy="738664"/>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Detectability</a:t>
            </a:r>
            <a:r>
              <a:rPr kumimoji="0" lang="en-US" sz="1800" b="0"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Physical keyloggers can be detected by users who are</a:t>
            </a: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vigilant about checking their hardware for any irregularities.</a:t>
            </a:r>
            <a:endParaRPr kumimoji="0" lang="en-IN"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4" name="TextBox 3">
            <a:extLst>
              <a:ext uri="{FF2B5EF4-FFF2-40B4-BE49-F238E27FC236}">
                <a16:creationId xmlns:a16="http://schemas.microsoft.com/office/drawing/2014/main" id="{8AA90234-D63D-288E-1299-086A18A81607}"/>
              </a:ext>
            </a:extLst>
          </p:cNvPr>
          <p:cNvSpPr txBox="1"/>
          <p:nvPr/>
        </p:nvSpPr>
        <p:spPr>
          <a:xfrm>
            <a:off x="817085" y="3164141"/>
            <a:ext cx="10495181" cy="1015663"/>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Physical access required</a:t>
            </a:r>
            <a:r>
              <a:rPr kumimoji="0" lang="en-US" sz="1800" b="0"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 - </a:t>
            </a: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Installing a physical keylogger requires </a:t>
            </a: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physical access to the target device, which may not always be feasible or </a:t>
            </a: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practical.</a:t>
            </a:r>
            <a:endParaRPr kumimoji="0" lang="en-IN"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85D32026-EFDB-3BC3-06F4-3CC2F5CA19FE}"/>
              </a:ext>
            </a:extLst>
          </p:cNvPr>
          <p:cNvSpPr txBox="1"/>
          <p:nvPr/>
        </p:nvSpPr>
        <p:spPr>
          <a:xfrm>
            <a:off x="817085" y="4629752"/>
            <a:ext cx="10418237" cy="738664"/>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Maintenance </a:t>
            </a:r>
            <a:r>
              <a:rPr kumimoji="0" lang="en-US" sz="1800" b="0"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Physical keyloggers may require periodic maintenance </a:t>
            </a: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or retrieval of data, which can pose logistical challenges for the attacker.</a:t>
            </a:r>
            <a:endParaRPr kumimoji="0" lang="en-IN"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61591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5EC9ED-66CF-72FA-80B2-42E8D44C0EFC}"/>
              </a:ext>
            </a:extLst>
          </p:cNvPr>
          <p:cNvSpPr txBox="1"/>
          <p:nvPr/>
        </p:nvSpPr>
        <p:spPr>
          <a:xfrm>
            <a:off x="764171" y="1797588"/>
            <a:ext cx="10501097" cy="4475008"/>
          </a:xfrm>
          <a:prstGeom prst="rect">
            <a:avLst/>
          </a:prstGeom>
          <a:noFill/>
        </p:spPr>
        <p:txBody>
          <a:bodyPr wrap="square" rtlCol="0">
            <a:spAutoFit/>
          </a:bodyPr>
          <a:lstStyle/>
          <a:p>
            <a:pPr algn="ctr">
              <a:lnSpc>
                <a:spcPct val="150000"/>
              </a:lnSpc>
            </a:pPr>
            <a:r>
              <a:rPr lang="en-US" sz="2400" dirty="0">
                <a:solidFill>
                  <a:schemeClr val="tx2">
                    <a:lumMod val="75000"/>
                  </a:schemeClr>
                </a:solidFill>
                <a:latin typeface="Bell MT" panose="02020503060305020303" pitchFamily="18" charset="0"/>
              </a:rPr>
              <a:t>We can construct software keyloggers instead of physical keyloggers to solve the above-mentioned problem. The proposed model offers a technique that alleviates the challenges of installing the keylogger in the target system. Because software keyloggers can be deployed remotely and do not require physical access to the target system, they are very popular. The proposed software is capable of installing itself in a targeted system when the user, for example, clicks on a malicious link sent to him via email or social media, and then captures all of the user's keystrokes while logged into the system, saves the logs in a folder, or sends</a:t>
            </a:r>
            <a:endParaRPr lang="en-IN" sz="2400" dirty="0">
              <a:solidFill>
                <a:schemeClr val="tx2">
                  <a:lumMod val="75000"/>
                </a:schemeClr>
              </a:solidFill>
              <a:latin typeface="Bell MT" panose="02020503060305020303" pitchFamily="18" charset="0"/>
            </a:endParaRPr>
          </a:p>
        </p:txBody>
      </p:sp>
      <p:sp>
        <p:nvSpPr>
          <p:cNvPr id="4" name="TextBox 3">
            <a:extLst>
              <a:ext uri="{FF2B5EF4-FFF2-40B4-BE49-F238E27FC236}">
                <a16:creationId xmlns:a16="http://schemas.microsoft.com/office/drawing/2014/main" id="{1E761997-1207-7117-C915-93C2ED7DFC23}"/>
              </a:ext>
            </a:extLst>
          </p:cNvPr>
          <p:cNvSpPr txBox="1"/>
          <p:nvPr/>
        </p:nvSpPr>
        <p:spPr>
          <a:xfrm>
            <a:off x="3889778" y="555813"/>
            <a:ext cx="4249881" cy="707886"/>
          </a:xfrm>
          <a:prstGeom prst="rect">
            <a:avLst/>
          </a:prstGeom>
          <a:noFill/>
        </p:spPr>
        <p:txBody>
          <a:bodyPr wrap="none" rtlCol="0">
            <a:spAutoFit/>
          </a:bodyPr>
          <a:lstStyle/>
          <a:p>
            <a:r>
              <a:rPr lang="en-IN" sz="4000" b="1" dirty="0">
                <a:latin typeface="Trebuchet MS" panose="020B0603020202020204" pitchFamily="34" charset="0"/>
              </a:rPr>
              <a:t>Proposed System</a:t>
            </a:r>
          </a:p>
        </p:txBody>
      </p:sp>
    </p:spTree>
    <p:extLst>
      <p:ext uri="{BB962C8B-B14F-4D97-AF65-F5344CB8AC3E}">
        <p14:creationId xmlns:p14="http://schemas.microsoft.com/office/powerpoint/2010/main" val="382390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4BAD6-55F9-4B05-0C14-F20BC5713706}"/>
              </a:ext>
            </a:extLst>
          </p:cNvPr>
          <p:cNvSpPr txBox="1"/>
          <p:nvPr/>
        </p:nvSpPr>
        <p:spPr>
          <a:xfrm>
            <a:off x="2570770" y="335248"/>
            <a:ext cx="7797327" cy="769441"/>
          </a:xfrm>
          <a:prstGeom prst="rect">
            <a:avLst/>
          </a:prstGeom>
          <a:noFill/>
        </p:spPr>
        <p:txBody>
          <a:bodyPr wrap="none" rtlCol="0">
            <a:spAutoFit/>
          </a:bodyPr>
          <a:lstStyle/>
          <a:p>
            <a:r>
              <a:rPr lang="en-IN" sz="4400" dirty="0">
                <a:latin typeface="High Tower Text" panose="02040502050506030303" pitchFamily="18" charset="0"/>
              </a:rPr>
              <a:t>Advantages of Proposed System</a:t>
            </a:r>
          </a:p>
        </p:txBody>
      </p:sp>
      <p:sp>
        <p:nvSpPr>
          <p:cNvPr id="3" name="TextBox 2">
            <a:extLst>
              <a:ext uri="{FF2B5EF4-FFF2-40B4-BE49-F238E27FC236}">
                <a16:creationId xmlns:a16="http://schemas.microsoft.com/office/drawing/2014/main" id="{28E799FC-6E6B-99FF-FC17-9B9D253C5FE6}"/>
              </a:ext>
            </a:extLst>
          </p:cNvPr>
          <p:cNvSpPr txBox="1"/>
          <p:nvPr/>
        </p:nvSpPr>
        <p:spPr>
          <a:xfrm>
            <a:off x="817085" y="1804408"/>
            <a:ext cx="11226150" cy="1015663"/>
          </a:xfrm>
          <a:prstGeom prst="rect">
            <a:avLst/>
          </a:prstGeom>
          <a:noFill/>
        </p:spPr>
        <p:txBody>
          <a:bodyPr wrap="none" rtlCol="0">
            <a:spAutoFit/>
          </a:bodyPr>
          <a:lstStyle/>
          <a:p>
            <a:pPr marL="342900" indent="-342900">
              <a:buFont typeface="Arial" panose="020B0604020202020204" pitchFamily="34" charset="0"/>
              <a:buChar char="•"/>
            </a:pPr>
            <a:r>
              <a:rPr lang="en-US" sz="2400" b="1" dirty="0">
                <a:solidFill>
                  <a:schemeClr val="tx1">
                    <a:lumMod val="85000"/>
                  </a:schemeClr>
                </a:solidFill>
              </a:rPr>
              <a:t>Remote Access </a:t>
            </a:r>
            <a:r>
              <a:rPr lang="en-US" dirty="0">
                <a:solidFill>
                  <a:schemeClr val="tx1">
                    <a:lumMod val="85000"/>
                  </a:schemeClr>
                </a:solidFill>
              </a:rPr>
              <a:t>- </a:t>
            </a:r>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Since they operate through a web interface users can </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remotely access the keylogger from anywhere with an internet connection.</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This allows monitoring of activities on the target device without physical access.</a:t>
            </a:r>
            <a:endParaRPr lang="en-IN"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4" name="TextBox 3">
            <a:extLst>
              <a:ext uri="{FF2B5EF4-FFF2-40B4-BE49-F238E27FC236}">
                <a16:creationId xmlns:a16="http://schemas.microsoft.com/office/drawing/2014/main" id="{DFCA28E9-47FC-7B25-8258-CB7E2D4118F0}"/>
              </a:ext>
            </a:extLst>
          </p:cNvPr>
          <p:cNvSpPr txBox="1"/>
          <p:nvPr/>
        </p:nvSpPr>
        <p:spPr>
          <a:xfrm>
            <a:off x="817085" y="3164141"/>
            <a:ext cx="9685665" cy="1015663"/>
          </a:xfrm>
          <a:prstGeom prst="rect">
            <a:avLst/>
          </a:prstGeom>
          <a:noFill/>
        </p:spPr>
        <p:txBody>
          <a:bodyPr wrap="none" rtlCol="0">
            <a:spAutoFit/>
          </a:bodyPr>
          <a:lstStyle/>
          <a:p>
            <a:pPr marL="342900" indent="-342900">
              <a:buFont typeface="Arial" panose="020B0604020202020204" pitchFamily="34" charset="0"/>
              <a:buChar char="•"/>
            </a:pPr>
            <a:r>
              <a:rPr lang="en-US" sz="2400" b="1" dirty="0">
                <a:solidFill>
                  <a:schemeClr val="tx1">
                    <a:lumMod val="85000"/>
                  </a:schemeClr>
                </a:solidFill>
              </a:rPr>
              <a:t>Stealth</a:t>
            </a:r>
            <a:r>
              <a:rPr lang="en-US" dirty="0">
                <a:solidFill>
                  <a:schemeClr val="tx1">
                    <a:lumMod val="85000"/>
                  </a:schemeClr>
                </a:solidFill>
              </a:rPr>
              <a:t> - </a:t>
            </a:r>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Web-based keyloggers can be designed to run silently in the</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background without being detected by the user of the target device,</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making them effective for covert monitoring.</a:t>
            </a:r>
            <a:endParaRPr lang="en-IN"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BE63BCD1-8702-BD8D-85ED-C1AFCDE76B79}"/>
              </a:ext>
            </a:extLst>
          </p:cNvPr>
          <p:cNvSpPr txBox="1"/>
          <p:nvPr/>
        </p:nvSpPr>
        <p:spPr>
          <a:xfrm>
            <a:off x="817085" y="4629752"/>
            <a:ext cx="11304698" cy="1015663"/>
          </a:xfrm>
          <a:prstGeom prst="rect">
            <a:avLst/>
          </a:prstGeom>
          <a:noFill/>
        </p:spPr>
        <p:txBody>
          <a:bodyPr wrap="none" rtlCol="0">
            <a:spAutoFit/>
          </a:bodyPr>
          <a:lstStyle/>
          <a:p>
            <a:pPr marL="342900" indent="-342900">
              <a:buFont typeface="Arial" panose="020B0604020202020204" pitchFamily="34" charset="0"/>
              <a:buChar char="•"/>
            </a:pPr>
            <a:r>
              <a:rPr lang="en-US" sz="2400" b="1" dirty="0">
                <a:solidFill>
                  <a:schemeClr val="tx1">
                    <a:lumMod val="85000"/>
                  </a:schemeClr>
                </a:solidFill>
              </a:rPr>
              <a:t>Real-Time Monitoring </a:t>
            </a:r>
            <a:r>
              <a:rPr lang="en-US" dirty="0">
                <a:solidFill>
                  <a:schemeClr val="tx1">
                    <a:lumMod val="85000"/>
                  </a:schemeClr>
                </a:solidFill>
              </a:rPr>
              <a:t>- </a:t>
            </a:r>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Some web-based keyloggers provide real-time monitoring,</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allowing users to view keystrokes and other activities as they occur, providing </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instant access to information.</a:t>
            </a:r>
            <a:endParaRPr lang="en-IN"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61342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26CFC-C4A3-8B5E-1598-39F3213FAE7C}"/>
              </a:ext>
            </a:extLst>
          </p:cNvPr>
          <p:cNvSpPr txBox="1"/>
          <p:nvPr/>
        </p:nvSpPr>
        <p:spPr>
          <a:xfrm>
            <a:off x="1843380" y="1882579"/>
            <a:ext cx="9735614" cy="5262979"/>
          </a:xfrm>
          <a:prstGeom prst="rect">
            <a:avLst/>
          </a:prstGeom>
          <a:noFill/>
        </p:spPr>
        <p:txBody>
          <a:bodyPr wrap="square">
            <a:spAutoFit/>
          </a:bodyPr>
          <a:lstStyle/>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Capturing Keystrokes </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Sending Captured Keystrokes</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Storing Data in Attacker’s  Machine</a:t>
            </a:r>
            <a:endParaRPr kumimoji="0" lang="en-US" sz="4000" b="0" i="0" u="none" strike="noStrike" kern="1200" cap="none" spc="0" normalizeH="0" baseline="0" noProof="0" dirty="0">
              <a:ln>
                <a:noFill/>
              </a:ln>
              <a:solidFill>
                <a:schemeClr val="tx2">
                  <a:lumMod val="90000"/>
                </a:schemeClr>
              </a:solidFill>
              <a:effectLst/>
              <a:uLnTx/>
              <a:uFillTx/>
              <a:latin typeface="High Tower Text" panose="02040502050506030303" pitchFamily="18" charset="0"/>
              <a:cs typeface="Mongolian Baiti" panose="03000500000000000000" pitchFamily="66" charset="0"/>
            </a:endParaRP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Admin Panel</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Dashboard</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Firebase Authentication </a:t>
            </a: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p:txBody>
      </p:sp>
      <p:sp>
        <p:nvSpPr>
          <p:cNvPr id="5" name="TextBox 4">
            <a:extLst>
              <a:ext uri="{FF2B5EF4-FFF2-40B4-BE49-F238E27FC236}">
                <a16:creationId xmlns:a16="http://schemas.microsoft.com/office/drawing/2014/main" id="{1401347C-C285-A4B1-9F86-01A2F0B3A607}"/>
              </a:ext>
            </a:extLst>
          </p:cNvPr>
          <p:cNvSpPr txBox="1"/>
          <p:nvPr/>
        </p:nvSpPr>
        <p:spPr>
          <a:xfrm>
            <a:off x="8681777" y="-323166"/>
            <a:ext cx="6093566" cy="646331"/>
          </a:xfrm>
          <a:prstGeom prst="rect">
            <a:avLst/>
          </a:prstGeom>
          <a:noFill/>
        </p:spPr>
        <p:txBody>
          <a:bodyPr wrap="square">
            <a:spAutoFit/>
          </a:bodyPr>
          <a:lstStyle/>
          <a:p>
            <a:endParaRPr lang="en-US" dirty="0"/>
          </a:p>
          <a:p>
            <a:endParaRPr lang="en-US" dirty="0"/>
          </a:p>
        </p:txBody>
      </p:sp>
      <p:sp>
        <p:nvSpPr>
          <p:cNvPr id="8" name="TextBox 7">
            <a:extLst>
              <a:ext uri="{FF2B5EF4-FFF2-40B4-BE49-F238E27FC236}">
                <a16:creationId xmlns:a16="http://schemas.microsoft.com/office/drawing/2014/main" id="{8F4AF7F0-280A-9D80-0231-EAF017C63D9F}"/>
              </a:ext>
            </a:extLst>
          </p:cNvPr>
          <p:cNvSpPr txBox="1"/>
          <p:nvPr/>
        </p:nvSpPr>
        <p:spPr>
          <a:xfrm>
            <a:off x="4238556" y="220429"/>
            <a:ext cx="3714888" cy="923330"/>
          </a:xfrm>
          <a:prstGeom prst="rect">
            <a:avLst/>
          </a:prstGeom>
          <a:noFill/>
        </p:spPr>
        <p:txBody>
          <a:bodyPr wrap="square" rtlCol="0">
            <a:spAutoFit/>
          </a:bodyPr>
          <a:lstStyle/>
          <a:p>
            <a:pPr algn="l"/>
            <a:r>
              <a:rPr lang="en-US" sz="5400" dirty="0">
                <a:latin typeface="Sitka Display Semibold" pitchFamily="2" charset="0"/>
              </a:rPr>
              <a:t>Modules</a:t>
            </a:r>
          </a:p>
        </p:txBody>
      </p:sp>
    </p:spTree>
    <p:extLst>
      <p:ext uri="{BB962C8B-B14F-4D97-AF65-F5344CB8AC3E}">
        <p14:creationId xmlns:p14="http://schemas.microsoft.com/office/powerpoint/2010/main" val="4215119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955</Words>
  <Application>Microsoft Office PowerPoint</Application>
  <PresentationFormat>Widescreen</PresentationFormat>
  <Paragraphs>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 Teamer</dc:creator>
  <cp:lastModifiedBy>Red Teamer</cp:lastModifiedBy>
  <cp:revision>18</cp:revision>
  <dcterms:created xsi:type="dcterms:W3CDTF">2024-02-05T15:29:12Z</dcterms:created>
  <dcterms:modified xsi:type="dcterms:W3CDTF">2024-02-16T00:31:50Z</dcterms:modified>
</cp:coreProperties>
</file>