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93" r:id="rId6"/>
    <p:sldId id="286" r:id="rId7"/>
    <p:sldId id="269" r:id="rId8"/>
    <p:sldId id="270" r:id="rId9"/>
    <p:sldId id="297" r:id="rId10"/>
    <p:sldId id="276" r:id="rId11"/>
    <p:sldId id="292" r:id="rId12"/>
    <p:sldId id="275" r:id="rId13"/>
    <p:sldId id="294" r:id="rId14"/>
    <p:sldId id="307" r:id="rId15"/>
    <p:sldId id="279" r:id="rId16"/>
    <p:sldId id="287" r:id="rId17"/>
    <p:sldId id="288" r:id="rId18"/>
    <p:sldId id="289" r:id="rId19"/>
    <p:sldId id="290" r:id="rId20"/>
    <p:sldId id="308" r:id="rId21"/>
    <p:sldId id="260" r:id="rId22"/>
    <p:sldId id="296" r:id="rId23"/>
    <p:sldId id="291" r:id="rId24"/>
    <p:sldId id="306" r:id="rId25"/>
    <p:sldId id="298" r:id="rId26"/>
    <p:sldId id="302" r:id="rId27"/>
    <p:sldId id="304" r:id="rId28"/>
    <p:sldId id="301" r:id="rId29"/>
    <p:sldId id="303" r:id="rId30"/>
    <p:sldId id="305" r:id="rId31"/>
    <p:sldId id="299" r:id="rId32"/>
    <p:sldId id="309" r:id="rId33"/>
    <p:sldId id="272"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5529" autoAdjust="0"/>
  </p:normalViewPr>
  <p:slideViewPr>
    <p:cSldViewPr snapToGrid="0" showGuides="1">
      <p:cViewPr varScale="1">
        <p:scale>
          <a:sx n="91" d="100"/>
          <a:sy n="91" d="100"/>
        </p:scale>
        <p:origin x="322" y="77"/>
      </p:cViewPr>
      <p:guideLst>
        <p:guide orient="horz" pos="2160"/>
        <p:guide pos="3840"/>
      </p:guideLst>
    </p:cSldViewPr>
  </p:slideViewPr>
  <p:notesTextViewPr>
    <p:cViewPr>
      <p:scale>
        <a:sx n="1" d="1"/>
        <a:sy n="1" d="1"/>
      </p:scale>
      <p:origin x="0" y="0"/>
    </p:cViewPr>
  </p:notesTextViewPr>
  <p:sorterViewPr>
    <p:cViewPr>
      <p:scale>
        <a:sx n="90" d="100"/>
        <a:sy n="90" d="100"/>
      </p:scale>
      <p:origin x="0" y="0"/>
    </p:cViewPr>
  </p:sorter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1/18/2022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1/18/2022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1002" y="2046914"/>
            <a:ext cx="11954312" cy="1535185"/>
          </a:xfrm>
        </p:spPr>
        <p:txBody>
          <a:bodyPr anchor="ctr">
            <a:normAutofit/>
          </a:bodyPr>
          <a:lstStyle/>
          <a:p>
            <a:pPr algn="ctr"/>
            <a:r>
              <a:rPr lang="en-US" sz="4000" b="1" dirty="0">
                <a:solidFill>
                  <a:schemeClr val="tx2"/>
                </a:solidFill>
                <a:latin typeface="Times New Roman" panose="02020603050405020304" pitchFamily="18" charset="0"/>
                <a:cs typeface="Times New Roman" panose="02020603050405020304" pitchFamily="18" charset="0"/>
              </a:rPr>
              <a:t>      Chronic kidney disease prediction using machine learning </a:t>
            </a:r>
          </a:p>
        </p:txBody>
      </p:sp>
      <p:sp>
        <p:nvSpPr>
          <p:cNvPr id="7" name="Subtitle 6"/>
          <p:cNvSpPr>
            <a:spLocks noGrp="1"/>
          </p:cNvSpPr>
          <p:nvPr>
            <p:ph type="subTitle" idx="1"/>
          </p:nvPr>
        </p:nvSpPr>
        <p:spPr>
          <a:xfrm>
            <a:off x="151002" y="3483528"/>
            <a:ext cx="11954312" cy="3275902"/>
          </a:xfrm>
        </p:spPr>
        <p:txBody>
          <a:bodyPr>
            <a:normAutofit/>
          </a:bodyPr>
          <a:lstStyle/>
          <a:p>
            <a:r>
              <a:rPr lang="en-US" dirty="0">
                <a:solidFill>
                  <a:schemeClr val="bg2"/>
                </a:solidFill>
              </a:rPr>
              <a:t> </a:t>
            </a:r>
          </a:p>
          <a:p>
            <a:r>
              <a:rPr lang="en-US" sz="2400" dirty="0">
                <a:solidFill>
                  <a:schemeClr val="tx2"/>
                </a:solidFill>
                <a:latin typeface="Times New Roman" panose="02020603050405020304" pitchFamily="18" charset="0"/>
                <a:cs typeface="Times New Roman" panose="02020603050405020304" pitchFamily="18" charset="0"/>
              </a:rPr>
              <a:t>Presented By</a:t>
            </a:r>
          </a:p>
          <a:p>
            <a:r>
              <a:rPr lang="en-US" sz="2400" dirty="0">
                <a:solidFill>
                  <a:schemeClr val="tx2"/>
                </a:solidFill>
                <a:latin typeface="Times New Roman" panose="02020603050405020304" pitchFamily="18" charset="0"/>
                <a:cs typeface="Times New Roman" panose="02020603050405020304" pitchFamily="18" charset="0"/>
              </a:rPr>
              <a:t>	122003073 - </a:t>
            </a:r>
            <a:r>
              <a:rPr lang="en-US" sz="2400" dirty="0" err="1">
                <a:solidFill>
                  <a:schemeClr val="tx2"/>
                </a:solidFill>
                <a:latin typeface="Times New Roman" panose="02020603050405020304" pitchFamily="18" charset="0"/>
                <a:cs typeface="Times New Roman" panose="02020603050405020304" pitchFamily="18" charset="0"/>
              </a:rPr>
              <a:t>Gandrothu</a:t>
            </a:r>
            <a:r>
              <a:rPr lang="en-US" sz="2400" dirty="0">
                <a:solidFill>
                  <a:schemeClr val="tx2"/>
                </a:solidFill>
                <a:latin typeface="Times New Roman" panose="02020603050405020304" pitchFamily="18" charset="0"/>
                <a:cs typeface="Times New Roman" panose="02020603050405020304" pitchFamily="18" charset="0"/>
              </a:rPr>
              <a:t> Pavan Sai Kishore (CSE) </a:t>
            </a:r>
          </a:p>
          <a:p>
            <a:r>
              <a:rPr lang="en-US" sz="2400" dirty="0">
                <a:solidFill>
                  <a:schemeClr val="tx2"/>
                </a:solidFill>
                <a:latin typeface="Times New Roman" panose="02020603050405020304" pitchFamily="18" charset="0"/>
                <a:cs typeface="Times New Roman" panose="02020603050405020304" pitchFamily="18" charset="0"/>
              </a:rPr>
              <a:t>  	122003138 - </a:t>
            </a:r>
            <a:r>
              <a:rPr lang="en-US" sz="2400" dirty="0" err="1">
                <a:solidFill>
                  <a:schemeClr val="tx2"/>
                </a:solidFill>
                <a:latin typeface="Times New Roman" panose="02020603050405020304" pitchFamily="18" charset="0"/>
                <a:cs typeface="Times New Roman" panose="02020603050405020304" pitchFamily="18" charset="0"/>
              </a:rPr>
              <a:t>Maddu</a:t>
            </a:r>
            <a:r>
              <a:rPr lang="en-US" sz="2400" dirty="0">
                <a:solidFill>
                  <a:schemeClr val="tx2"/>
                </a:solidFill>
                <a:latin typeface="Times New Roman" panose="02020603050405020304" pitchFamily="18" charset="0"/>
                <a:cs typeface="Times New Roman" panose="02020603050405020304" pitchFamily="18" charset="0"/>
              </a:rPr>
              <a:t> Bhaskar Vamsi Krishna (CSE)			Guided by</a:t>
            </a:r>
          </a:p>
          <a:p>
            <a:r>
              <a:rPr lang="en-US" sz="2400" dirty="0">
                <a:solidFill>
                  <a:schemeClr val="tx2"/>
                </a:solidFill>
                <a:latin typeface="Times New Roman" panose="02020603050405020304" pitchFamily="18" charset="0"/>
                <a:cs typeface="Times New Roman" panose="02020603050405020304" pitchFamily="18" charset="0"/>
              </a:rPr>
              <a:t>  	122014053 - </a:t>
            </a:r>
            <a:r>
              <a:rPr lang="en-US" sz="2400" dirty="0" err="1">
                <a:solidFill>
                  <a:schemeClr val="tx2"/>
                </a:solidFill>
                <a:latin typeface="Times New Roman" panose="02020603050405020304" pitchFamily="18" charset="0"/>
                <a:cs typeface="Times New Roman" panose="02020603050405020304" pitchFamily="18" charset="0"/>
              </a:rPr>
              <a:t>Tamalampudi</a:t>
            </a:r>
            <a:r>
              <a:rPr lang="en-US" sz="2400" dirty="0">
                <a:solidFill>
                  <a:schemeClr val="tx2"/>
                </a:solidFill>
                <a:latin typeface="Times New Roman" panose="02020603050405020304" pitchFamily="18" charset="0"/>
                <a:cs typeface="Times New Roman" panose="02020603050405020304" pitchFamily="18" charset="0"/>
              </a:rPr>
              <a:t> Venkata Rama Reddy (ICT)			</a:t>
            </a:r>
            <a:r>
              <a:rPr lang="en-US" sz="2400" dirty="0" err="1">
                <a:solidFill>
                  <a:schemeClr val="tx2"/>
                </a:solidFill>
                <a:latin typeface="Times New Roman" panose="02020603050405020304" pitchFamily="18" charset="0"/>
                <a:cs typeface="Times New Roman" panose="02020603050405020304" pitchFamily="18" charset="0"/>
              </a:rPr>
              <a:t>Renugadevi</a:t>
            </a:r>
            <a:r>
              <a:rPr lang="en-US" sz="2400" dirty="0">
                <a:solidFill>
                  <a:schemeClr val="tx2"/>
                </a:solidFill>
                <a:latin typeface="Times New Roman" panose="02020603050405020304" pitchFamily="18" charset="0"/>
                <a:cs typeface="Times New Roman" panose="02020603050405020304" pitchFamily="18" charset="0"/>
              </a:rPr>
              <a:t> T</a:t>
            </a:r>
          </a:p>
          <a:p>
            <a:endParaRPr lang="en-US" sz="2400" dirty="0">
              <a:solidFill>
                <a:schemeClr val="tx2"/>
              </a:solidFill>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a:p>
            <a:r>
              <a:rPr lang="en-US" sz="2000" b="1" dirty="0">
                <a:solidFill>
                  <a:schemeClr val="bg2"/>
                </a:solidFill>
                <a:latin typeface="Times New Roman" panose="02020603050405020304" pitchFamily="18" charset="0"/>
                <a:cs typeface="Times New Roman" panose="02020603050405020304" pitchFamily="18" charset="0"/>
              </a:rPr>
              <a:t>Base Paper:</a:t>
            </a:r>
          </a:p>
          <a:p>
            <a:r>
              <a:rPr lang="en-IN" sz="2000" dirty="0">
                <a:solidFill>
                  <a:schemeClr val="bg2"/>
                </a:solidFill>
                <a:latin typeface="Times New Roman" panose="02020603050405020304" pitchFamily="18" charset="0"/>
                <a:cs typeface="Times New Roman" panose="02020603050405020304" pitchFamily="18" charset="0"/>
              </a:rPr>
              <a:t>Pankaj </a:t>
            </a:r>
            <a:r>
              <a:rPr lang="en-IN" sz="2000" dirty="0" err="1">
                <a:solidFill>
                  <a:schemeClr val="bg2"/>
                </a:solidFill>
                <a:latin typeface="Times New Roman" panose="02020603050405020304" pitchFamily="18" charset="0"/>
                <a:cs typeface="Times New Roman" panose="02020603050405020304" pitchFamily="18" charset="0"/>
              </a:rPr>
              <a:t>Chittora</a:t>
            </a:r>
            <a:r>
              <a:rPr lang="en-IN" sz="2000" dirty="0">
                <a:solidFill>
                  <a:schemeClr val="bg2"/>
                </a:solidFill>
                <a:latin typeface="Times New Roman" panose="02020603050405020304" pitchFamily="18" charset="0"/>
                <a:cs typeface="Times New Roman" panose="02020603050405020304" pitchFamily="18" charset="0"/>
              </a:rPr>
              <a:t> ,Sandeep </a:t>
            </a:r>
            <a:r>
              <a:rPr lang="en-IN" sz="2000" dirty="0" err="1">
                <a:solidFill>
                  <a:schemeClr val="bg2"/>
                </a:solidFill>
                <a:latin typeface="Times New Roman" panose="02020603050405020304" pitchFamily="18" charset="0"/>
                <a:cs typeface="Times New Roman" panose="02020603050405020304" pitchFamily="18" charset="0"/>
              </a:rPr>
              <a:t>Chaurasia</a:t>
            </a:r>
            <a:r>
              <a:rPr lang="en-IN" sz="2000" dirty="0">
                <a:solidFill>
                  <a:schemeClr val="bg2"/>
                </a:solidFill>
                <a:latin typeface="Times New Roman" panose="02020603050405020304" pitchFamily="18" charset="0"/>
                <a:cs typeface="Times New Roman" panose="02020603050405020304" pitchFamily="18" charset="0"/>
              </a:rPr>
              <a:t> ,</a:t>
            </a:r>
            <a:r>
              <a:rPr lang="en-IN" sz="2000" dirty="0" err="1">
                <a:solidFill>
                  <a:schemeClr val="bg2"/>
                </a:solidFill>
                <a:latin typeface="Times New Roman" panose="02020603050405020304" pitchFamily="18" charset="0"/>
                <a:cs typeface="Times New Roman" panose="02020603050405020304" pitchFamily="18" charset="0"/>
              </a:rPr>
              <a:t>Prasun</a:t>
            </a:r>
            <a:r>
              <a:rPr lang="en-IN" sz="2000" dirty="0">
                <a:solidFill>
                  <a:schemeClr val="bg2"/>
                </a:solidFill>
                <a:latin typeface="Times New Roman" panose="02020603050405020304" pitchFamily="18" charset="0"/>
                <a:cs typeface="Times New Roman" panose="02020603050405020304" pitchFamily="18" charset="0"/>
              </a:rPr>
              <a:t> Chakrabarti and others, (2021) “</a:t>
            </a:r>
            <a:r>
              <a:rPr lang="en-US" sz="2000" dirty="0">
                <a:solidFill>
                  <a:schemeClr val="bg2"/>
                </a:solidFill>
                <a:latin typeface="Times New Roman" panose="02020603050405020304" pitchFamily="18" charset="0"/>
                <a:cs typeface="Times New Roman" panose="02020603050405020304" pitchFamily="18" charset="0"/>
              </a:rPr>
              <a:t>Prediction of Chronic Kidney Disease - A Machine Learning Perspective”, IEEE </a:t>
            </a:r>
            <a:r>
              <a:rPr lang="en-IN" sz="2000" dirty="0">
                <a:solidFill>
                  <a:schemeClr val="bg2"/>
                </a:solidFill>
                <a:latin typeface="Times New Roman" panose="02020603050405020304" pitchFamily="18" charset="0"/>
                <a:cs typeface="Times New Roman" panose="02020603050405020304" pitchFamily="18" charset="0"/>
              </a:rPr>
              <a:t>Access.2021.3053763</a:t>
            </a:r>
            <a:endParaRPr lang="en-US" sz="2000" dirty="0">
              <a:solidFill>
                <a:schemeClr val="bg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B5CF6DC-33C5-4FDF-AB55-A0440D496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659" y="0"/>
            <a:ext cx="3960341" cy="1075765"/>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0725E7-05C7-46D2-A7F5-3A8AB3DC276B}"/>
              </a:ext>
            </a:extLst>
          </p:cNvPr>
          <p:cNvSpPr>
            <a:spLocks noGrp="1"/>
          </p:cNvSpPr>
          <p:nvPr>
            <p:ph type="title"/>
          </p:nvPr>
        </p:nvSpPr>
        <p:spPr>
          <a:xfrm>
            <a:off x="1104900" y="34255"/>
            <a:ext cx="9980682" cy="1096962"/>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DATA SET &amp; PREPROCESSING</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2B02F25-7244-4D3C-8BF8-DC6AC3AB0BCE}"/>
              </a:ext>
            </a:extLst>
          </p:cNvPr>
          <p:cNvSpPr>
            <a:spLocks noGrp="1"/>
          </p:cNvSpPr>
          <p:nvPr>
            <p:ph idx="1"/>
          </p:nvPr>
        </p:nvSpPr>
        <p:spPr>
          <a:xfrm>
            <a:off x="1104900" y="1600200"/>
            <a:ext cx="10453826" cy="4968380"/>
          </a:xfrm>
        </p:spPr>
        <p:txBody>
          <a:bodyPr>
            <a:noAutofit/>
          </a:bodyPr>
          <a:lstStyle/>
          <a:p>
            <a:pPr marL="0" indent="0">
              <a:buNone/>
            </a:pPr>
            <a:r>
              <a:rPr lang="en-US" b="1" dirty="0">
                <a:solidFill>
                  <a:schemeClr val="tx2"/>
                </a:solidFill>
                <a:latin typeface="Times New Roman" panose="02020603050405020304" pitchFamily="18" charset="0"/>
                <a:cs typeface="Times New Roman" panose="02020603050405020304" pitchFamily="18" charset="0"/>
              </a:rPr>
              <a:t>DATA SET COLLECTION:</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The CKD dataset for this paper was collected from the UCI website, which UC Irvine Machine Learning Repository was providing.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This dataset consists of 25 attributes and 400 instances. Of those 25 attributes, 24 are feature attributes and 1 is a target attribute.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The target attribute has 2 values: CKD or Not CKD</a:t>
            </a:r>
            <a:endParaRPr lang="en-US" sz="1800" dirty="0">
              <a:solidFill>
                <a:schemeClr val="tx2"/>
              </a:solidFill>
              <a:latin typeface="Times New Roman" panose="02020603050405020304" pitchFamily="18" charset="0"/>
              <a:cs typeface="Times New Roman" panose="02020603050405020304" pitchFamily="18" charset="0"/>
            </a:endParaRPr>
          </a:p>
          <a:p>
            <a:pPr marL="0" indent="0">
              <a:buNone/>
            </a:pPr>
            <a:r>
              <a:rPr lang="en-US" b="1" dirty="0">
                <a:solidFill>
                  <a:schemeClr val="tx2"/>
                </a:solidFill>
                <a:latin typeface="Times New Roman" panose="02020603050405020304" pitchFamily="18" charset="0"/>
                <a:cs typeface="Times New Roman" panose="02020603050405020304" pitchFamily="18" charset="0"/>
              </a:rPr>
              <a:t>DATA CLEANING AND PREPROCESSING:</a:t>
            </a:r>
          </a:p>
          <a:p>
            <a:pPr marL="0" indent="0">
              <a:buNone/>
            </a:pPr>
            <a:r>
              <a:rPr lang="en-US" b="1" dirty="0">
                <a:solidFill>
                  <a:schemeClr val="tx2"/>
                </a:solidFill>
                <a:latin typeface="Times New Roman" panose="02020603050405020304" pitchFamily="18" charset="0"/>
                <a:cs typeface="Times New Roman" panose="02020603050405020304" pitchFamily="18" charset="0"/>
              </a:rPr>
              <a:t>1) KNN IMPUTATION</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Identification of missing values and replacing them is the first and foremost thing we have to do to the dataset. This is known as data cleaning.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One of the best approaches for data cleaning is to predict the missing values using an ML model. In this paper, we use the KNN algorithm for predicting missing values.</a:t>
            </a:r>
            <a:endParaRPr lang="en-IN" sz="1800" dirty="0">
              <a:solidFill>
                <a:schemeClr val="tx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8FF1DD7-B2C6-41C8-BA57-1F1134554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2" y="0"/>
            <a:ext cx="4318898" cy="1173162"/>
          </a:xfrm>
          <a:prstGeom prst="rect">
            <a:avLst/>
          </a:prstGeom>
        </p:spPr>
      </p:pic>
    </p:spTree>
    <p:extLst>
      <p:ext uri="{BB962C8B-B14F-4D97-AF65-F5344CB8AC3E}">
        <p14:creationId xmlns:p14="http://schemas.microsoft.com/office/powerpoint/2010/main" val="30547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4E82C-720E-4414-B8F4-1E0FD3411279}"/>
              </a:ext>
            </a:extLst>
          </p:cNvPr>
          <p:cNvSpPr>
            <a:spLocks noGrp="1"/>
          </p:cNvSpPr>
          <p:nvPr>
            <p:ph idx="1"/>
          </p:nvPr>
        </p:nvSpPr>
        <p:spPr/>
        <p:txBody>
          <a:bodyPr/>
          <a:lstStyle/>
          <a:p>
            <a:pPr marL="0" indent="0">
              <a:buNone/>
            </a:pPr>
            <a:r>
              <a:rPr lang="en-US" sz="2000" b="1" dirty="0">
                <a:solidFill>
                  <a:schemeClr val="tx2"/>
                </a:solidFill>
                <a:latin typeface="Times New Roman" panose="02020603050405020304" pitchFamily="18" charset="0"/>
                <a:cs typeface="Times New Roman" panose="02020603050405020304" pitchFamily="18" charset="0"/>
              </a:rPr>
              <a:t>2) LABEL ENCODER</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Label Encoding can be defined as the conversion of all the labels into numeric form, which will be further converted into a machine-readable form. </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It is one of the best approaches for data preprocessing. In this paper, we convert all the labels into either int or float types.</a:t>
            </a:r>
            <a:endParaRPr lang="en-US" sz="2000" b="1"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2"/>
                </a:solidFill>
                <a:latin typeface="Times New Roman" panose="02020603050405020304" pitchFamily="18" charset="0"/>
                <a:cs typeface="Times New Roman" panose="02020603050405020304" pitchFamily="18" charset="0"/>
              </a:rPr>
              <a:t>3) TRAIN – TEST SPLIT</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Train-Test Split is the most frequently used approach for preprocessing. In this process, the data is divided into two parts, one for training the model and the other for testing. </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It is mainly used for estimating the performance of ML classifiers. In this paper, we consider the train-test split ratio to be 50:50.</a:t>
            </a:r>
            <a:endParaRPr lang="en-IN" sz="2000" dirty="0">
              <a:solidFill>
                <a:schemeClr val="tx2"/>
              </a:solidFill>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4CD17C1-A364-4F44-9EF4-69BF82B5D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2" y="0"/>
            <a:ext cx="4318898" cy="1173162"/>
          </a:xfrm>
          <a:prstGeom prst="rect">
            <a:avLst/>
          </a:prstGeom>
        </p:spPr>
      </p:pic>
    </p:spTree>
    <p:extLst>
      <p:ext uri="{BB962C8B-B14F-4D97-AF65-F5344CB8AC3E}">
        <p14:creationId xmlns:p14="http://schemas.microsoft.com/office/powerpoint/2010/main" val="184210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F892E-5A49-4C43-A59E-FAF4F5F02743}"/>
              </a:ext>
            </a:extLst>
          </p:cNvPr>
          <p:cNvSpPr>
            <a:spLocks noGrp="1"/>
          </p:cNvSpPr>
          <p:nvPr>
            <p:ph idx="1"/>
          </p:nvPr>
        </p:nvSpPr>
        <p:spPr>
          <a:xfrm>
            <a:off x="1104900" y="1642144"/>
            <a:ext cx="9982200" cy="4572000"/>
          </a:xfrm>
        </p:spPr>
        <p:txBody>
          <a:bodyPr>
            <a:normAutofit/>
          </a:bodyPr>
          <a:lstStyle/>
          <a:p>
            <a:pPr marL="0" indent="0">
              <a:buNone/>
            </a:pPr>
            <a:r>
              <a:rPr lang="en-US" b="1" dirty="0">
                <a:solidFill>
                  <a:schemeClr val="tx2"/>
                </a:solidFill>
                <a:latin typeface="Times New Roman" panose="02020603050405020304" pitchFamily="18" charset="0"/>
                <a:cs typeface="Times New Roman" panose="02020603050405020304" pitchFamily="18" charset="0"/>
              </a:rPr>
              <a:t>FEATURE SELECTION METHODS</a:t>
            </a:r>
          </a:p>
          <a:p>
            <a:pPr marL="0" indent="0">
              <a:buNone/>
            </a:pPr>
            <a:r>
              <a:rPr lang="en-US" b="1" dirty="0">
                <a:solidFill>
                  <a:schemeClr val="tx2"/>
                </a:solidFill>
                <a:latin typeface="Times New Roman" panose="02020603050405020304" pitchFamily="18" charset="0"/>
                <a:cs typeface="Times New Roman" panose="02020603050405020304" pitchFamily="18" charset="0"/>
              </a:rPr>
              <a:t>1) FULL FEATURE SELECTION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In this case, we will consider all features as input for ML classifiers for prediction.</a:t>
            </a:r>
          </a:p>
          <a:p>
            <a:pPr marL="0" indent="0">
              <a:buNone/>
            </a:pPr>
            <a:endParaRPr lang="en-US" b="1" dirty="0">
              <a:solidFill>
                <a:schemeClr val="tx2"/>
              </a:solidFill>
              <a:latin typeface="Times New Roman" panose="02020603050405020304" pitchFamily="18" charset="0"/>
              <a:cs typeface="Times New Roman" panose="02020603050405020304" pitchFamily="18" charset="0"/>
            </a:endParaRPr>
          </a:p>
          <a:p>
            <a:pPr marL="0" indent="0">
              <a:buNone/>
            </a:pPr>
            <a:r>
              <a:rPr lang="en-US" b="1" dirty="0">
                <a:solidFill>
                  <a:schemeClr val="tx2"/>
                </a:solidFill>
                <a:latin typeface="Times New Roman" panose="02020603050405020304" pitchFamily="18" charset="0"/>
                <a:cs typeface="Times New Roman" panose="02020603050405020304" pitchFamily="18" charset="0"/>
              </a:rPr>
              <a:t>2) CORRELATION-BASED FEATURE SELECTION (CFS) :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CFS is one of the filter methods to select the features based on the correlation between them.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In this process, it will eliminate the highly correlated feature with the other feature.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It selects only the remaining features after eliminating the highly correlated ones.</a:t>
            </a:r>
            <a:endParaRPr lang="en-US" sz="18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solidFill>
                <a:schemeClr val="tx2"/>
              </a:solidFill>
            </a:endParaRPr>
          </a:p>
        </p:txBody>
      </p:sp>
      <p:pic>
        <p:nvPicPr>
          <p:cNvPr id="4" name="Picture 3">
            <a:extLst>
              <a:ext uri="{FF2B5EF4-FFF2-40B4-BE49-F238E27FC236}">
                <a16:creationId xmlns:a16="http://schemas.microsoft.com/office/drawing/2014/main" id="{84985E86-6ECC-4193-9C61-10B3B976F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26894"/>
            <a:ext cx="4318898" cy="1173162"/>
          </a:xfrm>
          <a:prstGeom prst="rect">
            <a:avLst/>
          </a:prstGeom>
        </p:spPr>
      </p:pic>
      <p:sp>
        <p:nvSpPr>
          <p:cNvPr id="5" name="Title 1">
            <a:extLst>
              <a:ext uri="{FF2B5EF4-FFF2-40B4-BE49-F238E27FC236}">
                <a16:creationId xmlns:a16="http://schemas.microsoft.com/office/drawing/2014/main" id="{71710F44-97AC-4F2D-8EA8-1794783BC5E4}"/>
              </a:ext>
            </a:extLst>
          </p:cNvPr>
          <p:cNvSpPr>
            <a:spLocks noGrp="1"/>
          </p:cNvSpPr>
          <p:nvPr>
            <p:ph type="title"/>
          </p:nvPr>
        </p:nvSpPr>
        <p:spPr>
          <a:xfrm>
            <a:off x="1104900" y="76200"/>
            <a:ext cx="9980613" cy="1096963"/>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METHODOLOGIES</a:t>
            </a:r>
            <a:endParaRPr lang="en-IN" sz="32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55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97F5E-5EBF-40F6-9794-199A7BA1EC6D}"/>
              </a:ext>
            </a:extLst>
          </p:cNvPr>
          <p:cNvSpPr>
            <a:spLocks noGrp="1"/>
          </p:cNvSpPr>
          <p:nvPr>
            <p:ph idx="1"/>
          </p:nvPr>
        </p:nvSpPr>
        <p:spPr>
          <a:xfrm>
            <a:off x="1104900" y="1473693"/>
            <a:ext cx="9982200" cy="5308107"/>
          </a:xfrm>
        </p:spPr>
        <p:txBody>
          <a:bodyPr>
            <a:normAutofit/>
          </a:bodyPr>
          <a:lstStyle/>
          <a:p>
            <a:pPr marL="0" indent="0">
              <a:buNone/>
            </a:pPr>
            <a:r>
              <a:rPr lang="en-IN" b="1" dirty="0">
                <a:solidFill>
                  <a:schemeClr val="tx2"/>
                </a:solidFill>
                <a:latin typeface="Times New Roman" panose="02020603050405020304" pitchFamily="18" charset="0"/>
                <a:cs typeface="Times New Roman" panose="02020603050405020304" pitchFamily="18" charset="0"/>
              </a:rPr>
              <a:t>3) WRAPPER METHOD :</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In Wrapper FS, the feature selection takes place based on a precise ML classifier. </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It uses a greedy approach for making subsets. Subsets can be formed either by the forward selection method or the backward elimination method. </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In this paper, we use "forward selection." In forward selection, the subset is initially null and, iteratively, the features are added. </a:t>
            </a:r>
            <a:endParaRPr lang="en-US" b="1" dirty="0">
              <a:solidFill>
                <a:schemeClr val="tx2"/>
              </a:solidFill>
              <a:latin typeface="Times New Roman" panose="02020603050405020304" pitchFamily="18" charset="0"/>
              <a:cs typeface="Times New Roman" panose="02020603050405020304" pitchFamily="18" charset="0"/>
            </a:endParaRPr>
          </a:p>
          <a:p>
            <a:pPr marL="0" indent="0">
              <a:buNone/>
            </a:pPr>
            <a:r>
              <a:rPr lang="en-US" b="1" dirty="0">
                <a:solidFill>
                  <a:schemeClr val="tx2"/>
                </a:solidFill>
                <a:latin typeface="Times New Roman" panose="02020603050405020304" pitchFamily="18" charset="0"/>
                <a:cs typeface="Times New Roman" panose="02020603050405020304" pitchFamily="18" charset="0"/>
              </a:rPr>
              <a:t>4) LASSO METHOD:</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LASSO (least absolute shrinkage and selection operator) FS is an embedded method of FS.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In the embedded method, features are selected based on decision trees.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In LASSO method, two processes take place: regularization and feature selection.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In regularization, the coefficients of unimportant features are shrunk to zero, and in feature selection, the features with zero coefficients are eliminated.</a:t>
            </a:r>
          </a:p>
          <a:p>
            <a:pPr marL="0" indent="0">
              <a:buNone/>
            </a:pPr>
            <a:endParaRPr lang="en-US"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540F04-C61D-48D7-9A3A-71B8F3BA7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8965"/>
            <a:ext cx="4318898" cy="1173162"/>
          </a:xfrm>
          <a:prstGeom prst="rect">
            <a:avLst/>
          </a:prstGeom>
        </p:spPr>
      </p:pic>
    </p:spTree>
    <p:extLst>
      <p:ext uri="{BB962C8B-B14F-4D97-AF65-F5344CB8AC3E}">
        <p14:creationId xmlns:p14="http://schemas.microsoft.com/office/powerpoint/2010/main" val="98199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EECA4-A994-480C-8597-D5A647DE588D}"/>
              </a:ext>
            </a:extLst>
          </p:cNvPr>
          <p:cNvSpPr>
            <a:spLocks noGrp="1"/>
          </p:cNvSpPr>
          <p:nvPr>
            <p:ph idx="1"/>
          </p:nvPr>
        </p:nvSpPr>
        <p:spPr>
          <a:xfrm>
            <a:off x="1104900" y="1600199"/>
            <a:ext cx="10578114" cy="5031419"/>
          </a:xfrm>
        </p:spPr>
        <p:txBody>
          <a:bodyPr/>
          <a:lstStyle/>
          <a:p>
            <a:pPr marL="0" indent="0">
              <a:buNone/>
            </a:pPr>
            <a:r>
              <a:rPr lang="en-US" sz="2000" b="1" dirty="0">
                <a:solidFill>
                  <a:schemeClr val="tx2"/>
                </a:solidFill>
                <a:latin typeface="Times New Roman" panose="02020603050405020304" pitchFamily="18" charset="0"/>
                <a:cs typeface="Times New Roman" panose="02020603050405020304" pitchFamily="18" charset="0"/>
              </a:rPr>
              <a:t>ML CLASSIFIER ALGORITHMS:</a:t>
            </a:r>
          </a:p>
          <a:p>
            <a:pPr marL="0" indent="0">
              <a:buNone/>
            </a:pPr>
            <a:r>
              <a:rPr lang="en-US" b="1" dirty="0">
                <a:solidFill>
                  <a:schemeClr val="tx2"/>
                </a:solidFill>
                <a:latin typeface="Times New Roman" panose="02020603050405020304" pitchFamily="18" charset="0"/>
                <a:cs typeface="Times New Roman" panose="02020603050405020304" pitchFamily="18" charset="0"/>
              </a:rPr>
              <a:t>1) LOGISTIC REGRESSION (LR)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Logistic regression is one of supervised ML classifiers. It's a mathematical model. It predicts the probability of achieving the target value.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It categorizes the target attribute as either successful or unsuccessful. It returns 1 when successful, and 0 when unsuccessful.</a:t>
            </a:r>
            <a:endParaRPr lang="en-US" dirty="0">
              <a:solidFill>
                <a:schemeClr val="tx2"/>
              </a:solidFill>
              <a:latin typeface="Times New Roman" panose="02020603050405020304" pitchFamily="18" charset="0"/>
              <a:cs typeface="Times New Roman" panose="02020603050405020304" pitchFamily="18" charset="0"/>
            </a:endParaRPr>
          </a:p>
          <a:p>
            <a:pPr marL="0" indent="0">
              <a:buNone/>
            </a:pPr>
            <a:r>
              <a:rPr lang="en-US" b="1" dirty="0">
                <a:solidFill>
                  <a:schemeClr val="tx2"/>
                </a:solidFill>
                <a:latin typeface="Times New Roman" panose="02020603050405020304" pitchFamily="18" charset="0"/>
                <a:cs typeface="Times New Roman" panose="02020603050405020304" pitchFamily="18" charset="0"/>
              </a:rPr>
              <a:t>2) K- NEAREST NEIGHBORS (KNN)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KNN is a simplest supervised algorithm. For both classification and regression problems KNN is applicable.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It is, however, primarily used for solving classification problems.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The distance between two already labelled data sets is calculated. The distance aids in locating the new data nearest neighbor. Distance is calculated using the Euclidian method.</a:t>
            </a:r>
            <a:endParaRPr lang="en-IN" sz="1800" dirty="0">
              <a:solidFill>
                <a:schemeClr val="tx2"/>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55BDC26F-2482-4EDE-91F2-5AEE529CD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14718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CD1BA-E8D6-4C5F-A161-019C01B0506E}"/>
              </a:ext>
            </a:extLst>
          </p:cNvPr>
          <p:cNvSpPr>
            <a:spLocks noGrp="1"/>
          </p:cNvSpPr>
          <p:nvPr>
            <p:ph idx="1"/>
          </p:nvPr>
        </p:nvSpPr>
        <p:spPr>
          <a:xfrm>
            <a:off x="1104900" y="1393794"/>
            <a:ext cx="9982200" cy="5388005"/>
          </a:xfrm>
        </p:spPr>
        <p:txBody>
          <a:bodyPr>
            <a:normAutofit/>
          </a:bodyPr>
          <a:lstStyle/>
          <a:p>
            <a:pPr marL="0" indent="0">
              <a:buNone/>
            </a:pPr>
            <a:r>
              <a:rPr lang="en-US" b="1" dirty="0">
                <a:solidFill>
                  <a:schemeClr val="tx2"/>
                </a:solidFill>
                <a:latin typeface="Times New Roman" panose="02020603050405020304" pitchFamily="18" charset="0"/>
                <a:cs typeface="Times New Roman" panose="02020603050405020304" pitchFamily="18" charset="0"/>
              </a:rPr>
              <a:t>3) LINEAR SUPPORT VECTOR MACHINE (LSVM)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LSVM is a latest, uniquely fast machine learning algorithm that uses a simple iterative approach to solve multiclass classification problems for large datasets.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The SVM model is built in the dataset's linear CPU time. There are two penalty cases, L1 and L2.</a:t>
            </a:r>
            <a:endParaRPr lang="en-US" dirty="0">
              <a:solidFill>
                <a:schemeClr val="tx2"/>
              </a:solidFill>
              <a:latin typeface="Times New Roman" panose="02020603050405020304" pitchFamily="18" charset="0"/>
              <a:cs typeface="Times New Roman" panose="02020603050405020304" pitchFamily="18" charset="0"/>
            </a:endParaRPr>
          </a:p>
          <a:p>
            <a:pPr marL="0" indent="0">
              <a:buNone/>
            </a:pPr>
            <a:r>
              <a:rPr lang="en-US" b="1" dirty="0">
                <a:solidFill>
                  <a:schemeClr val="tx2"/>
                </a:solidFill>
                <a:latin typeface="Times New Roman" panose="02020603050405020304" pitchFamily="18" charset="0"/>
                <a:cs typeface="Times New Roman" panose="02020603050405020304" pitchFamily="18" charset="0"/>
              </a:rPr>
              <a:t>4) CHAID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This decision tree technique is chi-square automatic interaction detection (CHAID). It's used to figure out how variables are related to one another.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CHAID can find the outcome using nominal, ordinal, and continuous data.</a:t>
            </a:r>
          </a:p>
          <a:p>
            <a:pPr marL="0" indent="0">
              <a:buNone/>
            </a:pPr>
            <a:r>
              <a:rPr lang="en-US" b="1" dirty="0">
                <a:solidFill>
                  <a:schemeClr val="tx2"/>
                </a:solidFill>
                <a:latin typeface="Times New Roman" panose="02020603050405020304" pitchFamily="18" charset="0"/>
                <a:cs typeface="Times New Roman" panose="02020603050405020304" pitchFamily="18" charset="0"/>
              </a:rPr>
              <a:t>5) C 4.5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C4.5 is a decision tree in the sense that from input it generates the decision tree. The tree will have the specified count of branches.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The structure of tree is used to find out the relationship between potential outcomes and features. This process is iterative and continues until no further splits are found.</a:t>
            </a:r>
            <a:endParaRPr lang="en-US" b="1"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23047B-0F19-4FB6-BAD8-AC1E8C44B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8965"/>
            <a:ext cx="4318898" cy="1173162"/>
          </a:xfrm>
          <a:prstGeom prst="rect">
            <a:avLst/>
          </a:prstGeom>
        </p:spPr>
      </p:pic>
    </p:spTree>
    <p:extLst>
      <p:ext uri="{BB962C8B-B14F-4D97-AF65-F5344CB8AC3E}">
        <p14:creationId xmlns:p14="http://schemas.microsoft.com/office/powerpoint/2010/main" val="107424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AD6F9-0174-4A58-A7AF-B5DC6592F06D}"/>
              </a:ext>
            </a:extLst>
          </p:cNvPr>
          <p:cNvSpPr>
            <a:spLocks noGrp="1"/>
          </p:cNvSpPr>
          <p:nvPr>
            <p:ph idx="1"/>
          </p:nvPr>
        </p:nvSpPr>
        <p:spPr>
          <a:xfrm>
            <a:off x="1104900" y="1420427"/>
            <a:ext cx="9982200" cy="5220069"/>
          </a:xfrm>
        </p:spPr>
        <p:txBody>
          <a:bodyPr>
            <a:normAutofit/>
          </a:bodyPr>
          <a:lstStyle/>
          <a:p>
            <a:pPr marL="0" indent="0">
              <a:buNone/>
            </a:pPr>
            <a:r>
              <a:rPr lang="en-US" b="1" dirty="0">
                <a:solidFill>
                  <a:schemeClr val="tx2"/>
                </a:solidFill>
                <a:latin typeface="Times New Roman" panose="02020603050405020304" pitchFamily="18" charset="0"/>
                <a:cs typeface="Times New Roman" panose="02020603050405020304" pitchFamily="18" charset="0"/>
              </a:rPr>
              <a:t>6) ARTIFICIAL NUERAL NETWORK (ANN)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ANN is a type of AI. It falls under the category of supervised ML. It has the same structure as the human brain.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It can solve problems that human or statistical standards have failed to solve.</a:t>
            </a:r>
            <a:endParaRPr lang="en-US" sz="1800" dirty="0">
              <a:solidFill>
                <a:schemeClr val="tx2"/>
              </a:solidFill>
              <a:latin typeface="Times New Roman" panose="02020603050405020304" pitchFamily="18" charset="0"/>
              <a:cs typeface="Times New Roman" panose="02020603050405020304" pitchFamily="18" charset="0"/>
            </a:endParaRPr>
          </a:p>
          <a:p>
            <a:pPr marL="0" indent="0">
              <a:buNone/>
            </a:pPr>
            <a:r>
              <a:rPr lang="en-US" b="1" dirty="0">
                <a:solidFill>
                  <a:schemeClr val="tx2"/>
                </a:solidFill>
                <a:latin typeface="Times New Roman" panose="02020603050405020304" pitchFamily="18" charset="0"/>
                <a:cs typeface="Times New Roman" panose="02020603050405020304" pitchFamily="18" charset="0"/>
              </a:rPr>
              <a:t>7) RANDOM FOREST (RF) :</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Random forests, also called as random decision forests, is an ensemble learning classifier for regression and classification that works by constructing a big number of decision trees during training. </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For classification tasks, the random forest output is the class chosen by the majority of trees. The mean prediction value of the different trees is returned for regression tasks. </a:t>
            </a:r>
          </a:p>
          <a:p>
            <a:pPr>
              <a:buFont typeface="Wingdings" panose="05000000000000000000" pitchFamily="2" charset="2"/>
              <a:buChar char="Ø"/>
            </a:pPr>
            <a:r>
              <a:rPr lang="en-US" sz="2000" dirty="0">
                <a:solidFill>
                  <a:schemeClr val="tx2"/>
                </a:solidFill>
                <a:effectLst/>
                <a:latin typeface="Times New Roman" panose="02020603050405020304" pitchFamily="18" charset="0"/>
                <a:ea typeface="Times New Roman" panose="02020603050405020304" pitchFamily="18" charset="0"/>
              </a:rPr>
              <a:t>RF outperform decision trees in general.</a:t>
            </a: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solidFill>
                <a:schemeClr val="tx2"/>
              </a:solidFill>
            </a:endParaRPr>
          </a:p>
        </p:txBody>
      </p:sp>
      <p:pic>
        <p:nvPicPr>
          <p:cNvPr id="4" name="Picture 3">
            <a:extLst>
              <a:ext uri="{FF2B5EF4-FFF2-40B4-BE49-F238E27FC236}">
                <a16:creationId xmlns:a16="http://schemas.microsoft.com/office/drawing/2014/main" id="{F431F2FD-4670-44A9-8F90-41FDA8758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8965"/>
            <a:ext cx="4318898" cy="1173162"/>
          </a:xfrm>
          <a:prstGeom prst="rect">
            <a:avLst/>
          </a:prstGeom>
        </p:spPr>
      </p:pic>
    </p:spTree>
    <p:extLst>
      <p:ext uri="{BB962C8B-B14F-4D97-AF65-F5344CB8AC3E}">
        <p14:creationId xmlns:p14="http://schemas.microsoft.com/office/powerpoint/2010/main" val="67114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46B37-6119-4699-A65E-9395658C96C4}"/>
              </a:ext>
            </a:extLst>
          </p:cNvPr>
          <p:cNvSpPr>
            <a:spLocks noGrp="1"/>
          </p:cNvSpPr>
          <p:nvPr>
            <p:ph idx="1"/>
          </p:nvPr>
        </p:nvSpPr>
        <p:spPr/>
        <p:txBody>
          <a:bodyPr/>
          <a:lstStyle/>
          <a:p>
            <a:pPr marL="0" indent="0">
              <a:buNone/>
            </a:pPr>
            <a:r>
              <a:rPr lang="en-IN" b="1" dirty="0">
                <a:solidFill>
                  <a:schemeClr val="tx2"/>
                </a:solidFill>
                <a:latin typeface="Times New Roman" panose="02020603050405020304" pitchFamily="18" charset="0"/>
                <a:cs typeface="Times New Roman" panose="02020603050405020304" pitchFamily="18" charset="0"/>
              </a:rPr>
              <a:t>SMOTE:</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Data balancing is the major problem one is facing while using dataset for prediction.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There are 2 methods for data balancing, oversampling and under sampling.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In this case we use oversampling. For oversampling the minority class, the SMOTE is used.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It is also referred to as a data balancer.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It accepts the entire dataset as input but works only on the minority class.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It raises the proportion of minorities in the population.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This methodology expands the features available for target class.</a:t>
            </a:r>
            <a:endParaRPr lang="en-IN" sz="1800" dirty="0">
              <a:solidFill>
                <a:schemeClr val="tx2"/>
              </a:solidFill>
              <a:effectLst/>
              <a:latin typeface="Times New Roman" panose="02020603050405020304" pitchFamily="18" charset="0"/>
              <a:ea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44D0D6C-9557-4AD2-82BA-AAC6457AEC37}"/>
              </a:ext>
            </a:extLst>
          </p:cNvPr>
          <p:cNvSpPr txBox="1">
            <a:spLocks/>
          </p:cNvSpPr>
          <p:nvPr/>
        </p:nvSpPr>
        <p:spPr>
          <a:xfrm>
            <a:off x="1104900" y="0"/>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endParaRPr lang="en-IN"/>
          </a:p>
        </p:txBody>
      </p:sp>
      <p:pic>
        <p:nvPicPr>
          <p:cNvPr id="5" name="Picture 4">
            <a:extLst>
              <a:ext uri="{FF2B5EF4-FFF2-40B4-BE49-F238E27FC236}">
                <a16:creationId xmlns:a16="http://schemas.microsoft.com/office/drawing/2014/main" id="{E96AC427-A93B-4414-9AF9-9CAC3CD12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8965"/>
            <a:ext cx="4318898" cy="1173162"/>
          </a:xfrm>
          <a:prstGeom prst="rect">
            <a:avLst/>
          </a:prstGeom>
        </p:spPr>
      </p:pic>
    </p:spTree>
    <p:extLst>
      <p:ext uri="{BB962C8B-B14F-4D97-AF65-F5344CB8AC3E}">
        <p14:creationId xmlns:p14="http://schemas.microsoft.com/office/powerpoint/2010/main" val="158912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7849"/>
            <a:ext cx="9980613" cy="576650"/>
          </a:xfrm>
        </p:spPr>
        <p:txBody>
          <a:bodyPr>
            <a:normAutofit fontScale="90000"/>
          </a:bodyPr>
          <a:lstStyle/>
          <a:p>
            <a:r>
              <a:rPr lang="en-US" sz="4000" b="1" dirty="0">
                <a:solidFill>
                  <a:schemeClr val="tx2"/>
                </a:solidFill>
                <a:latin typeface="Times New Roman" panose="02020603050405020304" pitchFamily="18" charset="0"/>
                <a:cs typeface="Times New Roman" panose="02020603050405020304" pitchFamily="18" charset="0"/>
              </a:rPr>
              <a:t>    </a:t>
            </a:r>
            <a:r>
              <a:rPr lang="en-US" sz="4400" b="1" dirty="0">
                <a:solidFill>
                  <a:schemeClr val="tx2"/>
                </a:solidFill>
                <a:latin typeface="Times New Roman" panose="02020603050405020304" pitchFamily="18" charset="0"/>
                <a:cs typeface="Times New Roman" panose="02020603050405020304" pitchFamily="18" charset="0"/>
              </a:rPr>
              <a:t>WORK FLOW                  </a:t>
            </a:r>
            <a:r>
              <a:rPr lang="en-US" sz="2200" b="1" dirty="0">
                <a:solidFill>
                  <a:schemeClr val="tx2"/>
                </a:solidFill>
                <a:latin typeface="Times New Roman" panose="02020603050405020304" pitchFamily="18" charset="0"/>
                <a:cs typeface="Times New Roman" panose="02020603050405020304" pitchFamily="18" charset="0"/>
              </a:rPr>
              <a:t>ML Algorithms  </a:t>
            </a:r>
          </a:p>
        </p:txBody>
      </p:sp>
      <p:sp>
        <p:nvSpPr>
          <p:cNvPr id="5" name="Content Placeholder 4">
            <a:extLst>
              <a:ext uri="{FF2B5EF4-FFF2-40B4-BE49-F238E27FC236}">
                <a16:creationId xmlns:a16="http://schemas.microsoft.com/office/drawing/2014/main" id="{ACAF90A7-CDD9-4AC9-A64E-13A2F2DD68EA}"/>
              </a:ext>
            </a:extLst>
          </p:cNvPr>
          <p:cNvSpPr>
            <a:spLocks noGrp="1"/>
          </p:cNvSpPr>
          <p:nvPr>
            <p:ph idx="4294967295"/>
          </p:nvPr>
        </p:nvSpPr>
        <p:spPr>
          <a:xfrm>
            <a:off x="0" y="954439"/>
            <a:ext cx="12192000" cy="5927725"/>
          </a:xfrm>
        </p:spPr>
        <p:txBody>
          <a:bodyPr/>
          <a:lstStyle/>
          <a:p>
            <a:endParaRPr lang="en-US" dirty="0"/>
          </a:p>
          <a:p>
            <a:pPr marL="0" indent="0">
              <a:buNone/>
            </a:pPr>
            <a:r>
              <a:rPr lang="en-IN" dirty="0"/>
              <a:t>                         </a:t>
            </a:r>
            <a:r>
              <a:rPr lang="en-IN" sz="1600" b="1" dirty="0">
                <a:solidFill>
                  <a:schemeClr val="tx2"/>
                </a:solidFill>
                <a:latin typeface="Times New Roman" panose="02020603050405020304" pitchFamily="18" charset="0"/>
                <a:cs typeface="Times New Roman" panose="02020603050405020304" pitchFamily="18" charset="0"/>
              </a:rPr>
              <a:t>Feature Selection</a:t>
            </a:r>
          </a:p>
        </p:txBody>
      </p:sp>
      <p:sp>
        <p:nvSpPr>
          <p:cNvPr id="6" name="Rectangle: Rounded Corners 5">
            <a:extLst>
              <a:ext uri="{FF2B5EF4-FFF2-40B4-BE49-F238E27FC236}">
                <a16:creationId xmlns:a16="http://schemas.microsoft.com/office/drawing/2014/main" id="{D20D2593-3891-4451-B9F5-44DA76E37EFE}"/>
              </a:ext>
            </a:extLst>
          </p:cNvPr>
          <p:cNvSpPr/>
          <p:nvPr/>
        </p:nvSpPr>
        <p:spPr>
          <a:xfrm>
            <a:off x="196974" y="2944986"/>
            <a:ext cx="846152" cy="72008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CKD data-set</a:t>
            </a:r>
            <a:endParaRPr lang="en-IN" sz="11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4C150D06-02DD-41D4-BAF1-D62C03A0A88A}"/>
              </a:ext>
            </a:extLst>
          </p:cNvPr>
          <p:cNvSpPr/>
          <p:nvPr/>
        </p:nvSpPr>
        <p:spPr>
          <a:xfrm>
            <a:off x="6497284" y="4570662"/>
            <a:ext cx="1008112"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LSVM penalty L2</a:t>
            </a:r>
            <a:endParaRPr lang="en-IN" sz="1200" dirty="0">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41E3D748-6AD6-4E8E-99C1-54612F751014}"/>
              </a:ext>
            </a:extLst>
          </p:cNvPr>
          <p:cNvSpPr/>
          <p:nvPr/>
        </p:nvSpPr>
        <p:spPr>
          <a:xfrm>
            <a:off x="6484181" y="3781224"/>
            <a:ext cx="1057572"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LSVM penalty L1</a:t>
            </a:r>
            <a:endParaRPr lang="en-IN" sz="1200" dirty="0">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4895E45B-ACCA-4D57-9999-1A201D2A2957}"/>
              </a:ext>
            </a:extLst>
          </p:cNvPr>
          <p:cNvSpPr/>
          <p:nvPr/>
        </p:nvSpPr>
        <p:spPr>
          <a:xfrm>
            <a:off x="6467364" y="2915024"/>
            <a:ext cx="1057572"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CHAID</a:t>
            </a:r>
            <a:endParaRPr lang="en-IN" sz="1200" dirty="0">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6A2F821D-9527-44D0-8017-A20D31AA70BF}"/>
              </a:ext>
            </a:extLst>
          </p:cNvPr>
          <p:cNvSpPr/>
          <p:nvPr/>
        </p:nvSpPr>
        <p:spPr>
          <a:xfrm>
            <a:off x="6476370" y="2056833"/>
            <a:ext cx="1057572"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Logistic Regression</a:t>
            </a:r>
            <a:endParaRPr lang="en-IN" sz="1200" dirty="0">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2FC33378-C312-44E1-8A57-6FD068239396}"/>
              </a:ext>
            </a:extLst>
          </p:cNvPr>
          <p:cNvSpPr/>
          <p:nvPr/>
        </p:nvSpPr>
        <p:spPr>
          <a:xfrm>
            <a:off x="3363931" y="4169112"/>
            <a:ext cx="941634"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Times New Roman" panose="02020603050405020304" pitchFamily="18" charset="0"/>
                <a:cs typeface="Times New Roman" panose="02020603050405020304" pitchFamily="18" charset="0"/>
              </a:rPr>
              <a:t>LASSO</a:t>
            </a:r>
            <a:endParaRPr lang="en-IN" sz="1050" dirty="0">
              <a:latin typeface="Times New Roman" panose="02020603050405020304" pitchFamily="18"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9B7C5B14-32DD-4DF4-850F-ED1979470697}"/>
              </a:ext>
            </a:extLst>
          </p:cNvPr>
          <p:cNvSpPr/>
          <p:nvPr/>
        </p:nvSpPr>
        <p:spPr>
          <a:xfrm>
            <a:off x="3345512" y="2998314"/>
            <a:ext cx="941634"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Times New Roman" panose="02020603050405020304" pitchFamily="18" charset="0"/>
                <a:cs typeface="Times New Roman" panose="02020603050405020304" pitchFamily="18" charset="0"/>
              </a:rPr>
              <a:t>Wrapper</a:t>
            </a:r>
            <a:endParaRPr lang="en-IN" sz="1050" dirty="0">
              <a:latin typeface="Times New Roman" panose="02020603050405020304" pitchFamily="18"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BA85DD3C-9FB0-4160-ACCD-A5F2CFEC1797}"/>
              </a:ext>
            </a:extLst>
          </p:cNvPr>
          <p:cNvSpPr/>
          <p:nvPr/>
        </p:nvSpPr>
        <p:spPr>
          <a:xfrm>
            <a:off x="5168959" y="3016160"/>
            <a:ext cx="777081"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Selected Features</a:t>
            </a:r>
            <a:endParaRPr lang="en-IN" sz="12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9AFCD8AD-B18D-408F-AC83-2745F5F6A153}"/>
              </a:ext>
            </a:extLst>
          </p:cNvPr>
          <p:cNvSpPr/>
          <p:nvPr/>
        </p:nvSpPr>
        <p:spPr>
          <a:xfrm>
            <a:off x="3384386" y="1951255"/>
            <a:ext cx="936104"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Times New Roman" panose="02020603050405020304" pitchFamily="18" charset="0"/>
                <a:cs typeface="Times New Roman" panose="02020603050405020304" pitchFamily="18" charset="0"/>
              </a:rPr>
              <a:t>Correlation Based</a:t>
            </a:r>
            <a:endParaRPr lang="en-IN" sz="1050" dirty="0">
              <a:latin typeface="Times New Roman" panose="02020603050405020304" pitchFamily="18" charset="0"/>
              <a:cs typeface="Times New Roman" panose="02020603050405020304" pitchFamily="18" charset="0"/>
            </a:endParaRPr>
          </a:p>
        </p:txBody>
      </p:sp>
      <p:sp>
        <p:nvSpPr>
          <p:cNvPr id="39" name="Rectangle: Rounded Corners 38">
            <a:extLst>
              <a:ext uri="{FF2B5EF4-FFF2-40B4-BE49-F238E27FC236}">
                <a16:creationId xmlns:a16="http://schemas.microsoft.com/office/drawing/2014/main" id="{08805EEE-357C-4A79-B3C7-E30002CD4AE0}"/>
              </a:ext>
            </a:extLst>
          </p:cNvPr>
          <p:cNvSpPr/>
          <p:nvPr/>
        </p:nvSpPr>
        <p:spPr>
          <a:xfrm>
            <a:off x="8490013" y="2915024"/>
            <a:ext cx="1070281"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Performance Evaluation Measures</a:t>
            </a:r>
            <a:endParaRPr lang="en-IN" sz="1200" dirty="0">
              <a:latin typeface="Times New Roman" panose="02020603050405020304" pitchFamily="18"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851CF373-D5FC-4FBF-81C1-F9EF533894FC}"/>
              </a:ext>
            </a:extLst>
          </p:cNvPr>
          <p:cNvSpPr/>
          <p:nvPr/>
        </p:nvSpPr>
        <p:spPr>
          <a:xfrm>
            <a:off x="6515463" y="635858"/>
            <a:ext cx="1057572" cy="523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ANN</a:t>
            </a:r>
            <a:endParaRPr lang="en-IN" sz="1200" dirty="0">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2AFF5160-2DB6-4090-AEAC-ABEC73359B19}"/>
              </a:ext>
            </a:extLst>
          </p:cNvPr>
          <p:cNvSpPr/>
          <p:nvPr/>
        </p:nvSpPr>
        <p:spPr>
          <a:xfrm>
            <a:off x="6476370" y="1303164"/>
            <a:ext cx="1057572" cy="53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Times New Roman" panose="02020603050405020304" pitchFamily="18" charset="0"/>
                <a:cs typeface="Times New Roman" panose="02020603050405020304" pitchFamily="18" charset="0"/>
              </a:rPr>
              <a:t>C 4.5</a:t>
            </a:r>
            <a:endParaRPr lang="en-IN" sz="1050" dirty="0">
              <a:latin typeface="Times New Roman" panose="02020603050405020304" pitchFamily="18"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02EF7DB0-EC89-4E69-86BC-0F5E950E0155}"/>
              </a:ext>
            </a:extLst>
          </p:cNvPr>
          <p:cNvSpPr/>
          <p:nvPr/>
        </p:nvSpPr>
        <p:spPr>
          <a:xfrm>
            <a:off x="6402527" y="6112689"/>
            <a:ext cx="1070281"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Random Forest</a:t>
            </a:r>
            <a:endParaRPr lang="en-IN" sz="1050" dirty="0">
              <a:latin typeface="Times New Roman" panose="020206030504050203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A3C8974A-F8C3-468A-B734-9721D50C95EC}"/>
              </a:ext>
            </a:extLst>
          </p:cNvPr>
          <p:cNvSpPr/>
          <p:nvPr/>
        </p:nvSpPr>
        <p:spPr>
          <a:xfrm>
            <a:off x="6497284" y="5413025"/>
            <a:ext cx="1008112" cy="559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Times New Roman" panose="02020603050405020304" pitchFamily="18" charset="0"/>
                <a:cs typeface="Times New Roman" panose="02020603050405020304" pitchFamily="18" charset="0"/>
              </a:rPr>
              <a:t>kNN</a:t>
            </a:r>
            <a:endParaRPr lang="en-IN" sz="1400" dirty="0">
              <a:latin typeface="Times New Roman" panose="02020603050405020304" pitchFamily="18" charset="0"/>
              <a:cs typeface="Times New Roman" panose="02020603050405020304" pitchFamily="18" charset="0"/>
            </a:endParaRPr>
          </a:p>
        </p:txBody>
      </p:sp>
      <p:sp>
        <p:nvSpPr>
          <p:cNvPr id="45" name="Rectangle: Rounded Corners 44">
            <a:extLst>
              <a:ext uri="{FF2B5EF4-FFF2-40B4-BE49-F238E27FC236}">
                <a16:creationId xmlns:a16="http://schemas.microsoft.com/office/drawing/2014/main" id="{CD30FF24-DF4B-471E-AAA0-A7DEE5F3FE66}"/>
              </a:ext>
            </a:extLst>
          </p:cNvPr>
          <p:cNvSpPr/>
          <p:nvPr/>
        </p:nvSpPr>
        <p:spPr>
          <a:xfrm>
            <a:off x="1489722" y="3032492"/>
            <a:ext cx="1141984" cy="545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Times New Roman" panose="02020603050405020304" pitchFamily="18" charset="0"/>
                <a:cs typeface="Times New Roman" panose="02020603050405020304" pitchFamily="18" charset="0"/>
              </a:rPr>
              <a:t>Data preprocessing</a:t>
            </a:r>
            <a:endParaRPr lang="en-IN" sz="1050" dirty="0">
              <a:latin typeface="Times New Roman" panose="02020603050405020304" pitchFamily="18" charset="0"/>
              <a:cs typeface="Times New Roman" panose="02020603050405020304" pitchFamily="18" charset="0"/>
            </a:endParaRPr>
          </a:p>
        </p:txBody>
      </p:sp>
      <p:sp>
        <p:nvSpPr>
          <p:cNvPr id="46" name="Rectangle: Rounded Corners 45">
            <a:extLst>
              <a:ext uri="{FF2B5EF4-FFF2-40B4-BE49-F238E27FC236}">
                <a16:creationId xmlns:a16="http://schemas.microsoft.com/office/drawing/2014/main" id="{3E3B181B-6F80-4284-B421-95147C9C7024}"/>
              </a:ext>
            </a:extLst>
          </p:cNvPr>
          <p:cNvSpPr/>
          <p:nvPr/>
        </p:nvSpPr>
        <p:spPr>
          <a:xfrm>
            <a:off x="3348826" y="5269983"/>
            <a:ext cx="1009694" cy="628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anose="02020603050405020304" pitchFamily="18" charset="0"/>
                <a:cs typeface="Times New Roman" panose="02020603050405020304" pitchFamily="18" charset="0"/>
              </a:rPr>
              <a:t> Full Features</a:t>
            </a:r>
            <a:endParaRPr lang="en-IN" sz="1100" dirty="0">
              <a:latin typeface="Times New Roman" panose="02020603050405020304" pitchFamily="18" charset="0"/>
              <a:cs typeface="Times New Roman" panose="02020603050405020304" pitchFamily="18" charset="0"/>
            </a:endParaRPr>
          </a:p>
        </p:txBody>
      </p:sp>
      <p:cxnSp>
        <p:nvCxnSpPr>
          <p:cNvPr id="48" name="Straight Arrow Connector 47">
            <a:extLst>
              <a:ext uri="{FF2B5EF4-FFF2-40B4-BE49-F238E27FC236}">
                <a16:creationId xmlns:a16="http://schemas.microsoft.com/office/drawing/2014/main" id="{4E5FF23D-7D78-40BD-8F0B-50C882BAA9DA}"/>
              </a:ext>
            </a:extLst>
          </p:cNvPr>
          <p:cNvCxnSpPr>
            <a:cxnSpLocks/>
            <a:stCxn id="6" idx="3"/>
            <a:endCxn id="45" idx="1"/>
          </p:cNvCxnSpPr>
          <p:nvPr/>
        </p:nvCxnSpPr>
        <p:spPr>
          <a:xfrm>
            <a:off x="1043126" y="3305026"/>
            <a:ext cx="446596"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8E04F3-134D-4099-BBBA-F3C9C8D4E9E4}"/>
              </a:ext>
            </a:extLst>
          </p:cNvPr>
          <p:cNvCxnSpPr>
            <a:stCxn id="45" idx="3"/>
            <a:endCxn id="33" idx="1"/>
          </p:cNvCxnSpPr>
          <p:nvPr/>
        </p:nvCxnSpPr>
        <p:spPr>
          <a:xfrm>
            <a:off x="2631706" y="3305026"/>
            <a:ext cx="713806" cy="760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874875E-C1CC-4AD1-878F-CC9226CBF5C3}"/>
              </a:ext>
            </a:extLst>
          </p:cNvPr>
          <p:cNvCxnSpPr>
            <a:cxnSpLocks/>
            <a:stCxn id="45" idx="3"/>
            <a:endCxn id="45" idx="3"/>
          </p:cNvCxnSpPr>
          <p:nvPr/>
        </p:nvCxnSpPr>
        <p:spPr>
          <a:xfrm>
            <a:off x="2631706" y="3305026"/>
            <a:ext cx="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C729E0-E82F-47E1-9338-E605D6215622}"/>
              </a:ext>
            </a:extLst>
          </p:cNvPr>
          <p:cNvCxnSpPr>
            <a:cxnSpLocks/>
            <a:stCxn id="35" idx="3"/>
            <a:endCxn id="34" idx="1"/>
          </p:cNvCxnSpPr>
          <p:nvPr/>
        </p:nvCxnSpPr>
        <p:spPr>
          <a:xfrm>
            <a:off x="4320490" y="2265576"/>
            <a:ext cx="848469" cy="106490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CB75A94-6618-4175-8C7B-2DDC04312A7C}"/>
              </a:ext>
            </a:extLst>
          </p:cNvPr>
          <p:cNvCxnSpPr>
            <a:cxnSpLocks/>
            <a:stCxn id="33" idx="3"/>
            <a:endCxn id="34" idx="1"/>
          </p:cNvCxnSpPr>
          <p:nvPr/>
        </p:nvCxnSpPr>
        <p:spPr>
          <a:xfrm>
            <a:off x="4287146" y="3312635"/>
            <a:ext cx="881813" cy="1784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16764-ABD2-45CA-B533-DBF6389C012A}"/>
              </a:ext>
            </a:extLst>
          </p:cNvPr>
          <p:cNvCxnSpPr>
            <a:cxnSpLocks/>
          </p:cNvCxnSpPr>
          <p:nvPr/>
        </p:nvCxnSpPr>
        <p:spPr>
          <a:xfrm flipH="1">
            <a:off x="6218986" y="897708"/>
            <a:ext cx="3878" cy="557073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C7DB320-366F-4B37-B5E7-C5F8A94CF98F}"/>
              </a:ext>
            </a:extLst>
          </p:cNvPr>
          <p:cNvCxnSpPr>
            <a:cxnSpLocks/>
          </p:cNvCxnSpPr>
          <p:nvPr/>
        </p:nvCxnSpPr>
        <p:spPr>
          <a:xfrm>
            <a:off x="6916234" y="6427010"/>
            <a:ext cx="22576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FB4FA71-84F4-4F0D-96A1-1D430D7C990B}"/>
              </a:ext>
            </a:extLst>
          </p:cNvPr>
          <p:cNvCxnSpPr/>
          <p:nvPr/>
        </p:nvCxnSpPr>
        <p:spPr>
          <a:xfrm>
            <a:off x="335360" y="-99392"/>
            <a:ext cx="8589" cy="711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E03C7EA-D67F-49AB-B6F6-423354FF32EA}"/>
              </a:ext>
            </a:extLst>
          </p:cNvPr>
          <p:cNvCxnSpPr>
            <a:cxnSpLocks/>
          </p:cNvCxnSpPr>
          <p:nvPr/>
        </p:nvCxnSpPr>
        <p:spPr>
          <a:xfrm>
            <a:off x="6202666" y="916527"/>
            <a:ext cx="25527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78CC51A-20AA-45B1-9B92-74CD77DFACC5}"/>
              </a:ext>
            </a:extLst>
          </p:cNvPr>
          <p:cNvCxnSpPr>
            <a:stCxn id="41" idx="1"/>
          </p:cNvCxnSpPr>
          <p:nvPr/>
        </p:nvCxnSpPr>
        <p:spPr>
          <a:xfrm flipH="1" flipV="1">
            <a:off x="6232301" y="1571163"/>
            <a:ext cx="244069"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15A1FAE-8486-4E6C-B4FA-9DF9B03B8B0E}"/>
              </a:ext>
            </a:extLst>
          </p:cNvPr>
          <p:cNvCxnSpPr>
            <a:cxnSpLocks/>
            <a:stCxn id="28" idx="1"/>
          </p:cNvCxnSpPr>
          <p:nvPr/>
        </p:nvCxnSpPr>
        <p:spPr>
          <a:xfrm flipH="1">
            <a:off x="6232301" y="2371154"/>
            <a:ext cx="244069" cy="153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932E29A-10F8-4262-A026-C3D48F60FDA8}"/>
              </a:ext>
            </a:extLst>
          </p:cNvPr>
          <p:cNvCxnSpPr>
            <a:stCxn id="27" idx="1"/>
          </p:cNvCxnSpPr>
          <p:nvPr/>
        </p:nvCxnSpPr>
        <p:spPr>
          <a:xfrm flipH="1" flipV="1">
            <a:off x="6221203" y="3219469"/>
            <a:ext cx="246161" cy="987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0A274E1-CEF4-4777-ABEB-24F165F1629E}"/>
              </a:ext>
            </a:extLst>
          </p:cNvPr>
          <p:cNvCxnSpPr>
            <a:stCxn id="26" idx="1"/>
          </p:cNvCxnSpPr>
          <p:nvPr/>
        </p:nvCxnSpPr>
        <p:spPr>
          <a:xfrm flipH="1" flipV="1">
            <a:off x="6239066" y="4090643"/>
            <a:ext cx="245115" cy="49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F6B3F63-02EB-408A-9733-6C5A00A5464F}"/>
              </a:ext>
            </a:extLst>
          </p:cNvPr>
          <p:cNvCxnSpPr>
            <a:stCxn id="7" idx="1"/>
          </p:cNvCxnSpPr>
          <p:nvPr/>
        </p:nvCxnSpPr>
        <p:spPr>
          <a:xfrm flipH="1">
            <a:off x="6241491" y="4884983"/>
            <a:ext cx="255793" cy="978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9BF2197-C43C-4006-A2AC-CF591AEA07F3}"/>
              </a:ext>
            </a:extLst>
          </p:cNvPr>
          <p:cNvCxnSpPr>
            <a:stCxn id="44" idx="1"/>
          </p:cNvCxnSpPr>
          <p:nvPr/>
        </p:nvCxnSpPr>
        <p:spPr>
          <a:xfrm flipH="1" flipV="1">
            <a:off x="6225299" y="5690195"/>
            <a:ext cx="271985" cy="25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639D22C-B93D-43E7-A13D-1C1FFC8919DF}"/>
              </a:ext>
            </a:extLst>
          </p:cNvPr>
          <p:cNvCxnSpPr>
            <a:stCxn id="43" idx="1"/>
          </p:cNvCxnSpPr>
          <p:nvPr/>
        </p:nvCxnSpPr>
        <p:spPr>
          <a:xfrm flipH="1">
            <a:off x="6219581" y="6427010"/>
            <a:ext cx="18294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90FB9B0-C230-400D-8366-7877487DDC60}"/>
              </a:ext>
            </a:extLst>
          </p:cNvPr>
          <p:cNvCxnSpPr/>
          <p:nvPr/>
        </p:nvCxnSpPr>
        <p:spPr>
          <a:xfrm flipV="1">
            <a:off x="9120336" y="5880683"/>
            <a:ext cx="23664" cy="228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DA674EC-982C-4133-98AC-32CF82D887A7}"/>
              </a:ext>
            </a:extLst>
          </p:cNvPr>
          <p:cNvCxnSpPr>
            <a:cxnSpLocks/>
          </p:cNvCxnSpPr>
          <p:nvPr/>
        </p:nvCxnSpPr>
        <p:spPr>
          <a:xfrm flipV="1">
            <a:off x="5864141" y="3330481"/>
            <a:ext cx="377350" cy="286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218984-0152-4E74-835D-DBCCA49848C9}"/>
              </a:ext>
            </a:extLst>
          </p:cNvPr>
          <p:cNvCxnSpPr>
            <a:cxnSpLocks/>
            <a:stCxn id="32" idx="3"/>
            <a:endCxn id="34" idx="1"/>
          </p:cNvCxnSpPr>
          <p:nvPr/>
        </p:nvCxnSpPr>
        <p:spPr>
          <a:xfrm flipV="1">
            <a:off x="4305565" y="3330481"/>
            <a:ext cx="863394" cy="11529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A9622DA5-454A-4B8E-AC58-80090603D881}"/>
              </a:ext>
            </a:extLst>
          </p:cNvPr>
          <p:cNvCxnSpPr>
            <a:stCxn id="46" idx="3"/>
            <a:endCxn id="34" idx="2"/>
          </p:cNvCxnSpPr>
          <p:nvPr/>
        </p:nvCxnSpPr>
        <p:spPr>
          <a:xfrm flipV="1">
            <a:off x="4358520" y="3644802"/>
            <a:ext cx="1198980" cy="1939502"/>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B48DC7B-71BC-449A-9780-1850A73ED4F8}"/>
              </a:ext>
            </a:extLst>
          </p:cNvPr>
          <p:cNvCxnSpPr>
            <a:cxnSpLocks/>
          </p:cNvCxnSpPr>
          <p:nvPr/>
        </p:nvCxnSpPr>
        <p:spPr>
          <a:xfrm>
            <a:off x="3151573" y="6223247"/>
            <a:ext cx="1518081" cy="0"/>
          </a:xfrm>
          <a:prstGeom prst="line">
            <a:avLst/>
          </a:prstGeom>
          <a:ln/>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6F609633-01ED-48F4-93B6-3A5E2738ADE5}"/>
              </a:ext>
            </a:extLst>
          </p:cNvPr>
          <p:cNvCxnSpPr/>
          <p:nvPr/>
        </p:nvCxnSpPr>
        <p:spPr>
          <a:xfrm flipV="1">
            <a:off x="3151573" y="1518797"/>
            <a:ext cx="0" cy="46778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9A21E9E-E31B-434E-9095-5A80FCBEB3AC}"/>
              </a:ext>
            </a:extLst>
          </p:cNvPr>
          <p:cNvCxnSpPr/>
          <p:nvPr/>
        </p:nvCxnSpPr>
        <p:spPr>
          <a:xfrm>
            <a:off x="3151573" y="1518797"/>
            <a:ext cx="151808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81D28B1-DB29-4D44-85DD-D22C027C8C08}"/>
              </a:ext>
            </a:extLst>
          </p:cNvPr>
          <p:cNvCxnSpPr/>
          <p:nvPr/>
        </p:nvCxnSpPr>
        <p:spPr>
          <a:xfrm>
            <a:off x="4669654" y="1518797"/>
            <a:ext cx="0" cy="47044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2BC7D8E-F574-45BD-96CB-A3E59236277C}"/>
              </a:ext>
            </a:extLst>
          </p:cNvPr>
          <p:cNvCxnSpPr/>
          <p:nvPr/>
        </p:nvCxnSpPr>
        <p:spPr>
          <a:xfrm>
            <a:off x="6010183" y="168676"/>
            <a:ext cx="0" cy="66114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D6B2A88-DE2E-493F-94DF-E6E2667911EF}"/>
              </a:ext>
            </a:extLst>
          </p:cNvPr>
          <p:cNvCxnSpPr/>
          <p:nvPr/>
        </p:nvCxnSpPr>
        <p:spPr>
          <a:xfrm>
            <a:off x="6010183" y="6780151"/>
            <a:ext cx="1813043" cy="0"/>
          </a:xfrm>
          <a:prstGeom prst="line">
            <a:avLst/>
          </a:prstGeom>
          <a:ln/>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ECA312FD-5DDB-4D55-B8E3-818B2A925EB6}"/>
              </a:ext>
            </a:extLst>
          </p:cNvPr>
          <p:cNvCxnSpPr>
            <a:cxnSpLocks/>
          </p:cNvCxnSpPr>
          <p:nvPr/>
        </p:nvCxnSpPr>
        <p:spPr>
          <a:xfrm>
            <a:off x="6010183" y="168676"/>
            <a:ext cx="1813043" cy="0"/>
          </a:xfrm>
          <a:prstGeom prst="line">
            <a:avLst/>
          </a:prstGeom>
          <a:ln/>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E180EE8A-809A-42BB-B10C-FED42E1C4A99}"/>
              </a:ext>
            </a:extLst>
          </p:cNvPr>
          <p:cNvCxnSpPr>
            <a:cxnSpLocks/>
          </p:cNvCxnSpPr>
          <p:nvPr/>
        </p:nvCxnSpPr>
        <p:spPr>
          <a:xfrm>
            <a:off x="7823226" y="168676"/>
            <a:ext cx="0" cy="66114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A069F55-083B-45E3-AF2D-AC9AEA26A187}"/>
              </a:ext>
            </a:extLst>
          </p:cNvPr>
          <p:cNvCxnSpPr>
            <a:stCxn id="40" idx="3"/>
            <a:endCxn id="39" idx="0"/>
          </p:cNvCxnSpPr>
          <p:nvPr/>
        </p:nvCxnSpPr>
        <p:spPr>
          <a:xfrm>
            <a:off x="7573035" y="897708"/>
            <a:ext cx="1452119" cy="201731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5EFFF16-D782-4E4E-85F1-443CC1BD7DD2}"/>
              </a:ext>
            </a:extLst>
          </p:cNvPr>
          <p:cNvCxnSpPr>
            <a:stCxn id="41" idx="3"/>
          </p:cNvCxnSpPr>
          <p:nvPr/>
        </p:nvCxnSpPr>
        <p:spPr>
          <a:xfrm>
            <a:off x="7533942" y="1571164"/>
            <a:ext cx="1263829" cy="13438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C440E2D-E2C8-4CFB-8D95-449E9B9241E0}"/>
              </a:ext>
            </a:extLst>
          </p:cNvPr>
          <p:cNvCxnSpPr>
            <a:stCxn id="28" idx="3"/>
          </p:cNvCxnSpPr>
          <p:nvPr/>
        </p:nvCxnSpPr>
        <p:spPr>
          <a:xfrm>
            <a:off x="7533942" y="2371154"/>
            <a:ext cx="951508" cy="54387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97516F-E1B9-4F69-A94C-F5B8EB5368DF}"/>
              </a:ext>
            </a:extLst>
          </p:cNvPr>
          <p:cNvCxnSpPr>
            <a:stCxn id="27" idx="3"/>
            <a:endCxn id="39" idx="1"/>
          </p:cNvCxnSpPr>
          <p:nvPr/>
        </p:nvCxnSpPr>
        <p:spPr>
          <a:xfrm>
            <a:off x="7524936" y="3229345"/>
            <a:ext cx="96507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EBFEF7D-34A3-4464-A332-DAAC6C7C8652}"/>
              </a:ext>
            </a:extLst>
          </p:cNvPr>
          <p:cNvCxnSpPr>
            <a:stCxn id="26" idx="3"/>
          </p:cNvCxnSpPr>
          <p:nvPr/>
        </p:nvCxnSpPr>
        <p:spPr>
          <a:xfrm flipV="1">
            <a:off x="7541753" y="3330481"/>
            <a:ext cx="943697" cy="7650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642C0C-3EC3-4DA1-BCAF-D327348C67D6}"/>
              </a:ext>
            </a:extLst>
          </p:cNvPr>
          <p:cNvCxnSpPr>
            <a:cxnSpLocks/>
            <a:stCxn id="7" idx="3"/>
          </p:cNvCxnSpPr>
          <p:nvPr/>
        </p:nvCxnSpPr>
        <p:spPr>
          <a:xfrm flipV="1">
            <a:off x="7505396" y="3529286"/>
            <a:ext cx="1040755" cy="13556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C74528A-3B54-4769-9E07-C93157B8D70F}"/>
              </a:ext>
            </a:extLst>
          </p:cNvPr>
          <p:cNvCxnSpPr>
            <a:stCxn id="44" idx="3"/>
          </p:cNvCxnSpPr>
          <p:nvPr/>
        </p:nvCxnSpPr>
        <p:spPr>
          <a:xfrm flipV="1">
            <a:off x="7505396" y="3555917"/>
            <a:ext cx="1230231" cy="213683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9473B3-0D3E-4E1A-8287-345915D27C79}"/>
              </a:ext>
            </a:extLst>
          </p:cNvPr>
          <p:cNvCxnSpPr>
            <a:stCxn id="43" idx="3"/>
            <a:endCxn id="39" idx="2"/>
          </p:cNvCxnSpPr>
          <p:nvPr/>
        </p:nvCxnSpPr>
        <p:spPr>
          <a:xfrm flipV="1">
            <a:off x="7472808" y="3543666"/>
            <a:ext cx="1552346" cy="28833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9F1DBF0E-C0FA-48D9-B21C-18BFFE9CAFEA}"/>
              </a:ext>
            </a:extLst>
          </p:cNvPr>
          <p:cNvSpPr/>
          <p:nvPr/>
        </p:nvSpPr>
        <p:spPr>
          <a:xfrm>
            <a:off x="10082726" y="2475910"/>
            <a:ext cx="1281532" cy="1506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Best Performed algorithms in best feature selection techniques are selected.</a:t>
            </a:r>
            <a:endParaRPr lang="en-IN" sz="1200" dirty="0">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BAC24FE7-9558-4A90-A4B4-FBCEBADBFC9B}"/>
              </a:ext>
            </a:extLst>
          </p:cNvPr>
          <p:cNvCxnSpPr>
            <a:stCxn id="39" idx="3"/>
            <a:endCxn id="30" idx="1"/>
          </p:cNvCxnSpPr>
          <p:nvPr/>
        </p:nvCxnSpPr>
        <p:spPr>
          <a:xfrm>
            <a:off x="9560294" y="3229345"/>
            <a:ext cx="52243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AFA86C65-6B8A-4F06-BB79-992E78DB0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BB2BCEF-7B3C-49C5-8CCD-629B4B48614E}"/>
              </a:ext>
            </a:extLst>
          </p:cNvPr>
          <p:cNvSpPr/>
          <p:nvPr/>
        </p:nvSpPr>
        <p:spPr>
          <a:xfrm>
            <a:off x="159798" y="2467992"/>
            <a:ext cx="1000220" cy="674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Times New Roman" panose="02020603050405020304" pitchFamily="18" charset="0"/>
                <a:cs typeface="Times New Roman" panose="02020603050405020304" pitchFamily="18" charset="0"/>
              </a:rPr>
              <a:t>Pre-Processed data-set</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30974776-682F-43BA-9AB6-5151AC9485BC}"/>
              </a:ext>
            </a:extLst>
          </p:cNvPr>
          <p:cNvSpPr/>
          <p:nvPr/>
        </p:nvSpPr>
        <p:spPr>
          <a:xfrm>
            <a:off x="2928151" y="2556767"/>
            <a:ext cx="1020932" cy="497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SMOTE</a:t>
            </a:r>
            <a:endParaRPr lang="en-IN" sz="12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589D0BC-B463-400C-9DC6-C48AA42B9949}"/>
              </a:ext>
            </a:extLst>
          </p:cNvPr>
          <p:cNvSpPr/>
          <p:nvPr/>
        </p:nvSpPr>
        <p:spPr>
          <a:xfrm>
            <a:off x="1538799" y="2223855"/>
            <a:ext cx="1083076" cy="11629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Target Class instances are converted to Binary</a:t>
            </a:r>
            <a:endParaRPr lang="en-IN" sz="14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FFF86AF2-5381-4A7F-980B-82BE8E955DC7}"/>
              </a:ext>
            </a:extLst>
          </p:cNvPr>
          <p:cNvSpPr/>
          <p:nvPr/>
        </p:nvSpPr>
        <p:spPr>
          <a:xfrm>
            <a:off x="7350709" y="1085290"/>
            <a:ext cx="1384917" cy="526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Logistic Regression</a:t>
            </a:r>
            <a:endParaRPr lang="en-IN" sz="12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7B9810C0-8B0F-4A3C-8608-823D23986032}"/>
              </a:ext>
            </a:extLst>
          </p:cNvPr>
          <p:cNvSpPr/>
          <p:nvPr/>
        </p:nvSpPr>
        <p:spPr>
          <a:xfrm>
            <a:off x="7350710" y="1845444"/>
            <a:ext cx="1384917" cy="526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LSVM: </a:t>
            </a:r>
            <a:r>
              <a:rPr lang="en-US" sz="1200" dirty="0" err="1">
                <a:latin typeface="Times New Roman" panose="02020603050405020304" pitchFamily="18" charset="0"/>
                <a:cs typeface="Times New Roman" panose="02020603050405020304" pitchFamily="18" charset="0"/>
              </a:rPr>
              <a:t>Penality</a:t>
            </a:r>
            <a:r>
              <a:rPr lang="en-US" sz="1200" dirty="0">
                <a:latin typeface="Times New Roman" panose="02020603050405020304" pitchFamily="18" charset="0"/>
                <a:cs typeface="Times New Roman" panose="02020603050405020304" pitchFamily="18" charset="0"/>
              </a:rPr>
              <a:t> L1</a:t>
            </a:r>
            <a:endParaRPr lang="en-IN" sz="12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31029797-2D2D-47D3-A6FF-B67AC523636E}"/>
              </a:ext>
            </a:extLst>
          </p:cNvPr>
          <p:cNvSpPr/>
          <p:nvPr/>
        </p:nvSpPr>
        <p:spPr>
          <a:xfrm>
            <a:off x="4432917" y="1988596"/>
            <a:ext cx="905522" cy="470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Full Features</a:t>
            </a:r>
            <a:endParaRPr lang="en-IN" sz="12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5B497F4C-CD3B-4560-BD85-A5BFA9D6725C}"/>
              </a:ext>
            </a:extLst>
          </p:cNvPr>
          <p:cNvSpPr/>
          <p:nvPr/>
        </p:nvSpPr>
        <p:spPr>
          <a:xfrm>
            <a:off x="4182863" y="3514447"/>
            <a:ext cx="1242873"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LASSO Feature Selection</a:t>
            </a:r>
            <a:endParaRPr lang="en-IN" sz="12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81E8C866-A183-4708-A097-7FADA0BE78F4}"/>
              </a:ext>
            </a:extLst>
          </p:cNvPr>
          <p:cNvSpPr/>
          <p:nvPr/>
        </p:nvSpPr>
        <p:spPr>
          <a:xfrm>
            <a:off x="7350709" y="4801711"/>
            <a:ext cx="1384917" cy="574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Random Forest</a:t>
            </a:r>
            <a:endParaRPr lang="en-IN" sz="12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34E54F4F-8A52-4DB6-8996-C7AE081FB480}"/>
              </a:ext>
            </a:extLst>
          </p:cNvPr>
          <p:cNvSpPr/>
          <p:nvPr/>
        </p:nvSpPr>
        <p:spPr>
          <a:xfrm>
            <a:off x="7350709" y="3993844"/>
            <a:ext cx="1384917" cy="497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 4.5</a:t>
            </a:r>
            <a:endParaRPr lang="en-IN" sz="12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8493140E-762C-4FDE-8CBB-552A1EEEAF5C}"/>
              </a:ext>
            </a:extLst>
          </p:cNvPr>
          <p:cNvSpPr/>
          <p:nvPr/>
        </p:nvSpPr>
        <p:spPr>
          <a:xfrm>
            <a:off x="7350710" y="3336894"/>
            <a:ext cx="1384917" cy="426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CHAID</a:t>
            </a:r>
            <a:endParaRPr lang="en-IN" sz="12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3740D3E8-E598-44B9-91F6-80B43033F6E2}"/>
              </a:ext>
            </a:extLst>
          </p:cNvPr>
          <p:cNvSpPr/>
          <p:nvPr/>
        </p:nvSpPr>
        <p:spPr>
          <a:xfrm>
            <a:off x="7350710" y="2653311"/>
            <a:ext cx="1384917" cy="497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LSVM: </a:t>
            </a:r>
            <a:r>
              <a:rPr lang="en-US" sz="1200" dirty="0" err="1">
                <a:latin typeface="Times New Roman" panose="02020603050405020304" pitchFamily="18" charset="0"/>
                <a:cs typeface="Times New Roman" panose="02020603050405020304" pitchFamily="18" charset="0"/>
              </a:rPr>
              <a:t>Penality</a:t>
            </a:r>
            <a:r>
              <a:rPr lang="en-US" sz="1200" dirty="0">
                <a:latin typeface="Times New Roman" panose="02020603050405020304" pitchFamily="18" charset="0"/>
                <a:cs typeface="Times New Roman" panose="02020603050405020304" pitchFamily="18" charset="0"/>
              </a:rPr>
              <a:t> L2</a:t>
            </a:r>
            <a:endParaRPr lang="en-IN" sz="12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5144026B-9BF3-4846-9F8D-AE39A24E8CF1}"/>
              </a:ext>
            </a:extLst>
          </p:cNvPr>
          <p:cNvCxnSpPr>
            <a:cxnSpLocks/>
          </p:cNvCxnSpPr>
          <p:nvPr/>
        </p:nvCxnSpPr>
        <p:spPr>
          <a:xfrm>
            <a:off x="4119238" y="1447060"/>
            <a:ext cx="0" cy="307611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D94B86-E71F-4BDD-B6CC-342CA8658798}"/>
              </a:ext>
            </a:extLst>
          </p:cNvPr>
          <p:cNvCxnSpPr>
            <a:cxnSpLocks/>
          </p:cNvCxnSpPr>
          <p:nvPr/>
        </p:nvCxnSpPr>
        <p:spPr>
          <a:xfrm>
            <a:off x="4119238" y="1467032"/>
            <a:ext cx="1373081" cy="244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13548C-E5E4-419A-AC02-39FFD40CEA8A}"/>
              </a:ext>
            </a:extLst>
          </p:cNvPr>
          <p:cNvCxnSpPr>
            <a:cxnSpLocks/>
          </p:cNvCxnSpPr>
          <p:nvPr/>
        </p:nvCxnSpPr>
        <p:spPr>
          <a:xfrm>
            <a:off x="5492319" y="1478129"/>
            <a:ext cx="0" cy="30539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BF7285-4FD6-42B2-8793-50C07F86C0CF}"/>
              </a:ext>
            </a:extLst>
          </p:cNvPr>
          <p:cNvCxnSpPr>
            <a:cxnSpLocks/>
          </p:cNvCxnSpPr>
          <p:nvPr/>
        </p:nvCxnSpPr>
        <p:spPr>
          <a:xfrm>
            <a:off x="4119238" y="4523173"/>
            <a:ext cx="1373081" cy="88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E9AE839-6EEA-4CC4-B67A-8D39A40035E6}"/>
              </a:ext>
            </a:extLst>
          </p:cNvPr>
          <p:cNvCxnSpPr>
            <a:cxnSpLocks/>
          </p:cNvCxnSpPr>
          <p:nvPr/>
        </p:nvCxnSpPr>
        <p:spPr>
          <a:xfrm>
            <a:off x="1160018" y="2805344"/>
            <a:ext cx="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473102A-38B9-484A-9826-4E1324B00C7E}"/>
              </a:ext>
            </a:extLst>
          </p:cNvPr>
          <p:cNvCxnSpPr>
            <a:cxnSpLocks/>
          </p:cNvCxnSpPr>
          <p:nvPr/>
        </p:nvCxnSpPr>
        <p:spPr>
          <a:xfrm flipV="1">
            <a:off x="1160018" y="2805342"/>
            <a:ext cx="378781" cy="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83FB6D-D64D-4118-A7AE-E3B67058A586}"/>
              </a:ext>
            </a:extLst>
          </p:cNvPr>
          <p:cNvCxnSpPr>
            <a:cxnSpLocks/>
          </p:cNvCxnSpPr>
          <p:nvPr/>
        </p:nvCxnSpPr>
        <p:spPr>
          <a:xfrm>
            <a:off x="2621875" y="2805342"/>
            <a:ext cx="306276"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83848E-EAD5-442C-A729-9F99C57ADA75}"/>
              </a:ext>
            </a:extLst>
          </p:cNvPr>
          <p:cNvCxnSpPr>
            <a:cxnSpLocks/>
          </p:cNvCxnSpPr>
          <p:nvPr/>
        </p:nvCxnSpPr>
        <p:spPr>
          <a:xfrm flipV="1">
            <a:off x="3949083" y="2223855"/>
            <a:ext cx="483834" cy="58148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C668126-0B7E-4FFA-8A1E-9E25995F5992}"/>
              </a:ext>
            </a:extLst>
          </p:cNvPr>
          <p:cNvCxnSpPr>
            <a:cxnSpLocks/>
          </p:cNvCxnSpPr>
          <p:nvPr/>
        </p:nvCxnSpPr>
        <p:spPr>
          <a:xfrm>
            <a:off x="3949083" y="2805343"/>
            <a:ext cx="855217" cy="7091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EEBE3A09-DB9B-41F5-A8F2-C71816954F29}"/>
              </a:ext>
            </a:extLst>
          </p:cNvPr>
          <p:cNvSpPr/>
          <p:nvPr/>
        </p:nvSpPr>
        <p:spPr>
          <a:xfrm>
            <a:off x="5779361" y="2733210"/>
            <a:ext cx="893690" cy="526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selected Features</a:t>
            </a:r>
            <a:endParaRPr lang="en-IN" sz="1200" dirty="0">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0415EC3D-6DFF-4CD3-886E-2BF7E75BE3FD}"/>
              </a:ext>
            </a:extLst>
          </p:cNvPr>
          <p:cNvCxnSpPr>
            <a:cxnSpLocks/>
          </p:cNvCxnSpPr>
          <p:nvPr/>
        </p:nvCxnSpPr>
        <p:spPr>
          <a:xfrm>
            <a:off x="5338439" y="2223855"/>
            <a:ext cx="440922" cy="5093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77C3C4-6972-449B-8294-0B498AB7CBB1}"/>
              </a:ext>
            </a:extLst>
          </p:cNvPr>
          <p:cNvCxnSpPr>
            <a:cxnSpLocks/>
          </p:cNvCxnSpPr>
          <p:nvPr/>
        </p:nvCxnSpPr>
        <p:spPr>
          <a:xfrm flipV="1">
            <a:off x="5425736" y="3235908"/>
            <a:ext cx="353625" cy="5271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17810BD-D454-4484-8A61-F747DABF1D61}"/>
              </a:ext>
            </a:extLst>
          </p:cNvPr>
          <p:cNvCxnSpPr>
            <a:cxnSpLocks/>
          </p:cNvCxnSpPr>
          <p:nvPr/>
        </p:nvCxnSpPr>
        <p:spPr>
          <a:xfrm>
            <a:off x="7013359" y="1348292"/>
            <a:ext cx="33735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C7C0789-06FA-4332-80F4-209067C9999B}"/>
              </a:ext>
            </a:extLst>
          </p:cNvPr>
          <p:cNvCxnSpPr>
            <a:cxnSpLocks/>
          </p:cNvCxnSpPr>
          <p:nvPr/>
        </p:nvCxnSpPr>
        <p:spPr>
          <a:xfrm>
            <a:off x="7013359" y="5089124"/>
            <a:ext cx="33735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01BF25-FCC7-4FEA-9981-5ECD75EC904A}"/>
              </a:ext>
            </a:extLst>
          </p:cNvPr>
          <p:cNvCxnSpPr>
            <a:cxnSpLocks/>
          </p:cNvCxnSpPr>
          <p:nvPr/>
        </p:nvCxnSpPr>
        <p:spPr>
          <a:xfrm flipV="1">
            <a:off x="7013359" y="1348292"/>
            <a:ext cx="0" cy="37408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464BCFD-B697-4C61-AD20-833332873B65}"/>
              </a:ext>
            </a:extLst>
          </p:cNvPr>
          <p:cNvCxnSpPr>
            <a:cxnSpLocks/>
          </p:cNvCxnSpPr>
          <p:nvPr/>
        </p:nvCxnSpPr>
        <p:spPr>
          <a:xfrm flipV="1">
            <a:off x="6673051" y="2982897"/>
            <a:ext cx="340308" cy="1331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EAF406-7DCA-4ACA-9DC1-1CABC745001F}"/>
              </a:ext>
            </a:extLst>
          </p:cNvPr>
          <p:cNvCxnSpPr>
            <a:cxnSpLocks/>
          </p:cNvCxnSpPr>
          <p:nvPr/>
        </p:nvCxnSpPr>
        <p:spPr>
          <a:xfrm flipV="1">
            <a:off x="7013359" y="2108446"/>
            <a:ext cx="337351" cy="44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6955713-117E-4FF3-86CD-5532D833C068}"/>
              </a:ext>
            </a:extLst>
          </p:cNvPr>
          <p:cNvCxnSpPr>
            <a:cxnSpLocks/>
          </p:cNvCxnSpPr>
          <p:nvPr/>
        </p:nvCxnSpPr>
        <p:spPr>
          <a:xfrm>
            <a:off x="7013359" y="2901886"/>
            <a:ext cx="337351"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CFA94D2-FC17-42BD-99EA-047E80096686}"/>
              </a:ext>
            </a:extLst>
          </p:cNvPr>
          <p:cNvCxnSpPr>
            <a:cxnSpLocks/>
          </p:cNvCxnSpPr>
          <p:nvPr/>
        </p:nvCxnSpPr>
        <p:spPr>
          <a:xfrm flipV="1">
            <a:off x="7013359" y="3549958"/>
            <a:ext cx="337351" cy="221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0177DA8-5D5F-4A6C-B18D-A9EF859FBE91}"/>
              </a:ext>
            </a:extLst>
          </p:cNvPr>
          <p:cNvCxnSpPr>
            <a:cxnSpLocks/>
          </p:cNvCxnSpPr>
          <p:nvPr/>
        </p:nvCxnSpPr>
        <p:spPr>
          <a:xfrm flipV="1">
            <a:off x="7022234" y="4242420"/>
            <a:ext cx="328475" cy="288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A5234DE-D5A1-4CA1-AB33-C588B756AEE4}"/>
              </a:ext>
            </a:extLst>
          </p:cNvPr>
          <p:cNvCxnSpPr>
            <a:cxnSpLocks/>
          </p:cNvCxnSpPr>
          <p:nvPr/>
        </p:nvCxnSpPr>
        <p:spPr>
          <a:xfrm>
            <a:off x="6843205" y="478283"/>
            <a:ext cx="0" cy="53443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9C6AC8-9013-436E-92E1-D7ED938E2066}"/>
              </a:ext>
            </a:extLst>
          </p:cNvPr>
          <p:cNvCxnSpPr>
            <a:cxnSpLocks/>
          </p:cNvCxnSpPr>
          <p:nvPr/>
        </p:nvCxnSpPr>
        <p:spPr>
          <a:xfrm>
            <a:off x="6843205" y="5832629"/>
            <a:ext cx="204334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E51A61A-E8F5-4904-99DC-665976395196}"/>
              </a:ext>
            </a:extLst>
          </p:cNvPr>
          <p:cNvCxnSpPr>
            <a:cxnSpLocks/>
          </p:cNvCxnSpPr>
          <p:nvPr/>
        </p:nvCxnSpPr>
        <p:spPr>
          <a:xfrm flipV="1">
            <a:off x="8886548" y="478283"/>
            <a:ext cx="0" cy="53443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DD4904C-AD6F-4398-90B6-66BB5A1CF194}"/>
              </a:ext>
            </a:extLst>
          </p:cNvPr>
          <p:cNvCxnSpPr>
            <a:cxnSpLocks/>
          </p:cNvCxnSpPr>
          <p:nvPr/>
        </p:nvCxnSpPr>
        <p:spPr>
          <a:xfrm>
            <a:off x="6843205" y="478283"/>
            <a:ext cx="204334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62BF070B-E8E2-4679-9028-CB45FFB53CF0}"/>
              </a:ext>
            </a:extLst>
          </p:cNvPr>
          <p:cNvSpPr/>
          <p:nvPr/>
        </p:nvSpPr>
        <p:spPr>
          <a:xfrm>
            <a:off x="9139563" y="2564531"/>
            <a:ext cx="1195524" cy="654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Performance Evaluation Measures</a:t>
            </a:r>
            <a:endParaRPr lang="en-IN" sz="1200" dirty="0">
              <a:latin typeface="Times New Roman" panose="02020603050405020304" pitchFamily="18" charset="0"/>
              <a:cs typeface="Times New Roman" panose="02020603050405020304" pitchFamily="18" charset="0"/>
            </a:endParaRPr>
          </a:p>
        </p:txBody>
      </p:sp>
      <p:sp>
        <p:nvSpPr>
          <p:cNvPr id="74" name="Rectangle: Rounded Corners 73">
            <a:extLst>
              <a:ext uri="{FF2B5EF4-FFF2-40B4-BE49-F238E27FC236}">
                <a16:creationId xmlns:a16="http://schemas.microsoft.com/office/drawing/2014/main" id="{8E20BC33-FF27-450C-9E87-B97AE973E380}"/>
              </a:ext>
            </a:extLst>
          </p:cNvPr>
          <p:cNvSpPr/>
          <p:nvPr/>
        </p:nvSpPr>
        <p:spPr>
          <a:xfrm>
            <a:off x="10684273" y="2304166"/>
            <a:ext cx="1000219" cy="1174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Best Performed </a:t>
            </a:r>
            <a:r>
              <a:rPr lang="en-US" sz="1200" b="1" dirty="0" err="1">
                <a:latin typeface="Times New Roman" panose="02020603050405020304" pitchFamily="18" charset="0"/>
                <a:cs typeface="Times New Roman" panose="02020603050405020304" pitchFamily="18" charset="0"/>
              </a:rPr>
              <a:t>Algorthim</a:t>
            </a:r>
            <a:r>
              <a:rPr lang="en-US" sz="1200" b="1" dirty="0">
                <a:latin typeface="Times New Roman" panose="02020603050405020304" pitchFamily="18" charset="0"/>
                <a:cs typeface="Times New Roman" panose="02020603050405020304" pitchFamily="18" charset="0"/>
              </a:rPr>
              <a:t> is used for Prediction</a:t>
            </a:r>
            <a:endParaRPr lang="en-IN" sz="1200" b="1" dirty="0">
              <a:latin typeface="Times New Roman" panose="02020603050405020304" pitchFamily="18" charset="0"/>
              <a:cs typeface="Times New Roman" panose="02020603050405020304" pitchFamily="18" charset="0"/>
            </a:endParaRPr>
          </a:p>
        </p:txBody>
      </p:sp>
      <p:cxnSp>
        <p:nvCxnSpPr>
          <p:cNvPr id="76" name="Straight Arrow Connector 75">
            <a:extLst>
              <a:ext uri="{FF2B5EF4-FFF2-40B4-BE49-F238E27FC236}">
                <a16:creationId xmlns:a16="http://schemas.microsoft.com/office/drawing/2014/main" id="{965C6092-A1AD-4829-BB5E-EC001B6A3DF7}"/>
              </a:ext>
            </a:extLst>
          </p:cNvPr>
          <p:cNvCxnSpPr>
            <a:cxnSpLocks/>
          </p:cNvCxnSpPr>
          <p:nvPr/>
        </p:nvCxnSpPr>
        <p:spPr>
          <a:xfrm>
            <a:off x="8735626" y="1348292"/>
            <a:ext cx="1001699" cy="121623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1828B78-485B-4A9C-B212-334FD99F10E4}"/>
              </a:ext>
            </a:extLst>
          </p:cNvPr>
          <p:cNvCxnSpPr>
            <a:cxnSpLocks/>
          </p:cNvCxnSpPr>
          <p:nvPr/>
        </p:nvCxnSpPr>
        <p:spPr>
          <a:xfrm>
            <a:off x="8735627" y="2108446"/>
            <a:ext cx="665825" cy="44832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1A2AD2E-46EA-4E86-A3A3-C8197E0FCA1F}"/>
              </a:ext>
            </a:extLst>
          </p:cNvPr>
          <p:cNvCxnSpPr>
            <a:cxnSpLocks/>
          </p:cNvCxnSpPr>
          <p:nvPr/>
        </p:nvCxnSpPr>
        <p:spPr>
          <a:xfrm flipV="1">
            <a:off x="8735627" y="2891620"/>
            <a:ext cx="403936" cy="1026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1BE5804-E76C-4A9E-BF43-4C5B5471D89A}"/>
              </a:ext>
            </a:extLst>
          </p:cNvPr>
          <p:cNvCxnSpPr>
            <a:cxnSpLocks/>
          </p:cNvCxnSpPr>
          <p:nvPr/>
        </p:nvCxnSpPr>
        <p:spPr>
          <a:xfrm flipV="1">
            <a:off x="8735627" y="3226472"/>
            <a:ext cx="500848" cy="3234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6A54A0E-862A-4A5B-837D-16BDE1E7BD22}"/>
              </a:ext>
            </a:extLst>
          </p:cNvPr>
          <p:cNvCxnSpPr>
            <a:cxnSpLocks/>
          </p:cNvCxnSpPr>
          <p:nvPr/>
        </p:nvCxnSpPr>
        <p:spPr>
          <a:xfrm flipV="1">
            <a:off x="8735626" y="3259216"/>
            <a:ext cx="756082" cy="9832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7E24B9B-94C0-4FA8-B1DE-C4A002FC22BE}"/>
              </a:ext>
            </a:extLst>
          </p:cNvPr>
          <p:cNvCxnSpPr>
            <a:cxnSpLocks/>
          </p:cNvCxnSpPr>
          <p:nvPr/>
        </p:nvCxnSpPr>
        <p:spPr>
          <a:xfrm flipV="1">
            <a:off x="8735626" y="3218708"/>
            <a:ext cx="1001699" cy="187041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7BDB6D9-DE18-4071-809E-3E137C87C14D}"/>
              </a:ext>
            </a:extLst>
          </p:cNvPr>
          <p:cNvCxnSpPr>
            <a:cxnSpLocks/>
          </p:cNvCxnSpPr>
          <p:nvPr/>
        </p:nvCxnSpPr>
        <p:spPr>
          <a:xfrm flipV="1">
            <a:off x="10335087" y="2891619"/>
            <a:ext cx="349186"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A43B2E6F-0A57-49B5-9EA0-7E7D5636F4FA}"/>
              </a:ext>
            </a:extLst>
          </p:cNvPr>
          <p:cNvSpPr/>
          <p:nvPr/>
        </p:nvSpPr>
        <p:spPr>
          <a:xfrm>
            <a:off x="10929891" y="4490995"/>
            <a:ext cx="1156689" cy="479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Not CKD</a:t>
            </a:r>
            <a:endParaRPr lang="en-IN" b="1" dirty="0">
              <a:latin typeface="Times New Roman" panose="02020603050405020304" pitchFamily="18" charset="0"/>
              <a:cs typeface="Times New Roman" panose="02020603050405020304" pitchFamily="18" charset="0"/>
            </a:endParaRPr>
          </a:p>
        </p:txBody>
      </p:sp>
      <p:sp>
        <p:nvSpPr>
          <p:cNvPr id="91" name="Rectangle: Rounded Corners 90">
            <a:extLst>
              <a:ext uri="{FF2B5EF4-FFF2-40B4-BE49-F238E27FC236}">
                <a16:creationId xmlns:a16="http://schemas.microsoft.com/office/drawing/2014/main" id="{6C848550-CD4F-4EF8-9344-651EE86A0ABD}"/>
              </a:ext>
            </a:extLst>
          </p:cNvPr>
          <p:cNvSpPr/>
          <p:nvPr/>
        </p:nvSpPr>
        <p:spPr>
          <a:xfrm>
            <a:off x="9848664" y="4490994"/>
            <a:ext cx="831172" cy="479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CKD</a:t>
            </a:r>
            <a:endParaRPr lang="en-IN" b="1" dirty="0">
              <a:latin typeface="Times New Roman" panose="02020603050405020304" pitchFamily="18" charset="0"/>
              <a:cs typeface="Times New Roman" panose="02020603050405020304" pitchFamily="18" charset="0"/>
            </a:endParaRPr>
          </a:p>
        </p:txBody>
      </p:sp>
      <p:cxnSp>
        <p:nvCxnSpPr>
          <p:cNvPr id="93" name="Straight Arrow Connector 92">
            <a:extLst>
              <a:ext uri="{FF2B5EF4-FFF2-40B4-BE49-F238E27FC236}">
                <a16:creationId xmlns:a16="http://schemas.microsoft.com/office/drawing/2014/main" id="{B310A1CA-FC3F-4197-8809-415488ACE249}"/>
              </a:ext>
            </a:extLst>
          </p:cNvPr>
          <p:cNvCxnSpPr>
            <a:cxnSpLocks/>
          </p:cNvCxnSpPr>
          <p:nvPr/>
        </p:nvCxnSpPr>
        <p:spPr>
          <a:xfrm flipH="1">
            <a:off x="10264250" y="3479072"/>
            <a:ext cx="920133" cy="101192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7B0F452-316A-4317-8F6C-DE5BC6096D34}"/>
              </a:ext>
            </a:extLst>
          </p:cNvPr>
          <p:cNvCxnSpPr>
            <a:cxnSpLocks/>
          </p:cNvCxnSpPr>
          <p:nvPr/>
        </p:nvCxnSpPr>
        <p:spPr>
          <a:xfrm>
            <a:off x="11184383" y="3479072"/>
            <a:ext cx="323853" cy="10119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3710C0AF-F2F3-48BA-9E3F-8E0D13E6D071}"/>
              </a:ext>
            </a:extLst>
          </p:cNvPr>
          <p:cNvSpPr txBox="1"/>
          <p:nvPr/>
        </p:nvSpPr>
        <p:spPr>
          <a:xfrm>
            <a:off x="3949083" y="1509200"/>
            <a:ext cx="1609817" cy="307777"/>
          </a:xfrm>
          <a:prstGeom prst="rect">
            <a:avLst/>
          </a:prstGeom>
          <a:noFill/>
        </p:spPr>
        <p:txBody>
          <a:bodyPr wrap="square" rtlCol="0">
            <a:spAutoFit/>
          </a:bodyPr>
          <a:lstStyle/>
          <a:p>
            <a:r>
              <a:rPr lang="en-US" sz="1400" b="1" dirty="0">
                <a:solidFill>
                  <a:schemeClr val="tx2"/>
                </a:solidFill>
                <a:latin typeface="Times New Roman" panose="02020603050405020304" pitchFamily="18" charset="0"/>
                <a:cs typeface="Times New Roman" panose="02020603050405020304" pitchFamily="18" charset="0"/>
              </a:rPr>
              <a:t>  Feature Selection</a:t>
            </a:r>
            <a:endParaRPr lang="en-IN" sz="1400" b="1" dirty="0">
              <a:solidFill>
                <a:schemeClr val="tx2"/>
              </a:solidFill>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2DD0FAB8-A17B-41E6-9252-EB8598F96B35}"/>
              </a:ext>
            </a:extLst>
          </p:cNvPr>
          <p:cNvSpPr txBox="1"/>
          <p:nvPr/>
        </p:nvSpPr>
        <p:spPr>
          <a:xfrm>
            <a:off x="7134689" y="549142"/>
            <a:ext cx="1529916" cy="338554"/>
          </a:xfrm>
          <a:prstGeom prst="rect">
            <a:avLst/>
          </a:prstGeom>
          <a:noFill/>
        </p:spPr>
        <p:txBody>
          <a:bodyPr wrap="square" rtlCol="0">
            <a:spAutoFit/>
          </a:bodyPr>
          <a:lstStyle/>
          <a:p>
            <a:r>
              <a:rPr lang="en-US" sz="1600" b="1" dirty="0">
                <a:solidFill>
                  <a:schemeClr val="tx2"/>
                </a:solidFill>
                <a:latin typeface="Times New Roman" panose="02020603050405020304" pitchFamily="18" charset="0"/>
                <a:cs typeface="Times New Roman" panose="02020603050405020304" pitchFamily="18" charset="0"/>
              </a:rPr>
              <a:t>ML Algorithms</a:t>
            </a: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100" name="TextBox 99">
            <a:extLst>
              <a:ext uri="{FF2B5EF4-FFF2-40B4-BE49-F238E27FC236}">
                <a16:creationId xmlns:a16="http://schemas.microsoft.com/office/drawing/2014/main" id="{5308565F-86EB-42A4-96F6-1D26B37E375A}"/>
              </a:ext>
            </a:extLst>
          </p:cNvPr>
          <p:cNvSpPr txBox="1"/>
          <p:nvPr/>
        </p:nvSpPr>
        <p:spPr>
          <a:xfrm>
            <a:off x="138345" y="322193"/>
            <a:ext cx="4294565" cy="523220"/>
          </a:xfrm>
          <a:prstGeom prst="rect">
            <a:avLst/>
          </a:prstGeom>
          <a:noFill/>
        </p:spPr>
        <p:txBody>
          <a:bodyPr wrap="squar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Work Flow With SMOTE:</a:t>
            </a:r>
            <a:endParaRPr lang="en-IN" sz="2800" b="1" dirty="0">
              <a:solidFill>
                <a:schemeClr val="tx2"/>
              </a:solidFill>
              <a:latin typeface="Times New Roman" panose="02020603050405020304" pitchFamily="18" charset="0"/>
              <a:cs typeface="Times New Roman" panose="02020603050405020304" pitchFamily="18" charset="0"/>
            </a:endParaRPr>
          </a:p>
        </p:txBody>
      </p:sp>
      <p:pic>
        <p:nvPicPr>
          <p:cNvPr id="54" name="Picture 53">
            <a:extLst>
              <a:ext uri="{FF2B5EF4-FFF2-40B4-BE49-F238E27FC236}">
                <a16:creationId xmlns:a16="http://schemas.microsoft.com/office/drawing/2014/main" id="{9C52E793-769D-4F62-806D-2172AFBCB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6087" y="0"/>
            <a:ext cx="3235913" cy="904403"/>
          </a:xfrm>
          <a:prstGeom prst="rect">
            <a:avLst/>
          </a:prstGeom>
        </p:spPr>
      </p:pic>
    </p:spTree>
    <p:extLst>
      <p:ext uri="{BB962C8B-B14F-4D97-AF65-F5344CB8AC3E}">
        <p14:creationId xmlns:p14="http://schemas.microsoft.com/office/powerpoint/2010/main" val="38497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FA64B1-D38A-4893-8571-CA251C8A1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6" y="1642369"/>
            <a:ext cx="11321988" cy="4548893"/>
          </a:xfrm>
          <a:prstGeom prst="rect">
            <a:avLst/>
          </a:prstGeom>
        </p:spPr>
      </p:pic>
      <p:sp>
        <p:nvSpPr>
          <p:cNvPr id="6" name="Title 5">
            <a:extLst>
              <a:ext uri="{FF2B5EF4-FFF2-40B4-BE49-F238E27FC236}">
                <a16:creationId xmlns:a16="http://schemas.microsoft.com/office/drawing/2014/main" id="{DFCF8248-8CDA-45C1-A9C7-5C60E163A127}"/>
              </a:ext>
            </a:extLst>
          </p:cNvPr>
          <p:cNvSpPr>
            <a:spLocks noGrp="1"/>
          </p:cNvSpPr>
          <p:nvPr>
            <p:ph type="title"/>
          </p:nvPr>
        </p:nvSpPr>
        <p:spPr>
          <a:xfrm>
            <a:off x="435006" y="76200"/>
            <a:ext cx="10650576" cy="1096962"/>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SCREENSHOT OF INDEXING </a:t>
            </a:r>
            <a:endParaRPr lang="en-IN" sz="3200" b="1" dirty="0">
              <a:solidFill>
                <a:schemeClr val="tx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B87C3AA-937B-442D-BDC4-C739FCC14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307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56F6-0729-435C-92E0-B45E4CC19523}"/>
              </a:ext>
            </a:extLst>
          </p:cNvPr>
          <p:cNvSpPr>
            <a:spLocks noGrp="1"/>
          </p:cNvSpPr>
          <p:nvPr>
            <p:ph type="title"/>
          </p:nvPr>
        </p:nvSpPr>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PERFORMANCE EVALUATION </a:t>
            </a:r>
            <a:br>
              <a:rPr lang="en-US" sz="3200" b="1" dirty="0">
                <a:solidFill>
                  <a:schemeClr val="tx2"/>
                </a:solidFill>
                <a:latin typeface="Times New Roman" panose="02020603050405020304" pitchFamily="18" charset="0"/>
                <a:cs typeface="Times New Roman" panose="02020603050405020304" pitchFamily="18" charset="0"/>
              </a:rPr>
            </a:br>
            <a:r>
              <a:rPr lang="en-US" sz="3200" b="1" dirty="0">
                <a:solidFill>
                  <a:schemeClr val="tx2"/>
                </a:solidFill>
                <a:latin typeface="Times New Roman" panose="02020603050405020304" pitchFamily="18" charset="0"/>
                <a:cs typeface="Times New Roman" panose="02020603050405020304" pitchFamily="18" charset="0"/>
              </a:rPr>
              <a:t>MEASURES:</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BDB72E-3F02-4B18-ADB8-E7B40A671F57}"/>
              </a:ext>
            </a:extLst>
          </p:cNvPr>
          <p:cNvSpPr>
            <a:spLocks noGrp="1"/>
          </p:cNvSpPr>
          <p:nvPr>
            <p:ph idx="1"/>
          </p:nvPr>
        </p:nvSpPr>
        <p:spPr>
          <a:xfrm>
            <a:off x="1104900" y="1491449"/>
            <a:ext cx="9982200" cy="5290351"/>
          </a:xfrm>
        </p:spPr>
        <p:txBody>
          <a:bodyPr/>
          <a:lstStyle/>
          <a:p>
            <a:pPr marL="457200" indent="-457200">
              <a:buAutoNum type="arabicParenR"/>
            </a:pPr>
            <a:r>
              <a:rPr lang="en-US" sz="2400" dirty="0">
                <a:solidFill>
                  <a:schemeClr val="tx2"/>
                </a:solidFill>
                <a:latin typeface="Times New Roman" panose="02020603050405020304" pitchFamily="18" charset="0"/>
                <a:cs typeface="Times New Roman" panose="02020603050405020304" pitchFamily="18" charset="0"/>
              </a:rPr>
              <a:t>Confusion Matrix Description </a:t>
            </a:r>
          </a:p>
          <a:p>
            <a:pPr marL="457200" indent="-457200">
              <a:buAutoNum type="arabicParenR"/>
            </a:pPr>
            <a:r>
              <a:rPr lang="en-US" sz="2400" dirty="0">
                <a:solidFill>
                  <a:schemeClr val="tx2"/>
                </a:solidFill>
                <a:latin typeface="Times New Roman" panose="02020603050405020304" pitchFamily="18" charset="0"/>
                <a:cs typeface="Times New Roman" panose="02020603050405020304" pitchFamily="18" charset="0"/>
              </a:rPr>
              <a:t>Classification Accuracy </a:t>
            </a:r>
          </a:p>
          <a:p>
            <a:pPr marL="457200" indent="-457200">
              <a:buAutoNum type="arabicParenR"/>
            </a:pPr>
            <a:r>
              <a:rPr lang="en-US" sz="2400" dirty="0">
                <a:solidFill>
                  <a:schemeClr val="tx2"/>
                </a:solidFill>
                <a:latin typeface="Times New Roman" panose="02020603050405020304" pitchFamily="18" charset="0"/>
                <a:cs typeface="Times New Roman" panose="02020603050405020304" pitchFamily="18" charset="0"/>
              </a:rPr>
              <a:t>Classification Error </a:t>
            </a:r>
          </a:p>
          <a:p>
            <a:pPr marL="457200" indent="-457200">
              <a:buAutoNum type="arabicParenR"/>
            </a:pPr>
            <a:r>
              <a:rPr lang="en-US" sz="2400" dirty="0">
                <a:solidFill>
                  <a:schemeClr val="tx2"/>
                </a:solidFill>
                <a:latin typeface="Times New Roman" panose="02020603050405020304" pitchFamily="18" charset="0"/>
                <a:cs typeface="Times New Roman" panose="02020603050405020304" pitchFamily="18" charset="0"/>
              </a:rPr>
              <a:t>Precision </a:t>
            </a:r>
          </a:p>
          <a:p>
            <a:pPr marL="457200" indent="-457200">
              <a:buAutoNum type="arabicParenR"/>
            </a:pPr>
            <a:r>
              <a:rPr lang="en-US" sz="2400" dirty="0">
                <a:solidFill>
                  <a:schemeClr val="tx2"/>
                </a:solidFill>
                <a:latin typeface="Times New Roman" panose="02020603050405020304" pitchFamily="18" charset="0"/>
                <a:cs typeface="Times New Roman" panose="02020603050405020304" pitchFamily="18" charset="0"/>
              </a:rPr>
              <a:t>Recall</a:t>
            </a:r>
          </a:p>
          <a:p>
            <a:pPr marL="457200" indent="-457200">
              <a:buAutoNum type="arabicParenR"/>
            </a:pPr>
            <a:r>
              <a:rPr lang="en-US" sz="2400" dirty="0">
                <a:solidFill>
                  <a:schemeClr val="tx2"/>
                </a:solidFill>
                <a:latin typeface="Times New Roman" panose="02020603050405020304" pitchFamily="18" charset="0"/>
                <a:cs typeface="Times New Roman" panose="02020603050405020304" pitchFamily="18" charset="0"/>
              </a:rPr>
              <a:t>F-Measure</a:t>
            </a:r>
          </a:p>
          <a:p>
            <a:pPr marL="457200" indent="-457200">
              <a:buAutoNum type="arabicParenR"/>
            </a:pPr>
            <a:r>
              <a:rPr lang="en-US" sz="2400" dirty="0">
                <a:solidFill>
                  <a:schemeClr val="tx2"/>
                </a:solidFill>
                <a:latin typeface="Times New Roman" panose="02020603050405020304" pitchFamily="18" charset="0"/>
                <a:cs typeface="Times New Roman" panose="02020603050405020304" pitchFamily="18" charset="0"/>
              </a:rPr>
              <a:t>AUC –  Area Under the Curve</a:t>
            </a:r>
          </a:p>
          <a:p>
            <a:pPr marL="457200" indent="-457200">
              <a:buAutoNum type="arabicParenR"/>
            </a:pPr>
            <a:r>
              <a:rPr lang="en-US" sz="2400">
                <a:solidFill>
                  <a:schemeClr val="tx2"/>
                </a:solidFill>
                <a:latin typeface="Times New Roman" panose="02020603050405020304" pitchFamily="18" charset="0"/>
                <a:cs typeface="Times New Roman" panose="02020603050405020304" pitchFamily="18" charset="0"/>
              </a:rPr>
              <a:t>Gini Index</a:t>
            </a:r>
            <a:endParaRPr lang="en-US" sz="2400" dirty="0">
              <a:solidFill>
                <a:schemeClr val="tx2"/>
              </a:solidFill>
              <a:latin typeface="Times New Roman" panose="02020603050405020304" pitchFamily="18" charset="0"/>
              <a:cs typeface="Times New Roman" panose="02020603050405020304" pitchFamily="18" charset="0"/>
            </a:endParaRPr>
          </a:p>
          <a:p>
            <a:pPr marL="457200" indent="-457200">
              <a:buAutoNum type="arabicParenR"/>
            </a:pPr>
            <a:endParaRPr lang="en-IN" dirty="0"/>
          </a:p>
        </p:txBody>
      </p:sp>
      <p:pic>
        <p:nvPicPr>
          <p:cNvPr id="4" name="Picture 3">
            <a:extLst>
              <a:ext uri="{FF2B5EF4-FFF2-40B4-BE49-F238E27FC236}">
                <a16:creationId xmlns:a16="http://schemas.microsoft.com/office/drawing/2014/main" id="{8C646F55-87D1-40DB-AAFE-4D2669A56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418467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EAB5-C812-4C76-80D7-89233E5D80B9}"/>
              </a:ext>
            </a:extLst>
          </p:cNvPr>
          <p:cNvSpPr>
            <a:spLocks noGrp="1"/>
          </p:cNvSpPr>
          <p:nvPr>
            <p:ph type="title"/>
          </p:nvPr>
        </p:nvSpPr>
        <p:spPr/>
        <p:txBody>
          <a:bodyPr/>
          <a:lstStyle/>
          <a:p>
            <a:r>
              <a:rPr lang="en-IN" b="1" dirty="0">
                <a:solidFill>
                  <a:schemeClr val="tx2"/>
                </a:solidFill>
                <a:latin typeface="Times New Roman" panose="02020603050405020304" pitchFamily="18" charset="0"/>
                <a:cs typeface="Times New Roman" panose="02020603050405020304" pitchFamily="18" charset="0"/>
              </a:rPr>
              <a:t>RESULTS:</a:t>
            </a:r>
          </a:p>
        </p:txBody>
      </p:sp>
      <p:sp>
        <p:nvSpPr>
          <p:cNvPr id="4" name="Content Placeholder 3">
            <a:extLst>
              <a:ext uri="{FF2B5EF4-FFF2-40B4-BE49-F238E27FC236}">
                <a16:creationId xmlns:a16="http://schemas.microsoft.com/office/drawing/2014/main" id="{386D9C61-3EDE-478A-952B-6C45125C5276}"/>
              </a:ext>
            </a:extLst>
          </p:cNvPr>
          <p:cNvSpPr>
            <a:spLocks noGrp="1"/>
          </p:cNvSpPr>
          <p:nvPr>
            <p:ph idx="1"/>
          </p:nvPr>
        </p:nvSpPr>
        <p:spPr>
          <a:xfrm>
            <a:off x="1104900" y="1316421"/>
            <a:ext cx="9982200" cy="4855779"/>
          </a:xfrm>
        </p:spPr>
        <p:txBody>
          <a:bodyPr/>
          <a:lstStyle/>
          <a:p>
            <a:pPr marL="0" indent="0">
              <a:buNone/>
            </a:pPr>
            <a:r>
              <a:rPr lang="en-IN" b="1" dirty="0">
                <a:solidFill>
                  <a:schemeClr val="tx2"/>
                </a:solidFill>
                <a:latin typeface="Times New Roman" panose="02020603050405020304" pitchFamily="18" charset="0"/>
                <a:cs typeface="Times New Roman" panose="02020603050405020304" pitchFamily="18" charset="0"/>
              </a:rPr>
              <a:t>Heat Maps of Correlation b/w Features:</a:t>
            </a:r>
          </a:p>
        </p:txBody>
      </p:sp>
      <p:pic>
        <p:nvPicPr>
          <p:cNvPr id="3" name="Picture 2">
            <a:extLst>
              <a:ext uri="{FF2B5EF4-FFF2-40B4-BE49-F238E27FC236}">
                <a16:creationId xmlns:a16="http://schemas.microsoft.com/office/drawing/2014/main" id="{B3B2C15B-8D13-4097-9B8B-ACCBF9C92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2" y="0"/>
            <a:ext cx="4318898" cy="1173162"/>
          </a:xfrm>
          <a:prstGeom prst="rect">
            <a:avLst/>
          </a:prstGeom>
        </p:spPr>
      </p:pic>
      <p:pic>
        <p:nvPicPr>
          <p:cNvPr id="6" name="Picture 5" descr="Chart, treemap chart&#10;&#10;Description automatically generated">
            <a:extLst>
              <a:ext uri="{FF2B5EF4-FFF2-40B4-BE49-F238E27FC236}">
                <a16:creationId xmlns:a16="http://schemas.microsoft.com/office/drawing/2014/main" id="{F82B7149-23C7-44A9-8F21-AE73E4667B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931" y="1651301"/>
            <a:ext cx="3914274" cy="2215054"/>
          </a:xfrm>
          <a:prstGeom prst="rect">
            <a:avLst/>
          </a:prstGeom>
        </p:spPr>
      </p:pic>
      <p:pic>
        <p:nvPicPr>
          <p:cNvPr id="8" name="Picture 7" descr="A picture containing text, scoreboard&#10;&#10;Description automatically generated">
            <a:extLst>
              <a:ext uri="{FF2B5EF4-FFF2-40B4-BE49-F238E27FC236}">
                <a16:creationId xmlns:a16="http://schemas.microsoft.com/office/drawing/2014/main" id="{C38FA47C-AC25-4F20-A726-22D056EADD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8104" y="1631732"/>
            <a:ext cx="3914274" cy="2215054"/>
          </a:xfrm>
          <a:prstGeom prst="rect">
            <a:avLst/>
          </a:prstGeom>
        </p:spPr>
      </p:pic>
      <p:pic>
        <p:nvPicPr>
          <p:cNvPr id="10" name="Picture 9" descr="A picture containing text, scoreboard, cabinet&#10;&#10;Description automatically generated">
            <a:extLst>
              <a:ext uri="{FF2B5EF4-FFF2-40B4-BE49-F238E27FC236}">
                <a16:creationId xmlns:a16="http://schemas.microsoft.com/office/drawing/2014/main" id="{453CEED8-78D6-4C86-8294-C79640D555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8794" y="1631732"/>
            <a:ext cx="3914275" cy="221505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6AC9A3C3-9D42-4FA0-8A6A-FA23C8C1E1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931" y="4201235"/>
            <a:ext cx="3914274" cy="2215054"/>
          </a:xfrm>
          <a:prstGeom prst="rect">
            <a:avLst/>
          </a:prstGeom>
        </p:spPr>
      </p:pic>
      <p:pic>
        <p:nvPicPr>
          <p:cNvPr id="14" name="Picture 13" descr="Chart, treemap chart&#10;&#10;Description automatically generated">
            <a:extLst>
              <a:ext uri="{FF2B5EF4-FFF2-40B4-BE49-F238E27FC236}">
                <a16:creationId xmlns:a16="http://schemas.microsoft.com/office/drawing/2014/main" id="{17DFF138-BE1D-4EDE-A19C-1630A918826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8104" y="4201235"/>
            <a:ext cx="3914274" cy="2215055"/>
          </a:xfrm>
          <a:prstGeom prst="rect">
            <a:avLst/>
          </a:prstGeom>
        </p:spPr>
      </p:pic>
      <p:pic>
        <p:nvPicPr>
          <p:cNvPr id="16" name="Picture 15" descr="A picture containing text, scoreboard&#10;&#10;Description automatically generated">
            <a:extLst>
              <a:ext uri="{FF2B5EF4-FFF2-40B4-BE49-F238E27FC236}">
                <a16:creationId xmlns:a16="http://schemas.microsoft.com/office/drawing/2014/main" id="{AD4B7B59-FA65-4AEE-870C-71653BB716E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8794" y="4201235"/>
            <a:ext cx="3914275" cy="2215055"/>
          </a:xfrm>
          <a:prstGeom prst="rect">
            <a:avLst/>
          </a:prstGeom>
        </p:spPr>
      </p:pic>
      <p:sp>
        <p:nvSpPr>
          <p:cNvPr id="17" name="TextBox 16">
            <a:extLst>
              <a:ext uri="{FF2B5EF4-FFF2-40B4-BE49-F238E27FC236}">
                <a16:creationId xmlns:a16="http://schemas.microsoft.com/office/drawing/2014/main" id="{CF5C02C9-5533-4EB7-BFC1-04C723F7E519}"/>
              </a:ext>
            </a:extLst>
          </p:cNvPr>
          <p:cNvSpPr txBox="1"/>
          <p:nvPr/>
        </p:nvSpPr>
        <p:spPr>
          <a:xfrm>
            <a:off x="1187115" y="3846786"/>
            <a:ext cx="1852863" cy="338554"/>
          </a:xfrm>
          <a:prstGeom prst="rect">
            <a:avLst/>
          </a:prstGeom>
          <a:noFill/>
        </p:spPr>
        <p:txBody>
          <a:bodyPr wrap="square" rtlCol="0">
            <a:spAutoFit/>
          </a:bodyPr>
          <a:lstStyle/>
          <a:p>
            <a:r>
              <a:rPr lang="en-IN" sz="1600" b="1" dirty="0">
                <a:solidFill>
                  <a:schemeClr val="tx2"/>
                </a:solidFill>
                <a:latin typeface="Times New Roman" panose="02020603050405020304" pitchFamily="18" charset="0"/>
                <a:cs typeface="Times New Roman" panose="02020603050405020304" pitchFamily="18" charset="0"/>
              </a:rPr>
              <a:t>Full Features</a:t>
            </a:r>
          </a:p>
        </p:txBody>
      </p:sp>
      <p:sp>
        <p:nvSpPr>
          <p:cNvPr id="18" name="TextBox 17">
            <a:extLst>
              <a:ext uri="{FF2B5EF4-FFF2-40B4-BE49-F238E27FC236}">
                <a16:creationId xmlns:a16="http://schemas.microsoft.com/office/drawing/2014/main" id="{67DB53E7-3C5C-4EDF-9CFD-8077341E92B9}"/>
              </a:ext>
            </a:extLst>
          </p:cNvPr>
          <p:cNvSpPr txBox="1"/>
          <p:nvPr/>
        </p:nvSpPr>
        <p:spPr>
          <a:xfrm>
            <a:off x="5654842" y="3852829"/>
            <a:ext cx="1677645" cy="338554"/>
          </a:xfrm>
          <a:prstGeom prst="rect">
            <a:avLst/>
          </a:prstGeom>
          <a:noFill/>
        </p:spPr>
        <p:txBody>
          <a:bodyPr wrap="square" rtlCol="0">
            <a:spAutoFit/>
          </a:bodyPr>
          <a:lstStyle/>
          <a:p>
            <a:r>
              <a:rPr lang="en-IN" sz="1600" b="1" dirty="0">
                <a:solidFill>
                  <a:schemeClr val="tx2"/>
                </a:solidFill>
                <a:latin typeface="Times New Roman" panose="02020603050405020304" pitchFamily="18" charset="0"/>
                <a:cs typeface="Times New Roman" panose="02020603050405020304" pitchFamily="18" charset="0"/>
              </a:rPr>
              <a:t>CFS</a:t>
            </a:r>
          </a:p>
        </p:txBody>
      </p:sp>
      <p:sp>
        <p:nvSpPr>
          <p:cNvPr id="19" name="TextBox 18">
            <a:extLst>
              <a:ext uri="{FF2B5EF4-FFF2-40B4-BE49-F238E27FC236}">
                <a16:creationId xmlns:a16="http://schemas.microsoft.com/office/drawing/2014/main" id="{83ECCCB5-6396-4CEB-A8D6-D9537FD4A07C}"/>
              </a:ext>
            </a:extLst>
          </p:cNvPr>
          <p:cNvSpPr txBox="1"/>
          <p:nvPr/>
        </p:nvSpPr>
        <p:spPr>
          <a:xfrm>
            <a:off x="9569116" y="3865526"/>
            <a:ext cx="1577763" cy="338554"/>
          </a:xfrm>
          <a:prstGeom prst="rect">
            <a:avLst/>
          </a:prstGeom>
          <a:noFill/>
        </p:spPr>
        <p:txBody>
          <a:bodyPr wrap="square" rtlCol="0">
            <a:spAutoFit/>
          </a:bodyPr>
          <a:lstStyle/>
          <a:p>
            <a:r>
              <a:rPr lang="en-IN" sz="1600" b="1" dirty="0">
                <a:solidFill>
                  <a:schemeClr val="tx2"/>
                </a:solidFill>
                <a:latin typeface="Times New Roman" panose="02020603050405020304" pitchFamily="18" charset="0"/>
                <a:cs typeface="Times New Roman" panose="02020603050405020304" pitchFamily="18" charset="0"/>
              </a:rPr>
              <a:t>Wrapper</a:t>
            </a:r>
          </a:p>
        </p:txBody>
      </p:sp>
      <p:sp>
        <p:nvSpPr>
          <p:cNvPr id="20" name="TextBox 19">
            <a:extLst>
              <a:ext uri="{FF2B5EF4-FFF2-40B4-BE49-F238E27FC236}">
                <a16:creationId xmlns:a16="http://schemas.microsoft.com/office/drawing/2014/main" id="{7EC9EBAA-1F1D-41F4-B372-D3A3B3B606D5}"/>
              </a:ext>
            </a:extLst>
          </p:cNvPr>
          <p:cNvSpPr txBox="1"/>
          <p:nvPr/>
        </p:nvSpPr>
        <p:spPr>
          <a:xfrm>
            <a:off x="1604211" y="6427756"/>
            <a:ext cx="2069432" cy="338554"/>
          </a:xfrm>
          <a:prstGeom prst="rect">
            <a:avLst/>
          </a:prstGeom>
          <a:noFill/>
        </p:spPr>
        <p:txBody>
          <a:bodyPr wrap="square" rtlCol="0">
            <a:spAutoFit/>
          </a:bodyPr>
          <a:lstStyle/>
          <a:p>
            <a:r>
              <a:rPr lang="en-IN" sz="1600" b="1" dirty="0">
                <a:solidFill>
                  <a:schemeClr val="tx2"/>
                </a:solidFill>
                <a:latin typeface="Times New Roman" panose="02020603050405020304" pitchFamily="18" charset="0"/>
                <a:cs typeface="Times New Roman" panose="02020603050405020304" pitchFamily="18" charset="0"/>
              </a:rPr>
              <a:t>LASSO</a:t>
            </a:r>
          </a:p>
        </p:txBody>
      </p:sp>
      <p:sp>
        <p:nvSpPr>
          <p:cNvPr id="21" name="TextBox 20">
            <a:extLst>
              <a:ext uri="{FF2B5EF4-FFF2-40B4-BE49-F238E27FC236}">
                <a16:creationId xmlns:a16="http://schemas.microsoft.com/office/drawing/2014/main" id="{2D1E3CA4-40EB-4A9B-96EF-3B897D62B329}"/>
              </a:ext>
            </a:extLst>
          </p:cNvPr>
          <p:cNvSpPr txBox="1"/>
          <p:nvPr/>
        </p:nvSpPr>
        <p:spPr>
          <a:xfrm>
            <a:off x="4733180" y="6429035"/>
            <a:ext cx="2743686" cy="338554"/>
          </a:xfrm>
          <a:prstGeom prst="rect">
            <a:avLst/>
          </a:prstGeom>
          <a:noFill/>
        </p:spPr>
        <p:txBody>
          <a:bodyPr wrap="square" rtlCol="0">
            <a:spAutoFit/>
          </a:bodyPr>
          <a:lstStyle/>
          <a:p>
            <a:r>
              <a:rPr lang="en-IN" sz="1600" b="1" dirty="0">
                <a:solidFill>
                  <a:schemeClr val="tx2"/>
                </a:solidFill>
                <a:latin typeface="Times New Roman" panose="02020603050405020304" pitchFamily="18" charset="0"/>
                <a:cs typeface="Times New Roman" panose="02020603050405020304" pitchFamily="18" charset="0"/>
              </a:rPr>
              <a:t>SMOTE with Full Features</a:t>
            </a:r>
          </a:p>
        </p:txBody>
      </p:sp>
      <p:sp>
        <p:nvSpPr>
          <p:cNvPr id="22" name="TextBox 21">
            <a:extLst>
              <a:ext uri="{FF2B5EF4-FFF2-40B4-BE49-F238E27FC236}">
                <a16:creationId xmlns:a16="http://schemas.microsoft.com/office/drawing/2014/main" id="{07457F6E-3384-4EBE-8CE9-B9C96E56BAF3}"/>
              </a:ext>
            </a:extLst>
          </p:cNvPr>
          <p:cNvSpPr txBox="1"/>
          <p:nvPr/>
        </p:nvSpPr>
        <p:spPr>
          <a:xfrm>
            <a:off x="9111915" y="6401541"/>
            <a:ext cx="2220289" cy="338554"/>
          </a:xfrm>
          <a:prstGeom prst="rect">
            <a:avLst/>
          </a:prstGeom>
          <a:noFill/>
        </p:spPr>
        <p:txBody>
          <a:bodyPr wrap="square" rtlCol="0">
            <a:spAutoFit/>
          </a:bodyPr>
          <a:lstStyle/>
          <a:p>
            <a:r>
              <a:rPr lang="en-IN" sz="1600" b="1" dirty="0">
                <a:solidFill>
                  <a:schemeClr val="tx2"/>
                </a:solidFill>
                <a:latin typeface="Times New Roman" panose="02020603050405020304" pitchFamily="18" charset="0"/>
                <a:cs typeface="Times New Roman" panose="02020603050405020304" pitchFamily="18" charset="0"/>
              </a:rPr>
              <a:t>SMOTE with LASSO</a:t>
            </a:r>
          </a:p>
        </p:txBody>
      </p:sp>
    </p:spTree>
    <p:extLst>
      <p:ext uri="{BB962C8B-B14F-4D97-AF65-F5344CB8AC3E}">
        <p14:creationId xmlns:p14="http://schemas.microsoft.com/office/powerpoint/2010/main" val="234207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C0BE-87CD-4360-BE3C-7526DC1C280E}"/>
              </a:ext>
            </a:extLst>
          </p:cNvPr>
          <p:cNvSpPr>
            <a:spLocks noGrp="1"/>
          </p:cNvSpPr>
          <p:nvPr>
            <p:ph type="title" idx="4294967295"/>
          </p:nvPr>
        </p:nvSpPr>
        <p:spPr>
          <a:xfrm>
            <a:off x="729697" y="22225"/>
            <a:ext cx="9250916" cy="1096963"/>
          </a:xfrm>
        </p:spPr>
        <p:txBody>
          <a:bodyPr>
            <a:normAutofit/>
          </a:bodyPr>
          <a:lstStyle/>
          <a:p>
            <a:r>
              <a:rPr lang="en-US" sz="2400" b="1" dirty="0">
                <a:solidFill>
                  <a:schemeClr val="tx2"/>
                </a:solidFill>
                <a:latin typeface="Times New Roman" panose="02020603050405020304" pitchFamily="18" charset="0"/>
                <a:cs typeface="Times New Roman" panose="02020603050405020304" pitchFamily="18" charset="0"/>
              </a:rPr>
              <a:t>Accuracy, Precision, Recall:</a:t>
            </a:r>
            <a:endParaRPr lang="en-IN" sz="2400" b="1" dirty="0">
              <a:solidFill>
                <a:schemeClr val="tx2"/>
              </a:solidFill>
              <a:latin typeface="Times New Roman" panose="02020603050405020304" pitchFamily="18" charset="0"/>
              <a:cs typeface="Times New Roman" panose="02020603050405020304" pitchFamily="18" charset="0"/>
            </a:endParaRPr>
          </a:p>
        </p:txBody>
      </p:sp>
      <p:pic>
        <p:nvPicPr>
          <p:cNvPr id="6" name="Content Placeholder 5" descr="Chart, bar chart&#10;&#10;Description automatically generated">
            <a:extLst>
              <a:ext uri="{FF2B5EF4-FFF2-40B4-BE49-F238E27FC236}">
                <a16:creationId xmlns:a16="http://schemas.microsoft.com/office/drawing/2014/main" id="{6F90B9D9-8CF7-4BAE-AE7D-5E990DB57AE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0381" y="1510011"/>
            <a:ext cx="3711575" cy="2546350"/>
          </a:xfrm>
        </p:spPr>
      </p:pic>
      <p:pic>
        <p:nvPicPr>
          <p:cNvPr id="4" name="Picture 3">
            <a:extLst>
              <a:ext uri="{FF2B5EF4-FFF2-40B4-BE49-F238E27FC236}">
                <a16:creationId xmlns:a16="http://schemas.microsoft.com/office/drawing/2014/main" id="{393B7582-1B31-4C0E-A425-1B2222329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102" y="22934"/>
            <a:ext cx="4318898" cy="1173162"/>
          </a:xfrm>
          <a:prstGeom prst="rect">
            <a:avLst/>
          </a:prstGeom>
        </p:spPr>
      </p:pic>
      <p:pic>
        <p:nvPicPr>
          <p:cNvPr id="8" name="Picture 7">
            <a:extLst>
              <a:ext uri="{FF2B5EF4-FFF2-40B4-BE49-F238E27FC236}">
                <a16:creationId xmlns:a16="http://schemas.microsoft.com/office/drawing/2014/main" id="{C6E20E07-CC86-4EAE-9B34-3F0CC4528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3530" y="1475443"/>
            <a:ext cx="3687279" cy="2528998"/>
          </a:xfrm>
          <a:prstGeom prst="rect">
            <a:avLst/>
          </a:prstGeom>
        </p:spPr>
      </p:pic>
      <p:pic>
        <p:nvPicPr>
          <p:cNvPr id="10" name="Picture 9" descr="Chart, bar chart&#10;&#10;Description automatically generated">
            <a:extLst>
              <a:ext uri="{FF2B5EF4-FFF2-40B4-BE49-F238E27FC236}">
                <a16:creationId xmlns:a16="http://schemas.microsoft.com/office/drawing/2014/main" id="{85F98FEC-79DA-4FC5-8989-C64E7584F6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2382" y="1475443"/>
            <a:ext cx="3687279" cy="2528998"/>
          </a:xfrm>
          <a:prstGeom prst="rect">
            <a:avLst/>
          </a:prstGeom>
        </p:spPr>
      </p:pic>
      <p:pic>
        <p:nvPicPr>
          <p:cNvPr id="12" name="Picture 11" descr="Chart, bar chart&#10;&#10;Description automatically generated">
            <a:extLst>
              <a:ext uri="{FF2B5EF4-FFF2-40B4-BE49-F238E27FC236}">
                <a16:creationId xmlns:a16="http://schemas.microsoft.com/office/drawing/2014/main" id="{B6EE6DE3-2EDF-4614-BDF0-11E219AA6E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97" y="4118059"/>
            <a:ext cx="3712259" cy="2546130"/>
          </a:xfrm>
          <a:prstGeom prst="rect">
            <a:avLst/>
          </a:prstGeom>
        </p:spPr>
      </p:pic>
      <p:pic>
        <p:nvPicPr>
          <p:cNvPr id="14" name="Picture 13" descr="Chart, bar chart&#10;&#10;Description automatically generated">
            <a:extLst>
              <a:ext uri="{FF2B5EF4-FFF2-40B4-BE49-F238E27FC236}">
                <a16:creationId xmlns:a16="http://schemas.microsoft.com/office/drawing/2014/main" id="{AF9F5668-6CF3-4156-A51C-419359FCF4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1040" y="4118059"/>
            <a:ext cx="3712257" cy="2546130"/>
          </a:xfrm>
          <a:prstGeom prst="rect">
            <a:avLst/>
          </a:prstGeom>
        </p:spPr>
      </p:pic>
      <p:pic>
        <p:nvPicPr>
          <p:cNvPr id="16" name="Picture 15" descr="Chart, bar chart&#10;&#10;Description automatically generated">
            <a:extLst>
              <a:ext uri="{FF2B5EF4-FFF2-40B4-BE49-F238E27FC236}">
                <a16:creationId xmlns:a16="http://schemas.microsoft.com/office/drawing/2014/main" id="{B16A7517-F5E5-445F-8665-B1A239BA4A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2379" y="4126622"/>
            <a:ext cx="3687281" cy="2528999"/>
          </a:xfrm>
          <a:prstGeom prst="rect">
            <a:avLst/>
          </a:prstGeom>
        </p:spPr>
      </p:pic>
    </p:spTree>
    <p:extLst>
      <p:ext uri="{BB962C8B-B14F-4D97-AF65-F5344CB8AC3E}">
        <p14:creationId xmlns:p14="http://schemas.microsoft.com/office/powerpoint/2010/main" val="283111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1C698A-3F5F-433C-B570-296322D44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2" y="0"/>
            <a:ext cx="4318898" cy="1173162"/>
          </a:xfrm>
          <a:prstGeom prst="rect">
            <a:avLst/>
          </a:prstGeom>
        </p:spPr>
      </p:pic>
      <p:sp>
        <p:nvSpPr>
          <p:cNvPr id="16" name="TextBox 15">
            <a:extLst>
              <a:ext uri="{FF2B5EF4-FFF2-40B4-BE49-F238E27FC236}">
                <a16:creationId xmlns:a16="http://schemas.microsoft.com/office/drawing/2014/main" id="{1B32BA67-75E2-4266-BAE5-4C626FE94BFD}"/>
              </a:ext>
            </a:extLst>
          </p:cNvPr>
          <p:cNvSpPr txBox="1"/>
          <p:nvPr/>
        </p:nvSpPr>
        <p:spPr>
          <a:xfrm>
            <a:off x="154313" y="520651"/>
            <a:ext cx="4710650" cy="461665"/>
          </a:xfrm>
          <a:prstGeom prst="rect">
            <a:avLst/>
          </a:prstGeom>
          <a:noFill/>
        </p:spPr>
        <p:txBody>
          <a:bodyPr wrap="square" rtlCol="0">
            <a:spAutoFit/>
          </a:bodyPr>
          <a:lstStyle/>
          <a:p>
            <a:r>
              <a:rPr lang="en-US" sz="2400" b="1" dirty="0">
                <a:solidFill>
                  <a:schemeClr val="tx2"/>
                </a:solidFill>
                <a:latin typeface="Times New Roman" panose="02020603050405020304" pitchFamily="18" charset="0"/>
                <a:cs typeface="Times New Roman" panose="02020603050405020304" pitchFamily="18" charset="0"/>
              </a:rPr>
              <a:t>F-Measure:</a:t>
            </a:r>
            <a:endParaRPr lang="en-IN" sz="2400" b="1" dirty="0">
              <a:solidFill>
                <a:schemeClr val="tx2"/>
              </a:solidFill>
              <a:latin typeface="Times New Roman" panose="02020603050405020304" pitchFamily="18" charset="0"/>
              <a:cs typeface="Times New Roman" panose="02020603050405020304" pitchFamily="18" charset="0"/>
            </a:endParaRPr>
          </a:p>
        </p:txBody>
      </p:sp>
      <p:pic>
        <p:nvPicPr>
          <p:cNvPr id="4" name="Picture 3" descr="Chart, bar chart&#10;&#10;Description automatically generated">
            <a:extLst>
              <a:ext uri="{FF2B5EF4-FFF2-40B4-BE49-F238E27FC236}">
                <a16:creationId xmlns:a16="http://schemas.microsoft.com/office/drawing/2014/main" id="{CE12AE96-7DFC-462E-A772-D8B3F1BBD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86" y="1173161"/>
            <a:ext cx="4007498" cy="2809291"/>
          </a:xfrm>
          <a:prstGeom prst="rect">
            <a:avLst/>
          </a:prstGeom>
        </p:spPr>
      </p:pic>
      <p:pic>
        <p:nvPicPr>
          <p:cNvPr id="6" name="Picture 5" descr="Chart, bar chart&#10;&#10;Description automatically generated">
            <a:extLst>
              <a:ext uri="{FF2B5EF4-FFF2-40B4-BE49-F238E27FC236}">
                <a16:creationId xmlns:a16="http://schemas.microsoft.com/office/drawing/2014/main" id="{F91FA6DA-726C-49BF-B006-04F9AAA25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684" y="1173161"/>
            <a:ext cx="3713633" cy="2809291"/>
          </a:xfrm>
          <a:prstGeom prst="rect">
            <a:avLst/>
          </a:prstGeom>
        </p:spPr>
      </p:pic>
      <p:pic>
        <p:nvPicPr>
          <p:cNvPr id="8" name="Picture 7" descr="Chart, bar chart&#10;&#10;Description automatically generated">
            <a:extLst>
              <a:ext uri="{FF2B5EF4-FFF2-40B4-BE49-F238E27FC236}">
                <a16:creationId xmlns:a16="http://schemas.microsoft.com/office/drawing/2014/main" id="{CD6032A4-F7AD-4CBF-862A-521897B8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6317" y="1173161"/>
            <a:ext cx="4318898" cy="2809291"/>
          </a:xfrm>
          <a:prstGeom prst="rect">
            <a:avLst/>
          </a:prstGeom>
        </p:spPr>
      </p:pic>
      <p:pic>
        <p:nvPicPr>
          <p:cNvPr id="10" name="Picture 9" descr="Chart, bar chart&#10;&#10;Description automatically generated">
            <a:extLst>
              <a:ext uri="{FF2B5EF4-FFF2-40B4-BE49-F238E27FC236}">
                <a16:creationId xmlns:a16="http://schemas.microsoft.com/office/drawing/2014/main" id="{BC87FD7E-E044-4904-B6D6-C3C44BAEF9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187" y="3982451"/>
            <a:ext cx="4007498" cy="2809291"/>
          </a:xfrm>
          <a:prstGeom prst="rect">
            <a:avLst/>
          </a:prstGeom>
        </p:spPr>
      </p:pic>
      <p:pic>
        <p:nvPicPr>
          <p:cNvPr id="12" name="Picture 11" descr="Chart, bar chart&#10;&#10;Description automatically generated">
            <a:extLst>
              <a:ext uri="{FF2B5EF4-FFF2-40B4-BE49-F238E27FC236}">
                <a16:creationId xmlns:a16="http://schemas.microsoft.com/office/drawing/2014/main" id="{FB9759DB-5219-44D2-B1CB-1E5B509B88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2685" y="3982450"/>
            <a:ext cx="3750418" cy="2809292"/>
          </a:xfrm>
          <a:prstGeom prst="rect">
            <a:avLst/>
          </a:prstGeom>
        </p:spPr>
      </p:pic>
      <p:pic>
        <p:nvPicPr>
          <p:cNvPr id="14" name="Picture 13">
            <a:extLst>
              <a:ext uri="{FF2B5EF4-FFF2-40B4-BE49-F238E27FC236}">
                <a16:creationId xmlns:a16="http://schemas.microsoft.com/office/drawing/2014/main" id="{EF60B6FC-FFA2-46B2-9E75-556DF5F3E3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0895" y="3982450"/>
            <a:ext cx="4318898" cy="2809292"/>
          </a:xfrm>
          <a:prstGeom prst="rect">
            <a:avLst/>
          </a:prstGeom>
        </p:spPr>
      </p:pic>
    </p:spTree>
    <p:extLst>
      <p:ext uri="{BB962C8B-B14F-4D97-AF65-F5344CB8AC3E}">
        <p14:creationId xmlns:p14="http://schemas.microsoft.com/office/powerpoint/2010/main" val="65476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407BF3-9EE3-4092-B054-300600E7A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2" y="0"/>
            <a:ext cx="4318898" cy="1173162"/>
          </a:xfrm>
          <a:prstGeom prst="rect">
            <a:avLst/>
          </a:prstGeom>
        </p:spPr>
      </p:pic>
      <p:sp>
        <p:nvSpPr>
          <p:cNvPr id="3" name="TextBox 2">
            <a:extLst>
              <a:ext uri="{FF2B5EF4-FFF2-40B4-BE49-F238E27FC236}">
                <a16:creationId xmlns:a16="http://schemas.microsoft.com/office/drawing/2014/main" id="{4D6C962D-AA9A-40B9-A592-D6FD21B42224}"/>
              </a:ext>
            </a:extLst>
          </p:cNvPr>
          <p:cNvSpPr txBox="1"/>
          <p:nvPr/>
        </p:nvSpPr>
        <p:spPr>
          <a:xfrm>
            <a:off x="376518" y="367553"/>
            <a:ext cx="2994211" cy="461665"/>
          </a:xfrm>
          <a:prstGeom prst="rect">
            <a:avLst/>
          </a:prstGeom>
          <a:noFill/>
        </p:spPr>
        <p:txBody>
          <a:bodyPr wrap="square" rtlCol="0">
            <a:spAutoFit/>
          </a:bodyPr>
          <a:lstStyle/>
          <a:p>
            <a:r>
              <a:rPr lang="en-IN" sz="2400" b="1" dirty="0">
                <a:solidFill>
                  <a:schemeClr val="tx2"/>
                </a:solidFill>
                <a:latin typeface="Times New Roman" panose="02020603050405020304" pitchFamily="18" charset="0"/>
                <a:cs typeface="Times New Roman" panose="02020603050405020304" pitchFamily="18" charset="0"/>
              </a:rPr>
              <a:t>Classification Error:</a:t>
            </a:r>
          </a:p>
        </p:txBody>
      </p:sp>
      <p:pic>
        <p:nvPicPr>
          <p:cNvPr id="17" name="Picture 16" descr="Chart&#10;&#10;Description automatically generated">
            <a:extLst>
              <a:ext uri="{FF2B5EF4-FFF2-40B4-BE49-F238E27FC236}">
                <a16:creationId xmlns:a16="http://schemas.microsoft.com/office/drawing/2014/main" id="{DFD8CA59-0487-4194-A0FF-67BDF3432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59" y="1173162"/>
            <a:ext cx="3923839" cy="2657859"/>
          </a:xfrm>
          <a:prstGeom prst="rect">
            <a:avLst/>
          </a:prstGeom>
        </p:spPr>
      </p:pic>
      <p:pic>
        <p:nvPicPr>
          <p:cNvPr id="19" name="Picture 18" descr="Chart, bar chart&#10;&#10;Description automatically generated">
            <a:extLst>
              <a:ext uri="{FF2B5EF4-FFF2-40B4-BE49-F238E27FC236}">
                <a16:creationId xmlns:a16="http://schemas.microsoft.com/office/drawing/2014/main" id="{0836F85B-4EA6-4447-B9C7-F1491045D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198" y="3831021"/>
            <a:ext cx="3923839" cy="2657859"/>
          </a:xfrm>
          <a:prstGeom prst="rect">
            <a:avLst/>
          </a:prstGeom>
        </p:spPr>
      </p:pic>
      <p:pic>
        <p:nvPicPr>
          <p:cNvPr id="21" name="Picture 20" descr="Chart, bar chart&#10;&#10;Description automatically generated">
            <a:extLst>
              <a:ext uri="{FF2B5EF4-FFF2-40B4-BE49-F238E27FC236}">
                <a16:creationId xmlns:a16="http://schemas.microsoft.com/office/drawing/2014/main" id="{FFBC75D5-EEF7-4D1E-A1DC-B56D684DA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4198" y="1173162"/>
            <a:ext cx="3923839" cy="2657859"/>
          </a:xfrm>
          <a:prstGeom prst="rect">
            <a:avLst/>
          </a:prstGeom>
        </p:spPr>
      </p:pic>
      <p:pic>
        <p:nvPicPr>
          <p:cNvPr id="23" name="Picture 22" descr="Chart, bar chart&#10;&#10;Description automatically generated">
            <a:extLst>
              <a:ext uri="{FF2B5EF4-FFF2-40B4-BE49-F238E27FC236}">
                <a16:creationId xmlns:a16="http://schemas.microsoft.com/office/drawing/2014/main" id="{7A2720D0-96D8-4DB2-BAC2-86DA171E91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8037" y="1173162"/>
            <a:ext cx="3923839" cy="2657859"/>
          </a:xfrm>
          <a:prstGeom prst="rect">
            <a:avLst/>
          </a:prstGeom>
        </p:spPr>
      </p:pic>
      <p:pic>
        <p:nvPicPr>
          <p:cNvPr id="25" name="Picture 24" descr="Chart, bar chart&#10;&#10;Description automatically generated">
            <a:extLst>
              <a:ext uri="{FF2B5EF4-FFF2-40B4-BE49-F238E27FC236}">
                <a16:creationId xmlns:a16="http://schemas.microsoft.com/office/drawing/2014/main" id="{8ACCC327-3001-4AF8-838E-11A40E83F4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359" y="3831021"/>
            <a:ext cx="3923839" cy="2657859"/>
          </a:xfrm>
          <a:prstGeom prst="rect">
            <a:avLst/>
          </a:prstGeom>
        </p:spPr>
      </p:pic>
      <p:pic>
        <p:nvPicPr>
          <p:cNvPr id="27" name="Picture 26" descr="Chart, bar chart&#10;&#10;Description automatically generated">
            <a:extLst>
              <a:ext uri="{FF2B5EF4-FFF2-40B4-BE49-F238E27FC236}">
                <a16:creationId xmlns:a16="http://schemas.microsoft.com/office/drawing/2014/main" id="{313886EE-5E1F-4B9B-9F08-C26FD27AD6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8037" y="3831021"/>
            <a:ext cx="3923839" cy="2657859"/>
          </a:xfrm>
          <a:prstGeom prst="rect">
            <a:avLst/>
          </a:prstGeom>
        </p:spPr>
      </p:pic>
    </p:spTree>
    <p:extLst>
      <p:ext uri="{BB962C8B-B14F-4D97-AF65-F5344CB8AC3E}">
        <p14:creationId xmlns:p14="http://schemas.microsoft.com/office/powerpoint/2010/main" val="30275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EEE1E0-BB73-450F-ABD7-3830293A1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2" y="0"/>
            <a:ext cx="4318898" cy="1173162"/>
          </a:xfrm>
          <a:prstGeom prst="rect">
            <a:avLst/>
          </a:prstGeom>
        </p:spPr>
      </p:pic>
      <p:sp>
        <p:nvSpPr>
          <p:cNvPr id="15" name="TextBox 14">
            <a:extLst>
              <a:ext uri="{FF2B5EF4-FFF2-40B4-BE49-F238E27FC236}">
                <a16:creationId xmlns:a16="http://schemas.microsoft.com/office/drawing/2014/main" id="{4CE43784-BB4A-47FC-9262-7EE5310B59A5}"/>
              </a:ext>
            </a:extLst>
          </p:cNvPr>
          <p:cNvSpPr txBox="1"/>
          <p:nvPr/>
        </p:nvSpPr>
        <p:spPr>
          <a:xfrm>
            <a:off x="399495" y="426128"/>
            <a:ext cx="3506680" cy="400110"/>
          </a:xfrm>
          <a:prstGeom prst="rect">
            <a:avLst/>
          </a:prstGeom>
          <a:noFill/>
        </p:spPr>
        <p:txBody>
          <a:bodyPr wrap="square" rtlCol="0">
            <a:spAutoFit/>
          </a:bodyPr>
          <a:lstStyle/>
          <a:p>
            <a:r>
              <a:rPr lang="en-US" sz="2000" b="1" dirty="0">
                <a:solidFill>
                  <a:schemeClr val="tx2"/>
                </a:solidFill>
                <a:latin typeface="Times New Roman" panose="02020603050405020304" pitchFamily="18" charset="0"/>
                <a:cs typeface="Times New Roman" panose="02020603050405020304" pitchFamily="18" charset="0"/>
              </a:rPr>
              <a:t>AUC or ROC:</a:t>
            </a:r>
            <a:endParaRPr lang="en-IN" sz="2000" b="1" dirty="0">
              <a:solidFill>
                <a:schemeClr val="tx2"/>
              </a:solidFill>
              <a:latin typeface="Times New Roman" panose="02020603050405020304" pitchFamily="18" charset="0"/>
              <a:cs typeface="Times New Roman" panose="02020603050405020304" pitchFamily="18" charset="0"/>
            </a:endParaRPr>
          </a:p>
        </p:txBody>
      </p:sp>
      <p:pic>
        <p:nvPicPr>
          <p:cNvPr id="4" name="Picture 3" descr="Chart, bar chart&#10;&#10;Description automatically generated">
            <a:extLst>
              <a:ext uri="{FF2B5EF4-FFF2-40B4-BE49-F238E27FC236}">
                <a16:creationId xmlns:a16="http://schemas.microsoft.com/office/drawing/2014/main" id="{3D44AEB3-70A9-417F-B637-817E01278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4" y="1173162"/>
            <a:ext cx="3946074" cy="2634209"/>
          </a:xfrm>
          <a:prstGeom prst="rect">
            <a:avLst/>
          </a:prstGeom>
        </p:spPr>
      </p:pic>
      <p:pic>
        <p:nvPicPr>
          <p:cNvPr id="6" name="Picture 5" descr="Chart, bar chart&#10;&#10;Description automatically generated">
            <a:extLst>
              <a:ext uri="{FF2B5EF4-FFF2-40B4-BE49-F238E27FC236}">
                <a16:creationId xmlns:a16="http://schemas.microsoft.com/office/drawing/2014/main" id="{B1F83A09-CC79-473F-B374-C379BF269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880" y="1173162"/>
            <a:ext cx="3946074" cy="2634209"/>
          </a:xfrm>
          <a:prstGeom prst="rect">
            <a:avLst/>
          </a:prstGeom>
        </p:spPr>
      </p:pic>
      <p:pic>
        <p:nvPicPr>
          <p:cNvPr id="8" name="Picture 7" descr="Chart, bar chart&#10;&#10;Description automatically generated">
            <a:extLst>
              <a:ext uri="{FF2B5EF4-FFF2-40B4-BE49-F238E27FC236}">
                <a16:creationId xmlns:a16="http://schemas.microsoft.com/office/drawing/2014/main" id="{0ABDFEB7-F34F-49F0-83F8-D70A7672C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4136" y="1173162"/>
            <a:ext cx="3946074" cy="2634209"/>
          </a:xfrm>
          <a:prstGeom prst="rect">
            <a:avLst/>
          </a:prstGeom>
        </p:spPr>
      </p:pic>
      <p:pic>
        <p:nvPicPr>
          <p:cNvPr id="10" name="Picture 9" descr="Chart, bar chart&#10;&#10;Description automatically generated">
            <a:extLst>
              <a:ext uri="{FF2B5EF4-FFF2-40B4-BE49-F238E27FC236}">
                <a16:creationId xmlns:a16="http://schemas.microsoft.com/office/drawing/2014/main" id="{F4875B2D-3E6A-4C8D-A161-1C362B7AD9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049" y="3807371"/>
            <a:ext cx="3705649" cy="2785934"/>
          </a:xfrm>
          <a:prstGeom prst="rect">
            <a:avLst/>
          </a:prstGeom>
        </p:spPr>
      </p:pic>
      <p:pic>
        <p:nvPicPr>
          <p:cNvPr id="12" name="Picture 11" descr="Chart, bar chart&#10;&#10;Description automatically generated">
            <a:extLst>
              <a:ext uri="{FF2B5EF4-FFF2-40B4-BE49-F238E27FC236}">
                <a16:creationId xmlns:a16="http://schemas.microsoft.com/office/drawing/2014/main" id="{9D2184C4-8BA9-4EE5-9B7D-CE52E504D4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4838" y="3807371"/>
            <a:ext cx="3946074" cy="2785934"/>
          </a:xfrm>
          <a:prstGeom prst="rect">
            <a:avLst/>
          </a:prstGeom>
        </p:spPr>
      </p:pic>
      <p:pic>
        <p:nvPicPr>
          <p:cNvPr id="14" name="Picture 13" descr="Chart, bar chart&#10;&#10;Description automatically generated">
            <a:extLst>
              <a:ext uri="{FF2B5EF4-FFF2-40B4-BE49-F238E27FC236}">
                <a16:creationId xmlns:a16="http://schemas.microsoft.com/office/drawing/2014/main" id="{EBA6DA25-C7A8-475B-8617-63A1E3354B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64136" y="3807371"/>
            <a:ext cx="3946074" cy="2785934"/>
          </a:xfrm>
          <a:prstGeom prst="rect">
            <a:avLst/>
          </a:prstGeom>
        </p:spPr>
      </p:pic>
    </p:spTree>
    <p:extLst>
      <p:ext uri="{BB962C8B-B14F-4D97-AF65-F5344CB8AC3E}">
        <p14:creationId xmlns:p14="http://schemas.microsoft.com/office/powerpoint/2010/main" val="53468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0D1BD1-1007-48C5-A141-470A051F4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2" y="0"/>
            <a:ext cx="4318898" cy="1173162"/>
          </a:xfrm>
          <a:prstGeom prst="rect">
            <a:avLst/>
          </a:prstGeom>
        </p:spPr>
      </p:pic>
      <p:sp>
        <p:nvSpPr>
          <p:cNvPr id="7" name="TextBox 6">
            <a:extLst>
              <a:ext uri="{FF2B5EF4-FFF2-40B4-BE49-F238E27FC236}">
                <a16:creationId xmlns:a16="http://schemas.microsoft.com/office/drawing/2014/main" id="{AFBFF559-526F-4A12-9C3F-79EB95BE0455}"/>
              </a:ext>
            </a:extLst>
          </p:cNvPr>
          <p:cNvSpPr txBox="1"/>
          <p:nvPr/>
        </p:nvSpPr>
        <p:spPr>
          <a:xfrm>
            <a:off x="337351" y="346229"/>
            <a:ext cx="3577701" cy="400110"/>
          </a:xfrm>
          <a:prstGeom prst="rect">
            <a:avLst/>
          </a:prstGeom>
          <a:noFill/>
        </p:spPr>
        <p:txBody>
          <a:bodyPr wrap="square" rtlCol="0">
            <a:spAutoFit/>
          </a:bodyPr>
          <a:lstStyle/>
          <a:p>
            <a:r>
              <a:rPr lang="en-US" sz="2000" b="1" dirty="0">
                <a:solidFill>
                  <a:schemeClr val="tx2"/>
                </a:solidFill>
                <a:latin typeface="Times New Roman" panose="02020603050405020304" pitchFamily="18" charset="0"/>
                <a:cs typeface="Times New Roman" panose="02020603050405020304" pitchFamily="18" charset="0"/>
              </a:rPr>
              <a:t>GINI INDEX:</a:t>
            </a:r>
            <a:endParaRPr lang="en-IN" sz="2000" b="1" dirty="0">
              <a:solidFill>
                <a:schemeClr val="tx2"/>
              </a:solidFill>
              <a:latin typeface="Times New Roman" panose="02020603050405020304" pitchFamily="18" charset="0"/>
              <a:cs typeface="Times New Roman" panose="02020603050405020304" pitchFamily="18" charset="0"/>
            </a:endParaRPr>
          </a:p>
        </p:txBody>
      </p:sp>
      <p:pic>
        <p:nvPicPr>
          <p:cNvPr id="4" name="Picture 3" descr="Graphical user interface&#10;&#10;Description automatically generated">
            <a:extLst>
              <a:ext uri="{FF2B5EF4-FFF2-40B4-BE49-F238E27FC236}">
                <a16:creationId xmlns:a16="http://schemas.microsoft.com/office/drawing/2014/main" id="{95ACB9B7-DF22-4EFE-87E3-8136311523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41" y="1173162"/>
            <a:ext cx="3915052" cy="2523359"/>
          </a:xfrm>
          <a:prstGeom prst="rect">
            <a:avLst/>
          </a:prstGeom>
        </p:spPr>
      </p:pic>
      <p:pic>
        <p:nvPicPr>
          <p:cNvPr id="6" name="Picture 5" descr="Line chart&#10;&#10;Description automatically generated">
            <a:extLst>
              <a:ext uri="{FF2B5EF4-FFF2-40B4-BE49-F238E27FC236}">
                <a16:creationId xmlns:a16="http://schemas.microsoft.com/office/drawing/2014/main" id="{FEBD8A58-4DE8-4B47-A08C-B1FB811D9B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3781" y="1173162"/>
            <a:ext cx="3915051" cy="2523359"/>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B41C4201-0EFD-4223-8B69-34C368315E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98220" y="1173162"/>
            <a:ext cx="3915053" cy="2523359"/>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07E9C91B-16DF-4A55-972A-B2044B9921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341" y="3988412"/>
            <a:ext cx="3915051" cy="2523359"/>
          </a:xfrm>
          <a:prstGeom prst="rect">
            <a:avLst/>
          </a:prstGeom>
        </p:spPr>
      </p:pic>
      <p:pic>
        <p:nvPicPr>
          <p:cNvPr id="13" name="Picture 12" descr="Graphical user interface&#10;&#10;Description automatically generated">
            <a:extLst>
              <a:ext uri="{FF2B5EF4-FFF2-40B4-BE49-F238E27FC236}">
                <a16:creationId xmlns:a16="http://schemas.microsoft.com/office/drawing/2014/main" id="{BAB32973-81CC-4148-9513-F126F8EB6B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3781" y="3988412"/>
            <a:ext cx="3915051" cy="2523359"/>
          </a:xfrm>
          <a:prstGeom prst="rect">
            <a:avLst/>
          </a:prstGeom>
        </p:spPr>
      </p:pic>
      <p:pic>
        <p:nvPicPr>
          <p:cNvPr id="15" name="Picture 14" descr="Graphical user interface&#10;&#10;Description automatically generated">
            <a:extLst>
              <a:ext uri="{FF2B5EF4-FFF2-40B4-BE49-F238E27FC236}">
                <a16:creationId xmlns:a16="http://schemas.microsoft.com/office/drawing/2014/main" id="{84F389AD-4A87-498F-9714-6C04AC7CAA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75024" y="3988411"/>
            <a:ext cx="3915054" cy="2523359"/>
          </a:xfrm>
          <a:prstGeom prst="rect">
            <a:avLst/>
          </a:prstGeom>
        </p:spPr>
      </p:pic>
    </p:spTree>
    <p:extLst>
      <p:ext uri="{BB962C8B-B14F-4D97-AF65-F5344CB8AC3E}">
        <p14:creationId xmlns:p14="http://schemas.microsoft.com/office/powerpoint/2010/main" val="82806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A580-D518-4599-A0B5-726CD88B28B8}"/>
              </a:ext>
            </a:extLst>
          </p:cNvPr>
          <p:cNvSpPr>
            <a:spLocks noGrp="1"/>
          </p:cNvSpPr>
          <p:nvPr>
            <p:ph type="title"/>
          </p:nvPr>
        </p:nvSpPr>
        <p:spPr>
          <a:xfrm>
            <a:off x="1056290" y="36786"/>
            <a:ext cx="10029292" cy="1096962"/>
          </a:xfrm>
        </p:spPr>
        <p:txBody>
          <a:bodyPr/>
          <a:lstStyle/>
          <a:p>
            <a:r>
              <a:rPr lang="en-IN" b="1" dirty="0">
                <a:solidFill>
                  <a:schemeClr val="tx2"/>
                </a:solidFill>
                <a:latin typeface="Times New Roman" panose="02020603050405020304" pitchFamily="18" charset="0"/>
                <a:cs typeface="Times New Roman" panose="02020603050405020304" pitchFamily="18" charset="0"/>
              </a:rPr>
              <a:t>Accuracy Table of Classifiers: </a:t>
            </a:r>
          </a:p>
        </p:txBody>
      </p:sp>
      <p:pic>
        <p:nvPicPr>
          <p:cNvPr id="3" name="Picture 2">
            <a:extLst>
              <a:ext uri="{FF2B5EF4-FFF2-40B4-BE49-F238E27FC236}">
                <a16:creationId xmlns:a16="http://schemas.microsoft.com/office/drawing/2014/main" id="{9D186960-2D8B-4F54-8B50-AC73779C7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2" y="0"/>
            <a:ext cx="4318898" cy="1173162"/>
          </a:xfrm>
          <a:prstGeom prst="rect">
            <a:avLst/>
          </a:prstGeom>
        </p:spPr>
      </p:pic>
      <p:graphicFrame>
        <p:nvGraphicFramePr>
          <p:cNvPr id="4" name="Table 4">
            <a:extLst>
              <a:ext uri="{FF2B5EF4-FFF2-40B4-BE49-F238E27FC236}">
                <a16:creationId xmlns:a16="http://schemas.microsoft.com/office/drawing/2014/main" id="{FA601FB1-4070-4DEF-9EF5-2FA5E52073D4}"/>
              </a:ext>
            </a:extLst>
          </p:cNvPr>
          <p:cNvGraphicFramePr>
            <a:graphicFrameLocks noGrp="1"/>
          </p:cNvGraphicFramePr>
          <p:nvPr>
            <p:extLst>
              <p:ext uri="{D42A27DB-BD31-4B8C-83A1-F6EECF244321}">
                <p14:modId xmlns:p14="http://schemas.microsoft.com/office/powerpoint/2010/main" val="3432126579"/>
              </p:ext>
            </p:extLst>
          </p:nvPr>
        </p:nvGraphicFramePr>
        <p:xfrm>
          <a:off x="1056288" y="1403133"/>
          <a:ext cx="10029292" cy="4832128"/>
        </p:xfrm>
        <a:graphic>
          <a:graphicData uri="http://schemas.openxmlformats.org/drawingml/2006/table">
            <a:tbl>
              <a:tblPr firstRow="1" bandRow="1">
                <a:tableStyleId>{5C22544A-7EE6-4342-B048-85BDC9FD1C3A}</a:tableStyleId>
              </a:tblPr>
              <a:tblGrid>
                <a:gridCol w="2341180">
                  <a:extLst>
                    <a:ext uri="{9D8B030D-6E8A-4147-A177-3AD203B41FA5}">
                      <a16:colId xmlns:a16="http://schemas.microsoft.com/office/drawing/2014/main" val="3011943022"/>
                    </a:ext>
                  </a:extLst>
                </a:gridCol>
                <a:gridCol w="1261241">
                  <a:extLst>
                    <a:ext uri="{9D8B030D-6E8A-4147-A177-3AD203B41FA5}">
                      <a16:colId xmlns:a16="http://schemas.microsoft.com/office/drawing/2014/main" val="3571044366"/>
                    </a:ext>
                  </a:extLst>
                </a:gridCol>
                <a:gridCol w="1158766">
                  <a:extLst>
                    <a:ext uri="{9D8B030D-6E8A-4147-A177-3AD203B41FA5}">
                      <a16:colId xmlns:a16="http://schemas.microsoft.com/office/drawing/2014/main" val="2868544531"/>
                    </a:ext>
                  </a:extLst>
                </a:gridCol>
                <a:gridCol w="1158765">
                  <a:extLst>
                    <a:ext uri="{9D8B030D-6E8A-4147-A177-3AD203B41FA5}">
                      <a16:colId xmlns:a16="http://schemas.microsoft.com/office/drawing/2014/main" val="1433263424"/>
                    </a:ext>
                  </a:extLst>
                </a:gridCol>
                <a:gridCol w="1048407">
                  <a:extLst>
                    <a:ext uri="{9D8B030D-6E8A-4147-A177-3AD203B41FA5}">
                      <a16:colId xmlns:a16="http://schemas.microsoft.com/office/drawing/2014/main" val="414620037"/>
                    </a:ext>
                  </a:extLst>
                </a:gridCol>
                <a:gridCol w="1505607">
                  <a:extLst>
                    <a:ext uri="{9D8B030D-6E8A-4147-A177-3AD203B41FA5}">
                      <a16:colId xmlns:a16="http://schemas.microsoft.com/office/drawing/2014/main" val="1912029516"/>
                    </a:ext>
                  </a:extLst>
                </a:gridCol>
                <a:gridCol w="1555326">
                  <a:extLst>
                    <a:ext uri="{9D8B030D-6E8A-4147-A177-3AD203B41FA5}">
                      <a16:colId xmlns:a16="http://schemas.microsoft.com/office/drawing/2014/main" val="4116932199"/>
                    </a:ext>
                  </a:extLst>
                </a:gridCol>
              </a:tblGrid>
              <a:tr h="690304">
                <a:tc>
                  <a:txBody>
                    <a:bodyPr/>
                    <a:lstStyle/>
                    <a:p>
                      <a:r>
                        <a:rPr lang="en-IN" b="1" dirty="0">
                          <a:latin typeface="Times New Roman" panose="02020603050405020304" pitchFamily="18" charset="0"/>
                          <a:cs typeface="Times New Roman" panose="02020603050405020304" pitchFamily="18" charset="0"/>
                        </a:rPr>
                        <a:t>Classifiers</a:t>
                      </a:r>
                    </a:p>
                  </a:txBody>
                  <a:tcPr/>
                </a:tc>
                <a:tc>
                  <a:txBody>
                    <a:bodyPr/>
                    <a:lstStyle/>
                    <a:p>
                      <a:r>
                        <a:rPr lang="en-IN" b="1" dirty="0">
                          <a:latin typeface="Times New Roman" panose="02020603050405020304" pitchFamily="18" charset="0"/>
                          <a:cs typeface="Times New Roman" panose="02020603050405020304" pitchFamily="18" charset="0"/>
                        </a:rPr>
                        <a:t>Full Features</a:t>
                      </a:r>
                    </a:p>
                  </a:txBody>
                  <a:tcPr/>
                </a:tc>
                <a:tc>
                  <a:txBody>
                    <a:bodyPr/>
                    <a:lstStyle/>
                    <a:p>
                      <a:r>
                        <a:rPr lang="en-IN" b="1" dirty="0">
                          <a:latin typeface="Times New Roman" panose="02020603050405020304" pitchFamily="18" charset="0"/>
                          <a:cs typeface="Times New Roman" panose="02020603050405020304" pitchFamily="18" charset="0"/>
                        </a:rPr>
                        <a:t>CFS</a:t>
                      </a:r>
                    </a:p>
                  </a:txBody>
                  <a:tcPr/>
                </a:tc>
                <a:tc>
                  <a:txBody>
                    <a:bodyPr/>
                    <a:lstStyle/>
                    <a:p>
                      <a:r>
                        <a:rPr lang="en-IN" b="1" dirty="0">
                          <a:latin typeface="Times New Roman" panose="02020603050405020304" pitchFamily="18" charset="0"/>
                          <a:cs typeface="Times New Roman" panose="02020603050405020304" pitchFamily="18" charset="0"/>
                        </a:rPr>
                        <a:t>Wrapper</a:t>
                      </a:r>
                    </a:p>
                  </a:txBody>
                  <a:tcPr/>
                </a:tc>
                <a:tc>
                  <a:txBody>
                    <a:bodyPr/>
                    <a:lstStyle/>
                    <a:p>
                      <a:r>
                        <a:rPr lang="en-IN" b="1" dirty="0">
                          <a:latin typeface="Times New Roman" panose="02020603050405020304" pitchFamily="18" charset="0"/>
                          <a:cs typeface="Times New Roman" panose="02020603050405020304" pitchFamily="18" charset="0"/>
                        </a:rPr>
                        <a:t>LASSO</a:t>
                      </a:r>
                    </a:p>
                  </a:txBody>
                  <a:tcPr/>
                </a:tc>
                <a:tc>
                  <a:txBody>
                    <a:bodyPr/>
                    <a:lstStyle/>
                    <a:p>
                      <a:r>
                        <a:rPr lang="en-IN" b="1" dirty="0">
                          <a:latin typeface="Times New Roman" panose="02020603050405020304" pitchFamily="18" charset="0"/>
                          <a:cs typeface="Times New Roman" panose="02020603050405020304" pitchFamily="18" charset="0"/>
                        </a:rPr>
                        <a:t>SMOTE with Full Features</a:t>
                      </a:r>
                    </a:p>
                  </a:txBody>
                  <a:tcPr/>
                </a:tc>
                <a:tc>
                  <a:txBody>
                    <a:bodyPr/>
                    <a:lstStyle/>
                    <a:p>
                      <a:r>
                        <a:rPr lang="en-IN" b="1" dirty="0">
                          <a:latin typeface="Times New Roman" panose="02020603050405020304" pitchFamily="18" charset="0"/>
                          <a:cs typeface="Times New Roman" panose="02020603050405020304" pitchFamily="18" charset="0"/>
                        </a:rPr>
                        <a:t>SMOTE with LASSO</a:t>
                      </a:r>
                    </a:p>
                  </a:txBody>
                  <a:tcPr/>
                </a:tc>
                <a:extLst>
                  <a:ext uri="{0D108BD9-81ED-4DB2-BD59-A6C34878D82A}">
                    <a16:rowId xmlns:a16="http://schemas.microsoft.com/office/drawing/2014/main" val="1682201606"/>
                  </a:ext>
                </a:extLst>
              </a:tr>
              <a:tr h="690304">
                <a:tc>
                  <a:txBody>
                    <a:bodyPr/>
                    <a:lstStyle/>
                    <a:p>
                      <a:r>
                        <a:rPr lang="en-IN" b="1" dirty="0">
                          <a:solidFill>
                            <a:schemeClr val="tx2"/>
                          </a:solidFill>
                          <a:latin typeface="Times New Roman" panose="02020603050405020304" pitchFamily="18" charset="0"/>
                          <a:cs typeface="Times New Roman" panose="02020603050405020304" pitchFamily="18" charset="0"/>
                        </a:rPr>
                        <a:t>Logistic Regression</a:t>
                      </a:r>
                    </a:p>
                  </a:txBody>
                  <a:tcPr/>
                </a:tc>
                <a:tc>
                  <a:txBody>
                    <a:bodyPr/>
                    <a:lstStyle/>
                    <a:p>
                      <a:r>
                        <a:rPr lang="en-IN" sz="2000">
                          <a:solidFill>
                            <a:schemeClr val="tx2"/>
                          </a:solidFill>
                          <a:latin typeface="Times New Roman" panose="02020603050405020304" pitchFamily="18" charset="0"/>
                          <a:cs typeface="Times New Roman" panose="02020603050405020304" pitchFamily="18" charset="0"/>
                        </a:rPr>
                        <a:t>97.0 %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94.5 %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90.5 %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97.5 %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96.5 %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96.97 %</a:t>
                      </a:r>
                    </a:p>
                  </a:txBody>
                  <a:tcPr/>
                </a:tc>
                <a:extLst>
                  <a:ext uri="{0D108BD9-81ED-4DB2-BD59-A6C34878D82A}">
                    <a16:rowId xmlns:a16="http://schemas.microsoft.com/office/drawing/2014/main" val="2226164972"/>
                  </a:ext>
                </a:extLst>
              </a:tr>
              <a:tr h="690304">
                <a:tc>
                  <a:txBody>
                    <a:bodyPr/>
                    <a:lstStyle/>
                    <a:p>
                      <a:r>
                        <a:rPr lang="en-IN" b="1" dirty="0">
                          <a:solidFill>
                            <a:schemeClr val="tx2"/>
                          </a:solidFill>
                          <a:latin typeface="Times New Roman" panose="02020603050405020304" pitchFamily="18" charset="0"/>
                          <a:cs typeface="Times New Roman" panose="02020603050405020304" pitchFamily="18" charset="0"/>
                        </a:rPr>
                        <a:t>LSVM L1</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97.0 %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95.5 %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90.0 %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97.5 %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95.5 %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96.97 %</a:t>
                      </a:r>
                    </a:p>
                  </a:txBody>
                  <a:tcPr/>
                </a:tc>
                <a:extLst>
                  <a:ext uri="{0D108BD9-81ED-4DB2-BD59-A6C34878D82A}">
                    <a16:rowId xmlns:a16="http://schemas.microsoft.com/office/drawing/2014/main" val="3350214086"/>
                  </a:ext>
                </a:extLst>
              </a:tr>
              <a:tr h="690304">
                <a:tc>
                  <a:txBody>
                    <a:bodyPr/>
                    <a:lstStyle/>
                    <a:p>
                      <a:r>
                        <a:rPr lang="en-IN" b="1" dirty="0">
                          <a:solidFill>
                            <a:schemeClr val="tx2"/>
                          </a:solidFill>
                          <a:latin typeface="Times New Roman" panose="02020603050405020304" pitchFamily="18" charset="0"/>
                          <a:cs typeface="Times New Roman" panose="02020603050405020304" pitchFamily="18" charset="0"/>
                        </a:rPr>
                        <a:t>LSVM L2</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97.5 %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91.5 %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90.5 %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97.5 %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96.5 %</a:t>
                      </a:r>
                    </a:p>
                  </a:txBody>
                  <a:tcPr/>
                </a:tc>
                <a:tc>
                  <a:txBody>
                    <a:bodyPr/>
                    <a:lstStyle/>
                    <a:p>
                      <a:r>
                        <a:rPr lang="en-IN" sz="2000" b="1" dirty="0">
                          <a:solidFill>
                            <a:schemeClr val="tx2"/>
                          </a:solidFill>
                          <a:latin typeface="Times New Roman" panose="02020603050405020304" pitchFamily="18" charset="0"/>
                          <a:cs typeface="Times New Roman" panose="02020603050405020304" pitchFamily="18" charset="0"/>
                        </a:rPr>
                        <a:t>97.73 %</a:t>
                      </a:r>
                    </a:p>
                  </a:txBody>
                  <a:tcPr/>
                </a:tc>
                <a:extLst>
                  <a:ext uri="{0D108BD9-81ED-4DB2-BD59-A6C34878D82A}">
                    <a16:rowId xmlns:a16="http://schemas.microsoft.com/office/drawing/2014/main" val="3036237472"/>
                  </a:ext>
                </a:extLst>
              </a:tr>
              <a:tr h="690304">
                <a:tc>
                  <a:txBody>
                    <a:bodyPr/>
                    <a:lstStyle/>
                    <a:p>
                      <a:r>
                        <a:rPr lang="en-IN" b="1" dirty="0">
                          <a:solidFill>
                            <a:schemeClr val="tx2"/>
                          </a:solidFill>
                          <a:latin typeface="Times New Roman" panose="02020603050405020304" pitchFamily="18" charset="0"/>
                          <a:cs typeface="Times New Roman" panose="02020603050405020304" pitchFamily="18" charset="0"/>
                        </a:rPr>
                        <a:t>CHAID</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96.22 %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95.45 %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94.67%</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98.49 %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95.46 %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95.46 %</a:t>
                      </a:r>
                    </a:p>
                  </a:txBody>
                  <a:tcPr/>
                </a:tc>
                <a:extLst>
                  <a:ext uri="{0D108BD9-81ED-4DB2-BD59-A6C34878D82A}">
                    <a16:rowId xmlns:a16="http://schemas.microsoft.com/office/drawing/2014/main" val="1821986246"/>
                  </a:ext>
                </a:extLst>
              </a:tr>
              <a:tr h="690304">
                <a:tc>
                  <a:txBody>
                    <a:bodyPr/>
                    <a:lstStyle/>
                    <a:p>
                      <a:r>
                        <a:rPr lang="en-IN" b="1" dirty="0">
                          <a:solidFill>
                            <a:schemeClr val="tx2"/>
                          </a:solidFill>
                          <a:latin typeface="Times New Roman" panose="02020603050405020304" pitchFamily="18" charset="0"/>
                          <a:cs typeface="Times New Roman" panose="02020603050405020304" pitchFamily="18" charset="0"/>
                        </a:rPr>
                        <a:t>C 4.5</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96.97 %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96.97 %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96.22 %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93.19 %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62.13 %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62.13 %</a:t>
                      </a:r>
                    </a:p>
                  </a:txBody>
                  <a:tcPr/>
                </a:tc>
                <a:extLst>
                  <a:ext uri="{0D108BD9-81ED-4DB2-BD59-A6C34878D82A}">
                    <a16:rowId xmlns:a16="http://schemas.microsoft.com/office/drawing/2014/main" val="1857734581"/>
                  </a:ext>
                </a:extLst>
              </a:tr>
              <a:tr h="690304">
                <a:tc>
                  <a:txBody>
                    <a:bodyPr/>
                    <a:lstStyle/>
                    <a:p>
                      <a:r>
                        <a:rPr lang="en-IN" b="1" dirty="0">
                          <a:solidFill>
                            <a:schemeClr val="tx2"/>
                          </a:solidFill>
                          <a:latin typeface="Times New Roman" panose="02020603050405020304" pitchFamily="18" charset="0"/>
                          <a:cs typeface="Times New Roman" panose="02020603050405020304" pitchFamily="18" charset="0"/>
                        </a:rPr>
                        <a:t>Random Forest</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99.5 %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97.0 %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91.5  %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98.0 %</a:t>
                      </a:r>
                    </a:p>
                  </a:txBody>
                  <a:tcPr/>
                </a:tc>
                <a:tc>
                  <a:txBody>
                    <a:bodyPr/>
                    <a:lstStyle/>
                    <a:p>
                      <a:r>
                        <a:rPr lang="en-IN" sz="2000" dirty="0">
                          <a:solidFill>
                            <a:schemeClr val="tx2"/>
                          </a:solidFill>
                          <a:latin typeface="Times New Roman" panose="02020603050405020304" pitchFamily="18" charset="0"/>
                          <a:cs typeface="Times New Roman" panose="02020603050405020304" pitchFamily="18" charset="0"/>
                        </a:rPr>
                        <a:t>97.5 %</a:t>
                      </a:r>
                    </a:p>
                  </a:txBody>
                  <a:tcPr/>
                </a:tc>
                <a:tc>
                  <a:txBody>
                    <a:bodyPr/>
                    <a:lstStyle/>
                    <a:p>
                      <a:r>
                        <a:rPr lang="en-IN" sz="2400" b="1" dirty="0">
                          <a:solidFill>
                            <a:schemeClr val="tx2"/>
                          </a:solidFill>
                          <a:latin typeface="Times New Roman" panose="02020603050405020304" pitchFamily="18" charset="0"/>
                          <a:cs typeface="Times New Roman" panose="02020603050405020304" pitchFamily="18" charset="0"/>
                        </a:rPr>
                        <a:t>98.49 %</a:t>
                      </a:r>
                    </a:p>
                  </a:txBody>
                  <a:tcPr/>
                </a:tc>
                <a:extLst>
                  <a:ext uri="{0D108BD9-81ED-4DB2-BD59-A6C34878D82A}">
                    <a16:rowId xmlns:a16="http://schemas.microsoft.com/office/drawing/2014/main" val="135289535"/>
                  </a:ext>
                </a:extLst>
              </a:tr>
            </a:tbl>
          </a:graphicData>
        </a:graphic>
      </p:graphicFrame>
    </p:spTree>
    <p:extLst>
      <p:ext uri="{BB962C8B-B14F-4D97-AF65-F5344CB8AC3E}">
        <p14:creationId xmlns:p14="http://schemas.microsoft.com/office/powerpoint/2010/main" val="247613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B7EF-1393-4C82-B598-25441A257C36}"/>
              </a:ext>
            </a:extLst>
          </p:cNvPr>
          <p:cNvSpPr>
            <a:spLocks noGrp="1"/>
          </p:cNvSpPr>
          <p:nvPr>
            <p:ph type="title"/>
          </p:nvPr>
        </p:nvSpPr>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CONCLUSION:</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282D78-3328-4525-A6BF-7763254905AC}"/>
              </a:ext>
            </a:extLst>
          </p:cNvPr>
          <p:cNvSpPr>
            <a:spLocks noGrp="1"/>
          </p:cNvSpPr>
          <p:nvPr>
            <p:ph idx="1"/>
          </p:nvPr>
        </p:nvSpPr>
        <p:spPr/>
        <p:txBody>
          <a:bodyPr>
            <a:normAutofit/>
          </a:bodyPr>
          <a:lstStyle/>
          <a:p>
            <a:pPr marL="514350" marR="363220" indent="-285750" algn="just">
              <a:buFont typeface="Wingdings" panose="05000000000000000000" pitchFamily="2" charset="2"/>
              <a:buChar char="Ø"/>
            </a:pPr>
            <a:r>
              <a:rPr lang="en-IN" sz="1800" dirty="0">
                <a:solidFill>
                  <a:schemeClr val="tx2"/>
                </a:solidFill>
                <a:effectLst/>
                <a:latin typeface="Times New Roman" panose="02020603050405020304" pitchFamily="18" charset="0"/>
                <a:ea typeface="Times New Roman" panose="02020603050405020304" pitchFamily="18" charset="0"/>
              </a:rPr>
              <a:t>In this paper, we primarily focus on CKD prediction using ML classifier algorithms. We used ML classifier algorithms such as LR, KNN, LSVM with penalty L1 &amp; penalty L2, RF, CHAID, C 4.5, and ANN. Results for all FS methods, full feature, Correlation based, Wrapper, and LASSO FS are computed for each classifier.</a:t>
            </a:r>
          </a:p>
          <a:p>
            <a:pPr marL="514350" marR="363220" indent="-285750" algn="just">
              <a:buFont typeface="Wingdings" panose="05000000000000000000" pitchFamily="2" charset="2"/>
              <a:buChar char="Ø"/>
            </a:pPr>
            <a:r>
              <a:rPr lang="en-IN" sz="1800" dirty="0">
                <a:solidFill>
                  <a:schemeClr val="tx2"/>
                </a:solidFill>
                <a:effectLst/>
                <a:latin typeface="Times New Roman" panose="02020603050405020304" pitchFamily="18" charset="0"/>
                <a:ea typeface="Times New Roman" panose="02020603050405020304" pitchFamily="18" charset="0"/>
              </a:rPr>
              <a:t>In terms of accuracy and other metrics, LR, LSVM L1, LSVM L2, CHAID, C 4.5, and RF perform better than Full Features and LASSO Feature Selection. </a:t>
            </a:r>
          </a:p>
          <a:p>
            <a:pPr marL="514350" marR="363220" indent="-285750" algn="just">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The results of the above-mentioned classifiers and FS methods are computed using SMOTE. Because the KNN and ANN algorithms did not produce satisfactory results, we did not use them for SMOTE.</a:t>
            </a:r>
            <a:endParaRPr lang="en-IN" sz="1800" dirty="0">
              <a:solidFill>
                <a:schemeClr val="tx2"/>
              </a:solidFill>
              <a:effectLst/>
              <a:latin typeface="Times New Roman" panose="02020603050405020304" pitchFamily="18" charset="0"/>
              <a:ea typeface="Times New Roman" panose="02020603050405020304" pitchFamily="18" charset="0"/>
            </a:endParaRPr>
          </a:p>
          <a:p>
            <a:pPr marL="514350" marR="363220" indent="-285750" algn="just">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With LASSO Feature Selection and SMOTE, Random Forest performs best with an accuracy of 98.49 percent, followed by LSVM penalty L2 with an accuracy of 97.73 percent.</a:t>
            </a:r>
            <a:endParaRPr lang="en-IN" sz="1800" dirty="0">
              <a:solidFill>
                <a:schemeClr val="tx2"/>
              </a:solidFill>
              <a:effectLst/>
              <a:latin typeface="Times New Roman" panose="02020603050405020304" pitchFamily="18" charset="0"/>
              <a:ea typeface="Times New Roman" panose="02020603050405020304" pitchFamily="18" charset="0"/>
            </a:endParaRPr>
          </a:p>
          <a:p>
            <a:pPr marL="514350" marR="363220" indent="-285750" algn="just">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As a result of the findings, it was determined that Random Forest in case of LASSO Feature Selection with SMOTE provides more accurate results when predicting CKD.</a:t>
            </a:r>
            <a:endParaRPr lang="en-IN" sz="1800" dirty="0">
              <a:solidFill>
                <a:schemeClr val="tx2"/>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sz="18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F5BE4F-13B8-42BF-9344-E718671A2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164151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5C307-A849-475E-BB24-7F177141730B}"/>
              </a:ext>
            </a:extLst>
          </p:cNvPr>
          <p:cNvSpPr>
            <a:spLocks noGrp="1"/>
          </p:cNvSpPr>
          <p:nvPr>
            <p:ph idx="1"/>
          </p:nvPr>
        </p:nvSpPr>
        <p:spPr/>
        <p:txBody>
          <a:bodyPr/>
          <a:lstStyle/>
          <a:p>
            <a:pPr marL="0" indent="0">
              <a:buNone/>
            </a:pPr>
            <a:r>
              <a:rPr lang="en-IN" b="1" dirty="0">
                <a:solidFill>
                  <a:schemeClr val="tx2"/>
                </a:solidFill>
                <a:latin typeface="Times New Roman" panose="02020603050405020304" pitchFamily="18" charset="0"/>
                <a:cs typeface="Times New Roman" panose="02020603050405020304" pitchFamily="18" charset="0"/>
              </a:rPr>
              <a:t>MERITS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ML classifiers are commonly used for prediction. We used several FS methods to improve accuracy.</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Not every algorithm performs well with a well-balanced data set. As a result, we used SMOTE to balance the dataset.</a:t>
            </a:r>
            <a:endParaRPr lang="en-IN" sz="1800" dirty="0">
              <a:solidFill>
                <a:schemeClr val="tx2"/>
              </a:solidFill>
              <a:latin typeface="Times New Roman" panose="02020603050405020304" pitchFamily="18" charset="0"/>
              <a:cs typeface="Times New Roman" panose="02020603050405020304" pitchFamily="18" charset="0"/>
            </a:endParaRPr>
          </a:p>
          <a:p>
            <a:pPr marL="0" indent="0">
              <a:buNone/>
            </a:pPr>
            <a:r>
              <a:rPr lang="en-IN" b="1" dirty="0">
                <a:solidFill>
                  <a:schemeClr val="tx2"/>
                </a:solidFill>
                <a:latin typeface="Times New Roman" panose="02020603050405020304" pitchFamily="18" charset="0"/>
                <a:cs typeface="Times New Roman" panose="02020603050405020304" pitchFamily="18" charset="0"/>
              </a:rPr>
              <a:t>DEMERITS:</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In general, ANN and KNN are better performing classifiers, but their performance on our data set was poor.	</a:t>
            </a:r>
            <a:endParaRPr lang="en-IN" sz="1800" dirty="0">
              <a:solidFill>
                <a:schemeClr val="tx2"/>
              </a:solidFill>
              <a:latin typeface="Times New Roman" panose="02020603050405020304" pitchFamily="18" charset="0"/>
              <a:cs typeface="Times New Roman" panose="02020603050405020304" pitchFamily="18" charset="0"/>
            </a:endParaRPr>
          </a:p>
          <a:p>
            <a:pPr marL="0" indent="0">
              <a:buNone/>
            </a:pPr>
            <a:r>
              <a:rPr lang="en-IN" b="1" dirty="0">
                <a:solidFill>
                  <a:schemeClr val="tx2"/>
                </a:solidFill>
                <a:latin typeface="Times New Roman" panose="02020603050405020304" pitchFamily="18" charset="0"/>
                <a:cs typeface="Times New Roman" panose="02020603050405020304" pitchFamily="18" charset="0"/>
              </a:rPr>
              <a:t>FUTURE PLANS :</a:t>
            </a:r>
          </a:p>
          <a:p>
            <a:pPr>
              <a:buFont typeface="Wingdings" panose="05000000000000000000" pitchFamily="2" charset="2"/>
              <a:buChar char="Ø"/>
            </a:pPr>
            <a:r>
              <a:rPr lang="en-IN" sz="1800" dirty="0">
                <a:solidFill>
                  <a:schemeClr val="tx2"/>
                </a:solidFill>
                <a:effectLst/>
                <a:latin typeface="Times New Roman" panose="02020603050405020304" pitchFamily="18" charset="0"/>
                <a:ea typeface="Times New Roman" panose="02020603050405020304" pitchFamily="18" charset="0"/>
              </a:rPr>
              <a:t>Because our data set has an average number of instances, we oversampled it using SMOTE. </a:t>
            </a:r>
          </a:p>
          <a:p>
            <a:pPr>
              <a:buFont typeface="Wingdings" panose="05000000000000000000" pitchFamily="2" charset="2"/>
              <a:buChar char="Ø"/>
            </a:pPr>
            <a:r>
              <a:rPr lang="en-IN" sz="1800" dirty="0">
                <a:solidFill>
                  <a:schemeClr val="tx2"/>
                </a:solidFill>
                <a:effectLst/>
                <a:latin typeface="Times New Roman" panose="02020603050405020304" pitchFamily="18" charset="0"/>
                <a:ea typeface="Times New Roman" panose="02020603050405020304" pitchFamily="18" charset="0"/>
              </a:rPr>
              <a:t>In the future, considering a data set with a large number of instances, under sampling is possible and can be done using the same procedure.</a:t>
            </a:r>
            <a:endParaRPr lang="en-IN"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880ED3-1442-41E8-993D-C543E20CE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201663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FC37-6F04-44CF-9585-AB027D6EF6DB}"/>
              </a:ext>
            </a:extLst>
          </p:cNvPr>
          <p:cNvSpPr>
            <a:spLocks noGrp="1"/>
          </p:cNvSpPr>
          <p:nvPr>
            <p:ph type="title"/>
          </p:nvPr>
        </p:nvSpPr>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ABSTRACT</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F424B-25BD-4DBA-9251-446E7B0083E6}"/>
              </a:ext>
            </a:extLst>
          </p:cNvPr>
          <p:cNvSpPr>
            <a:spLocks noGrp="1"/>
          </p:cNvSpPr>
          <p:nvPr>
            <p:ph idx="1"/>
          </p:nvPr>
        </p:nvSpPr>
        <p:spPr/>
        <p:txBody>
          <a:bodyPr>
            <a:normAutofit lnSpcReduction="10000"/>
          </a:bodyPr>
          <a:lstStyle/>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Since curing a disease is possible only after detection, disease detection has become an essential factor in the medical sector.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Chronic kidney disease (CKD), one among the major diseases that needs to be detected at early stages.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Nowadays, machine learning (ML) is playing a crucial role in the detection of diseases.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So, in this paper, we mainly focus on finding the best ML model for prediction of CKD. For this perspective, a dataset was collected from UCI repository.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We applied 7 ML classifier algorithms, namely, K-Nearest Neighbor (KNN), Logistic Regression (LR), Linear Support Vector Machine (LSVM) with penalties L1 and L2, Random Forest (RF), CHAID, C 4.5, and Artificial Neural Network (ANN) for prediction.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We apply Feature Selection (FS) methods such as full feature selection, correlation-based Feature Selection (CFS), wrapper FS, LASSO FS for selecting the features. </a:t>
            </a:r>
          </a:p>
          <a:p>
            <a:pPr>
              <a:buFont typeface="Wingdings" panose="05000000000000000000" pitchFamily="2" charset="2"/>
              <a:buChar char="Ø"/>
            </a:pPr>
            <a:r>
              <a:rPr lang="en-US" sz="1800" dirty="0">
                <a:solidFill>
                  <a:schemeClr val="tx2"/>
                </a:solidFill>
                <a:effectLst/>
                <a:latin typeface="Times New Roman" panose="02020603050405020304" pitchFamily="18" charset="0"/>
                <a:ea typeface="Times New Roman" panose="02020603050405020304" pitchFamily="18" charset="0"/>
              </a:rPr>
              <a:t>SMOTE, a data balancing technique is applied to the dataset for balancing the target class. Classifier performance is measured using accuracy, precision, recall, error, F-measure, AUC, and GINI index.</a:t>
            </a:r>
            <a:endParaRPr lang="en-IN" sz="1800" dirty="0">
              <a:solidFill>
                <a:schemeClr val="tx2"/>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US" dirty="0">
              <a:solidFill>
                <a:schemeClr val="tx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FBA565-CD5A-4D56-8E89-129DFCC30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49851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47A0-B9B5-4101-A46E-4B9E4A1BFD19}"/>
              </a:ext>
            </a:extLst>
          </p:cNvPr>
          <p:cNvSpPr>
            <a:spLocks noGrp="1"/>
          </p:cNvSpPr>
          <p:nvPr>
            <p:ph type="title"/>
          </p:nvPr>
        </p:nvSpPr>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REFERENCES</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0E03C8-330D-478A-9C55-5AA6F82E5171}"/>
              </a:ext>
            </a:extLst>
          </p:cNvPr>
          <p:cNvSpPr>
            <a:spLocks noGrp="1"/>
          </p:cNvSpPr>
          <p:nvPr>
            <p:ph idx="1"/>
          </p:nvPr>
        </p:nvSpPr>
        <p:spPr>
          <a:xfrm>
            <a:off x="1104900" y="1429305"/>
            <a:ext cx="10933220" cy="5352495"/>
          </a:xfrm>
        </p:spPr>
        <p:txBody>
          <a:bodyPr>
            <a:normAutofit fontScale="92500" lnSpcReduction="10000"/>
          </a:bodyPr>
          <a:lstStyle/>
          <a:p>
            <a:pPr marL="457200" indent="-457200">
              <a:buFont typeface="Wingdings" panose="05000000000000000000" pitchFamily="2" charset="2"/>
              <a:buAutoNum type="arabicParenR"/>
            </a:pPr>
            <a:r>
              <a:rPr lang="en-IN" sz="1600" dirty="0">
                <a:solidFill>
                  <a:schemeClr val="tx2"/>
                </a:solidFill>
                <a:latin typeface="Times New Roman" panose="02020603050405020304" pitchFamily="18" charset="0"/>
                <a:cs typeface="Times New Roman" panose="02020603050405020304" pitchFamily="18" charset="0"/>
              </a:rPr>
              <a:t>Pankaj </a:t>
            </a:r>
            <a:r>
              <a:rPr lang="en-IN" sz="1600" dirty="0" err="1">
                <a:solidFill>
                  <a:schemeClr val="tx2"/>
                </a:solidFill>
                <a:latin typeface="Times New Roman" panose="02020603050405020304" pitchFamily="18" charset="0"/>
                <a:cs typeface="Times New Roman" panose="02020603050405020304" pitchFamily="18" charset="0"/>
              </a:rPr>
              <a:t>Chittora</a:t>
            </a:r>
            <a:r>
              <a:rPr lang="en-IN" sz="1600" dirty="0">
                <a:solidFill>
                  <a:schemeClr val="tx2"/>
                </a:solidFill>
                <a:latin typeface="Times New Roman" panose="02020603050405020304" pitchFamily="18" charset="0"/>
                <a:cs typeface="Times New Roman" panose="02020603050405020304" pitchFamily="18" charset="0"/>
              </a:rPr>
              <a:t>, Sandeep </a:t>
            </a:r>
            <a:r>
              <a:rPr lang="en-IN" sz="1600" dirty="0" err="1">
                <a:solidFill>
                  <a:schemeClr val="tx2"/>
                </a:solidFill>
                <a:latin typeface="Times New Roman" panose="02020603050405020304" pitchFamily="18" charset="0"/>
                <a:cs typeface="Times New Roman" panose="02020603050405020304" pitchFamily="18" charset="0"/>
              </a:rPr>
              <a:t>Chaurasia</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err="1">
                <a:solidFill>
                  <a:schemeClr val="tx2"/>
                </a:solidFill>
                <a:latin typeface="Times New Roman" panose="02020603050405020304" pitchFamily="18" charset="0"/>
                <a:cs typeface="Times New Roman" panose="02020603050405020304" pitchFamily="18" charset="0"/>
              </a:rPr>
              <a:t>Prasun</a:t>
            </a:r>
            <a:r>
              <a:rPr lang="en-IN" sz="1600" dirty="0">
                <a:solidFill>
                  <a:schemeClr val="tx2"/>
                </a:solidFill>
                <a:latin typeface="Times New Roman" panose="02020603050405020304" pitchFamily="18" charset="0"/>
                <a:cs typeface="Times New Roman" panose="02020603050405020304" pitchFamily="18" charset="0"/>
              </a:rPr>
              <a:t> Chakrabarti &amp; others, (2021) “</a:t>
            </a:r>
            <a:r>
              <a:rPr lang="en-US" sz="1600" dirty="0">
                <a:solidFill>
                  <a:schemeClr val="tx2"/>
                </a:solidFill>
                <a:latin typeface="Times New Roman" panose="02020603050405020304" pitchFamily="18" charset="0"/>
                <a:cs typeface="Times New Roman" panose="02020603050405020304" pitchFamily="18" charset="0"/>
              </a:rPr>
              <a:t>Prediction of Chronic Kidney Disease - A Machine Learning Perspective”, IEEE </a:t>
            </a:r>
            <a:r>
              <a:rPr lang="en-IN" sz="1600" dirty="0">
                <a:solidFill>
                  <a:schemeClr val="tx2"/>
                </a:solidFill>
                <a:latin typeface="Times New Roman" panose="02020603050405020304" pitchFamily="18" charset="0"/>
                <a:cs typeface="Times New Roman" panose="02020603050405020304" pitchFamily="18" charset="0"/>
              </a:rPr>
              <a:t>Access.2021.3053763.</a:t>
            </a:r>
            <a:endParaRPr lang="en-US" sz="1600" dirty="0">
              <a:solidFill>
                <a:schemeClr val="tx2"/>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AutoNum type="arabicParenR"/>
            </a:pPr>
            <a:r>
              <a:rPr lang="en-IN" sz="1600" dirty="0">
                <a:solidFill>
                  <a:schemeClr val="tx2"/>
                </a:solidFill>
                <a:latin typeface="Times New Roman" panose="02020603050405020304" pitchFamily="18" charset="0"/>
                <a:cs typeface="Times New Roman" panose="02020603050405020304" pitchFamily="18" charset="0"/>
              </a:rPr>
              <a:t>J. Qin, L. Chen, Y. Liu, C. Liu, C. Feng, and B. Chen, ‘‘A machine learning methodology for diagnosing chronic kidney disease,’’ IEEE Access, vol. 8, pp. 20991–21002, 2020. </a:t>
            </a:r>
          </a:p>
          <a:p>
            <a:pPr marL="457200" indent="-457200">
              <a:buAutoNum type="arabicParenR"/>
            </a:pPr>
            <a:r>
              <a:rPr lang="en-IN" sz="1600" dirty="0">
                <a:solidFill>
                  <a:schemeClr val="tx2"/>
                </a:solidFill>
                <a:latin typeface="Times New Roman" panose="02020603050405020304" pitchFamily="18" charset="0"/>
                <a:cs typeface="Times New Roman" panose="02020603050405020304" pitchFamily="18" charset="0"/>
              </a:rPr>
              <a:t>G. R. Vasquez-Morales, S. M. Martinez-</a:t>
            </a:r>
            <a:r>
              <a:rPr lang="en-IN" sz="1600" dirty="0" err="1">
                <a:solidFill>
                  <a:schemeClr val="tx2"/>
                </a:solidFill>
                <a:latin typeface="Times New Roman" panose="02020603050405020304" pitchFamily="18" charset="0"/>
                <a:cs typeface="Times New Roman" panose="02020603050405020304" pitchFamily="18" charset="0"/>
              </a:rPr>
              <a:t>Monterrubio</a:t>
            </a:r>
            <a:r>
              <a:rPr lang="en-IN" sz="1600" dirty="0">
                <a:solidFill>
                  <a:schemeClr val="tx2"/>
                </a:solidFill>
                <a:latin typeface="Times New Roman" panose="02020603050405020304" pitchFamily="18" charset="0"/>
                <a:cs typeface="Times New Roman" panose="02020603050405020304" pitchFamily="18" charset="0"/>
              </a:rPr>
              <a:t>, P. Moreno-Ger, and J. A. </a:t>
            </a:r>
            <a:r>
              <a:rPr lang="en-IN" sz="1600" dirty="0" err="1">
                <a:solidFill>
                  <a:schemeClr val="tx2"/>
                </a:solidFill>
                <a:latin typeface="Times New Roman" panose="02020603050405020304" pitchFamily="18" charset="0"/>
                <a:cs typeface="Times New Roman" panose="02020603050405020304" pitchFamily="18" charset="0"/>
              </a:rPr>
              <a:t>Recio</a:t>
            </a:r>
            <a:r>
              <a:rPr lang="en-IN" sz="1600" dirty="0">
                <a:solidFill>
                  <a:schemeClr val="tx2"/>
                </a:solidFill>
                <a:latin typeface="Times New Roman" panose="02020603050405020304" pitchFamily="18" charset="0"/>
                <a:cs typeface="Times New Roman" panose="02020603050405020304" pitchFamily="18" charset="0"/>
              </a:rPr>
              <a:t>-Garcia, ‘‘Explainable prediction of chronic renal disease in the </a:t>
            </a:r>
            <a:r>
              <a:rPr lang="en-IN" sz="1600" dirty="0" err="1">
                <a:solidFill>
                  <a:schemeClr val="tx2"/>
                </a:solidFill>
                <a:latin typeface="Times New Roman" panose="02020603050405020304" pitchFamily="18" charset="0"/>
                <a:cs typeface="Times New Roman" panose="02020603050405020304" pitchFamily="18" charset="0"/>
              </a:rPr>
              <a:t>colombian</a:t>
            </a:r>
            <a:r>
              <a:rPr lang="en-IN" sz="1600" dirty="0">
                <a:solidFill>
                  <a:schemeClr val="tx2"/>
                </a:solidFill>
                <a:latin typeface="Times New Roman" panose="02020603050405020304" pitchFamily="18" charset="0"/>
                <a:cs typeface="Times New Roman" panose="02020603050405020304" pitchFamily="18" charset="0"/>
              </a:rPr>
              <a:t> population using neural networks and case-based reasoning,’’ IEEE Access, vol. 7, pp. 152900–152910, 2019.</a:t>
            </a:r>
          </a:p>
          <a:p>
            <a:pPr marL="457200" indent="-457200">
              <a:buAutoNum type="arabicParenR"/>
            </a:pPr>
            <a:r>
              <a:rPr lang="en-IN" sz="1600" dirty="0">
                <a:solidFill>
                  <a:schemeClr val="tx2"/>
                </a:solidFill>
                <a:latin typeface="Times New Roman" panose="02020603050405020304" pitchFamily="18" charset="0"/>
                <a:cs typeface="Times New Roman" panose="02020603050405020304" pitchFamily="18" charset="0"/>
              </a:rPr>
              <a:t>Y. </a:t>
            </a:r>
            <a:r>
              <a:rPr lang="en-IN" sz="1600" dirty="0" err="1">
                <a:solidFill>
                  <a:schemeClr val="tx2"/>
                </a:solidFill>
                <a:latin typeface="Times New Roman" panose="02020603050405020304" pitchFamily="18" charset="0"/>
                <a:cs typeface="Times New Roman" panose="02020603050405020304" pitchFamily="18" charset="0"/>
              </a:rPr>
              <a:t>Amirgaliyev</a:t>
            </a:r>
            <a:r>
              <a:rPr lang="en-IN" sz="1600" dirty="0">
                <a:solidFill>
                  <a:schemeClr val="tx2"/>
                </a:solidFill>
                <a:latin typeface="Times New Roman" panose="02020603050405020304" pitchFamily="18" charset="0"/>
                <a:cs typeface="Times New Roman" panose="02020603050405020304" pitchFamily="18" charset="0"/>
              </a:rPr>
              <a:t>, S. </a:t>
            </a:r>
            <a:r>
              <a:rPr lang="en-IN" sz="1600" dirty="0" err="1">
                <a:solidFill>
                  <a:schemeClr val="tx2"/>
                </a:solidFill>
                <a:latin typeface="Times New Roman" panose="02020603050405020304" pitchFamily="18" charset="0"/>
                <a:cs typeface="Times New Roman" panose="02020603050405020304" pitchFamily="18" charset="0"/>
              </a:rPr>
              <a:t>Shamiluulu</a:t>
            </a:r>
            <a:r>
              <a:rPr lang="en-IN" sz="1600" dirty="0">
                <a:solidFill>
                  <a:schemeClr val="tx2"/>
                </a:solidFill>
                <a:latin typeface="Times New Roman" panose="02020603050405020304" pitchFamily="18" charset="0"/>
                <a:cs typeface="Times New Roman" panose="02020603050405020304" pitchFamily="18" charset="0"/>
              </a:rPr>
              <a:t>, and A. </a:t>
            </a:r>
            <a:r>
              <a:rPr lang="en-IN" sz="1600" dirty="0" err="1">
                <a:solidFill>
                  <a:schemeClr val="tx2"/>
                </a:solidFill>
                <a:latin typeface="Times New Roman" panose="02020603050405020304" pitchFamily="18" charset="0"/>
                <a:cs typeface="Times New Roman" panose="02020603050405020304" pitchFamily="18" charset="0"/>
              </a:rPr>
              <a:t>Serek</a:t>
            </a:r>
            <a:r>
              <a:rPr lang="en-IN" sz="1600" dirty="0">
                <a:solidFill>
                  <a:schemeClr val="tx2"/>
                </a:solidFill>
                <a:latin typeface="Times New Roman" panose="02020603050405020304" pitchFamily="18" charset="0"/>
                <a:cs typeface="Times New Roman" panose="02020603050405020304" pitchFamily="18" charset="0"/>
              </a:rPr>
              <a:t>, ‘‘Analysis of chronic kidney disease dataset by applying machine learning methods,’’ in Proc. IEEE 12th Int. Conf. Appl. Inf. </a:t>
            </a:r>
            <a:r>
              <a:rPr lang="en-IN" sz="1600" dirty="0" err="1">
                <a:solidFill>
                  <a:schemeClr val="tx2"/>
                </a:solidFill>
                <a:latin typeface="Times New Roman" panose="02020603050405020304" pitchFamily="18" charset="0"/>
                <a:cs typeface="Times New Roman" panose="02020603050405020304" pitchFamily="18" charset="0"/>
              </a:rPr>
              <a:t>Commun</a:t>
            </a:r>
            <a:r>
              <a:rPr lang="en-IN" sz="1600" dirty="0">
                <a:solidFill>
                  <a:schemeClr val="tx2"/>
                </a:solidFill>
                <a:latin typeface="Times New Roman" panose="02020603050405020304" pitchFamily="18" charset="0"/>
                <a:cs typeface="Times New Roman" panose="02020603050405020304" pitchFamily="18" charset="0"/>
              </a:rPr>
              <a:t>. Technol. (AICT), Oct. 2018, pp. 1–4.</a:t>
            </a:r>
          </a:p>
          <a:p>
            <a:pPr marL="457200" indent="-457200">
              <a:buAutoNum type="arabicParenR"/>
            </a:pPr>
            <a:r>
              <a:rPr lang="en-IN" sz="1600" dirty="0">
                <a:solidFill>
                  <a:schemeClr val="tx2"/>
                </a:solidFill>
                <a:latin typeface="Times New Roman" panose="02020603050405020304" pitchFamily="18" charset="0"/>
                <a:cs typeface="Times New Roman" panose="02020603050405020304" pitchFamily="18" charset="0"/>
              </a:rPr>
              <a:t>W. </a:t>
            </a:r>
            <a:r>
              <a:rPr lang="en-IN" sz="1600" dirty="0" err="1">
                <a:solidFill>
                  <a:schemeClr val="tx2"/>
                </a:solidFill>
                <a:latin typeface="Times New Roman" panose="02020603050405020304" pitchFamily="18" charset="0"/>
                <a:cs typeface="Times New Roman" panose="02020603050405020304" pitchFamily="18" charset="0"/>
              </a:rPr>
              <a:t>Gunarathne</a:t>
            </a:r>
            <a:r>
              <a:rPr lang="en-IN" sz="1600" dirty="0">
                <a:solidFill>
                  <a:schemeClr val="tx2"/>
                </a:solidFill>
                <a:latin typeface="Times New Roman" panose="02020603050405020304" pitchFamily="18" charset="0"/>
                <a:cs typeface="Times New Roman" panose="02020603050405020304" pitchFamily="18" charset="0"/>
              </a:rPr>
              <a:t>, K. D. M </a:t>
            </a:r>
            <a:r>
              <a:rPr lang="en-IN" sz="1600" dirty="0" err="1">
                <a:solidFill>
                  <a:schemeClr val="tx2"/>
                </a:solidFill>
                <a:latin typeface="Times New Roman" panose="02020603050405020304" pitchFamily="18" charset="0"/>
                <a:cs typeface="Times New Roman" panose="02020603050405020304" pitchFamily="18" charset="0"/>
              </a:rPr>
              <a:t>Perera</a:t>
            </a:r>
            <a:r>
              <a:rPr lang="en-IN" sz="1600" dirty="0">
                <a:solidFill>
                  <a:schemeClr val="tx2"/>
                </a:solidFill>
                <a:latin typeface="Times New Roman" panose="02020603050405020304" pitchFamily="18" charset="0"/>
                <a:cs typeface="Times New Roman" panose="02020603050405020304" pitchFamily="18" charset="0"/>
              </a:rPr>
              <a:t>, and K. A. D. C. P </a:t>
            </a:r>
            <a:r>
              <a:rPr lang="en-IN" sz="1600" dirty="0" err="1">
                <a:solidFill>
                  <a:schemeClr val="tx2"/>
                </a:solidFill>
                <a:latin typeface="Times New Roman" panose="02020603050405020304" pitchFamily="18" charset="0"/>
                <a:cs typeface="Times New Roman" panose="02020603050405020304" pitchFamily="18" charset="0"/>
              </a:rPr>
              <a:t>Kahandawaarachchi</a:t>
            </a:r>
            <a:r>
              <a:rPr lang="en-IN" sz="1600" dirty="0">
                <a:solidFill>
                  <a:schemeClr val="tx2"/>
                </a:solidFill>
                <a:latin typeface="Times New Roman" panose="02020603050405020304" pitchFamily="18" charset="0"/>
                <a:cs typeface="Times New Roman" panose="02020603050405020304" pitchFamily="18" charset="0"/>
              </a:rPr>
              <a:t>, ‘‘Performance evaluation on machine learning classification techniques for disease classification and forecasting through data analytics for chronic kidney disease (CKD),’’ in Proc. IEEE 17th Int. Conf. </a:t>
            </a:r>
            <a:r>
              <a:rPr lang="en-IN" sz="1600" dirty="0" err="1">
                <a:solidFill>
                  <a:schemeClr val="tx2"/>
                </a:solidFill>
                <a:latin typeface="Times New Roman" panose="02020603050405020304" pitchFamily="18" charset="0"/>
                <a:cs typeface="Times New Roman" panose="02020603050405020304" pitchFamily="18" charset="0"/>
              </a:rPr>
              <a:t>Bioinf</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err="1">
                <a:solidFill>
                  <a:schemeClr val="tx2"/>
                </a:solidFill>
                <a:latin typeface="Times New Roman" panose="02020603050405020304" pitchFamily="18" charset="0"/>
                <a:cs typeface="Times New Roman" panose="02020603050405020304" pitchFamily="18" charset="0"/>
              </a:rPr>
              <a:t>Bioeng</a:t>
            </a:r>
            <a:r>
              <a:rPr lang="en-IN" sz="1600" dirty="0">
                <a:solidFill>
                  <a:schemeClr val="tx2"/>
                </a:solidFill>
                <a:latin typeface="Times New Roman" panose="02020603050405020304" pitchFamily="18" charset="0"/>
                <a:cs typeface="Times New Roman" panose="02020603050405020304" pitchFamily="18" charset="0"/>
              </a:rPr>
              <a:t>. (BIBE), Oct. 2017, pp. 291–296.</a:t>
            </a:r>
          </a:p>
          <a:p>
            <a:pPr marL="457200" indent="-457200">
              <a:buAutoNum type="arabicParenR"/>
            </a:pPr>
            <a:r>
              <a:rPr lang="en-US" sz="1600" dirty="0">
                <a:solidFill>
                  <a:schemeClr val="tx2"/>
                </a:solidFill>
                <a:latin typeface="Times New Roman" panose="02020603050405020304" pitchFamily="18" charset="0"/>
                <a:cs typeface="Times New Roman" panose="02020603050405020304" pitchFamily="18" charset="0"/>
              </a:rPr>
              <a:t>K. R. A. </a:t>
            </a:r>
            <a:r>
              <a:rPr lang="en-US" sz="1600" dirty="0" err="1">
                <a:solidFill>
                  <a:schemeClr val="tx2"/>
                </a:solidFill>
                <a:latin typeface="Times New Roman" panose="02020603050405020304" pitchFamily="18" charset="0"/>
                <a:cs typeface="Times New Roman" panose="02020603050405020304" pitchFamily="18" charset="0"/>
              </a:rPr>
              <a:t>Padmanaban</a:t>
            </a:r>
            <a:r>
              <a:rPr lang="en-US" sz="1600" dirty="0">
                <a:solidFill>
                  <a:schemeClr val="tx2"/>
                </a:solidFill>
                <a:latin typeface="Times New Roman" panose="02020603050405020304" pitchFamily="18" charset="0"/>
                <a:cs typeface="Times New Roman" panose="02020603050405020304" pitchFamily="18" charset="0"/>
              </a:rPr>
              <a:t> and G. Parthiban, ‘‘Applying machine learning techniques for predicting the risk of chronic kidney disease,’’ Indian J. Sci. Technol., vol. 9, no. 29, Aug. 2016. </a:t>
            </a:r>
          </a:p>
          <a:p>
            <a:pPr marL="457200" indent="-457200">
              <a:buAutoNum type="arabicParenR"/>
            </a:pPr>
            <a:r>
              <a:rPr lang="en-IN" sz="1600" dirty="0">
                <a:solidFill>
                  <a:schemeClr val="tx2"/>
                </a:solidFill>
                <a:latin typeface="Times New Roman" panose="02020603050405020304" pitchFamily="18" charset="0"/>
                <a:cs typeface="Times New Roman" panose="02020603050405020304" pitchFamily="18" charset="0"/>
              </a:rPr>
              <a:t>L. </a:t>
            </a:r>
            <a:r>
              <a:rPr lang="en-IN" sz="1600" dirty="0" err="1">
                <a:solidFill>
                  <a:schemeClr val="tx2"/>
                </a:solidFill>
                <a:latin typeface="Times New Roman" panose="02020603050405020304" pitchFamily="18" charset="0"/>
                <a:cs typeface="Times New Roman" panose="02020603050405020304" pitchFamily="18" charset="0"/>
              </a:rPr>
              <a:t>Kilvia</a:t>
            </a:r>
            <a:r>
              <a:rPr lang="en-IN" sz="1600" dirty="0">
                <a:solidFill>
                  <a:schemeClr val="tx2"/>
                </a:solidFill>
                <a:latin typeface="Times New Roman" panose="02020603050405020304" pitchFamily="18" charset="0"/>
                <a:cs typeface="Times New Roman" panose="02020603050405020304" pitchFamily="18" charset="0"/>
              </a:rPr>
              <a:t> De Almeida, L. </a:t>
            </a:r>
            <a:r>
              <a:rPr lang="en-IN" sz="1600" dirty="0" err="1">
                <a:solidFill>
                  <a:schemeClr val="tx2"/>
                </a:solidFill>
                <a:latin typeface="Times New Roman" panose="02020603050405020304" pitchFamily="18" charset="0"/>
                <a:cs typeface="Times New Roman" panose="02020603050405020304" pitchFamily="18" charset="0"/>
              </a:rPr>
              <a:t>Lessa</a:t>
            </a:r>
            <a:r>
              <a:rPr lang="en-IN" sz="1600" dirty="0">
                <a:solidFill>
                  <a:schemeClr val="tx2"/>
                </a:solidFill>
                <a:latin typeface="Times New Roman" panose="02020603050405020304" pitchFamily="18" charset="0"/>
                <a:cs typeface="Times New Roman" panose="02020603050405020304" pitchFamily="18" charset="0"/>
              </a:rPr>
              <a:t>, A. Peixoto, R. Gomes, and J. Celestino, ‘‘Kidney failure detection using machine learning techniques,’’ in Proc. 8th Int. Workshop ADVANCEs ICT Infrastructures Services, 2020, pp. 1–8.</a:t>
            </a:r>
          </a:p>
          <a:p>
            <a:pPr marL="457200" indent="-457200">
              <a:buAutoNum type="arabicParenR"/>
            </a:pPr>
            <a:r>
              <a:rPr lang="en-US" sz="1400" dirty="0">
                <a:solidFill>
                  <a:schemeClr val="tx2"/>
                </a:solidFill>
                <a:latin typeface="Times New Roman" panose="02020603050405020304" pitchFamily="18" charset="0"/>
                <a:cs typeface="Times New Roman" panose="02020603050405020304" pitchFamily="18" charset="0"/>
              </a:rPr>
              <a:t>M. </a:t>
            </a:r>
            <a:r>
              <a:rPr lang="en-US" sz="1400" dirty="0" err="1">
                <a:solidFill>
                  <a:schemeClr val="tx2"/>
                </a:solidFill>
                <a:latin typeface="Times New Roman" panose="02020603050405020304" pitchFamily="18" charset="0"/>
                <a:cs typeface="Times New Roman" panose="02020603050405020304" pitchFamily="18" charset="0"/>
              </a:rPr>
              <a:t>Almasoud</a:t>
            </a:r>
            <a:r>
              <a:rPr lang="en-US" sz="1400" dirty="0">
                <a:solidFill>
                  <a:schemeClr val="tx2"/>
                </a:solidFill>
                <a:latin typeface="Times New Roman" panose="02020603050405020304" pitchFamily="18" charset="0"/>
                <a:cs typeface="Times New Roman" panose="02020603050405020304" pitchFamily="18" charset="0"/>
              </a:rPr>
              <a:t> and T. E. Ward, ‘‘Detection of chronic kidney disease using machine learning algorithms with least number of predictors,’’ Int. J. Adv. </a:t>
            </a:r>
            <a:r>
              <a:rPr lang="en-US" sz="1400" dirty="0" err="1">
                <a:solidFill>
                  <a:schemeClr val="tx2"/>
                </a:solidFill>
                <a:latin typeface="Times New Roman" panose="02020603050405020304" pitchFamily="18" charset="0"/>
                <a:cs typeface="Times New Roman" panose="02020603050405020304" pitchFamily="18" charset="0"/>
              </a:rPr>
              <a:t>Comput</a:t>
            </a:r>
            <a:r>
              <a:rPr lang="en-US" sz="1400" dirty="0">
                <a:solidFill>
                  <a:schemeClr val="tx2"/>
                </a:solidFill>
                <a:latin typeface="Times New Roman" panose="02020603050405020304" pitchFamily="18" charset="0"/>
                <a:cs typeface="Times New Roman" panose="02020603050405020304" pitchFamily="18" charset="0"/>
              </a:rPr>
              <a:t>. Sci. Appl., vol. 10, no. 8, pp. 89–96, 2019.</a:t>
            </a:r>
          </a:p>
          <a:p>
            <a:pPr marL="457200" indent="-457200">
              <a:buAutoNum type="arabicParenR"/>
            </a:pPr>
            <a:r>
              <a:rPr lang="en-US" sz="1400" dirty="0">
                <a:solidFill>
                  <a:schemeClr val="tx2"/>
                </a:solidFill>
                <a:latin typeface="Times New Roman" panose="02020603050405020304" pitchFamily="18" charset="0"/>
                <a:cs typeface="Times New Roman" panose="02020603050405020304" pitchFamily="18" charset="0"/>
              </a:rPr>
              <a:t>S. Shankar, S. Verma, S. </a:t>
            </a:r>
            <a:r>
              <a:rPr lang="en-US" sz="1400" dirty="0" err="1">
                <a:solidFill>
                  <a:schemeClr val="tx2"/>
                </a:solidFill>
                <a:latin typeface="Times New Roman" panose="02020603050405020304" pitchFamily="18" charset="0"/>
                <a:cs typeface="Times New Roman" panose="02020603050405020304" pitchFamily="18" charset="0"/>
              </a:rPr>
              <a:t>Elavarthy</a:t>
            </a:r>
            <a:r>
              <a:rPr lang="en-US" sz="1400" dirty="0">
                <a:solidFill>
                  <a:schemeClr val="tx2"/>
                </a:solidFill>
                <a:latin typeface="Times New Roman" panose="02020603050405020304" pitchFamily="18" charset="0"/>
                <a:cs typeface="Times New Roman" panose="02020603050405020304" pitchFamily="18" charset="0"/>
              </a:rPr>
              <a:t>, T. Kiran, and P. </a:t>
            </a:r>
            <a:r>
              <a:rPr lang="en-US" sz="1400" dirty="0" err="1">
                <a:solidFill>
                  <a:schemeClr val="tx2"/>
                </a:solidFill>
                <a:latin typeface="Times New Roman" panose="02020603050405020304" pitchFamily="18" charset="0"/>
                <a:cs typeface="Times New Roman" panose="02020603050405020304" pitchFamily="18" charset="0"/>
              </a:rPr>
              <a:t>Ghuli</a:t>
            </a:r>
            <a:r>
              <a:rPr lang="en-US" sz="1400" dirty="0">
                <a:solidFill>
                  <a:schemeClr val="tx2"/>
                </a:solidFill>
                <a:latin typeface="Times New Roman" panose="02020603050405020304" pitchFamily="18" charset="0"/>
                <a:cs typeface="Times New Roman" panose="02020603050405020304" pitchFamily="18" charset="0"/>
              </a:rPr>
              <a:t>, ‘‘Analysis and prediction of chronic kidney disease,’’ Int. Res. J. Eng. Technol., vol. 7, no. 5, May 2020, pp. 4536–4541.</a:t>
            </a:r>
            <a:endParaRPr lang="en-IN" sz="16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DDB4F9-24E8-4B2B-9EA3-4E9230F5D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331233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7A2B6D-F348-45ED-BB94-6D327C87F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pic>
        <p:nvPicPr>
          <p:cNvPr id="4" name="Picture 3">
            <a:extLst>
              <a:ext uri="{FF2B5EF4-FFF2-40B4-BE49-F238E27FC236}">
                <a16:creationId xmlns:a16="http://schemas.microsoft.com/office/drawing/2014/main" id="{28B76DA3-EBB2-4F1C-A124-6FA27B06E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264024"/>
            <a:ext cx="6914776" cy="5186082"/>
          </a:xfrm>
          <a:prstGeom prst="rect">
            <a:avLst/>
          </a:prstGeom>
        </p:spPr>
      </p:pic>
    </p:spTree>
    <p:extLst>
      <p:ext uri="{BB962C8B-B14F-4D97-AF65-F5344CB8AC3E}">
        <p14:creationId xmlns:p14="http://schemas.microsoft.com/office/powerpoint/2010/main" val="425312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CA6C-DFE7-44DA-9C68-056907D25F9A}"/>
              </a:ext>
            </a:extLst>
          </p:cNvPr>
          <p:cNvSpPr>
            <a:spLocks noGrp="1"/>
          </p:cNvSpPr>
          <p:nvPr>
            <p:ph type="title"/>
          </p:nvPr>
        </p:nvSpPr>
        <p:spPr>
          <a:xfrm>
            <a:off x="1104900" y="0"/>
            <a:ext cx="9980682" cy="1096962"/>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INTRODUCTION</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96657D-3C75-4B44-9BF2-9EF2052BA497}"/>
              </a:ext>
            </a:extLst>
          </p:cNvPr>
          <p:cNvSpPr>
            <a:spLocks noGrp="1"/>
          </p:cNvSpPr>
          <p:nvPr>
            <p:ph idx="1"/>
          </p:nvPr>
        </p:nvSpPr>
        <p:spPr/>
        <p:txBody>
          <a:bodyPr>
            <a:normAutofit/>
          </a:bodyPr>
          <a:lstStyle/>
          <a:p>
            <a:pPr marL="0" indent="0">
              <a:buNone/>
            </a:pPr>
            <a:r>
              <a:rPr lang="en-US" b="1" dirty="0">
                <a:solidFill>
                  <a:schemeClr val="tx2"/>
                </a:solidFill>
                <a:latin typeface="Times New Roman" panose="02020603050405020304" pitchFamily="18" charset="0"/>
                <a:cs typeface="Times New Roman" panose="02020603050405020304" pitchFamily="18" charset="0"/>
              </a:rPr>
              <a:t>What is CKD ?</a:t>
            </a:r>
          </a:p>
          <a:p>
            <a:pPr>
              <a:buFont typeface="Wingdings" panose="05000000000000000000" pitchFamily="2" charset="2"/>
              <a:buChar char="Ø"/>
            </a:pPr>
            <a:r>
              <a:rPr lang="en-US" sz="1800" dirty="0">
                <a:solidFill>
                  <a:schemeClr val="tx2"/>
                </a:solidFill>
                <a:latin typeface="Times New Roman" panose="02020603050405020304" pitchFamily="18" charset="0"/>
                <a:cs typeface="Times New Roman" panose="02020603050405020304" pitchFamily="18" charset="0"/>
              </a:rPr>
              <a:t>Chronic kidney Disease (CKD) means your kidneys are damaged and not filtering your blood the way it should. </a:t>
            </a:r>
          </a:p>
          <a:p>
            <a:pPr>
              <a:buFont typeface="Wingdings" panose="05000000000000000000" pitchFamily="2" charset="2"/>
              <a:buChar char="Ø"/>
            </a:pPr>
            <a:r>
              <a:rPr lang="en-US" sz="1800" dirty="0">
                <a:solidFill>
                  <a:schemeClr val="tx2"/>
                </a:solidFill>
                <a:latin typeface="Times New Roman" panose="02020603050405020304" pitchFamily="18" charset="0"/>
                <a:cs typeface="Times New Roman" panose="02020603050405020304" pitchFamily="18" charset="0"/>
              </a:rPr>
              <a:t>The primary role of kidneys is to filter extra water and waste from your blood to produce urine and if the person has suffered from CKD, it means that wastes are collected in the body. </a:t>
            </a:r>
          </a:p>
          <a:p>
            <a:pPr>
              <a:buFont typeface="Wingdings" panose="05000000000000000000" pitchFamily="2" charset="2"/>
              <a:buChar char="Ø"/>
            </a:pPr>
            <a:r>
              <a:rPr lang="en-US" sz="1800" dirty="0">
                <a:solidFill>
                  <a:schemeClr val="tx2"/>
                </a:solidFill>
                <a:latin typeface="Times New Roman" panose="02020603050405020304" pitchFamily="18" charset="0"/>
                <a:cs typeface="Times New Roman" panose="02020603050405020304" pitchFamily="18" charset="0"/>
              </a:rPr>
              <a:t>This disease is chronic because of the damage gradually over a long period. It is flattering a common disease worldwide </a:t>
            </a:r>
          </a:p>
          <a:p>
            <a:pPr>
              <a:buFont typeface="Wingdings" panose="05000000000000000000" pitchFamily="2" charset="2"/>
              <a:buChar char="Ø"/>
            </a:pPr>
            <a:r>
              <a:rPr lang="en-US" sz="1800" dirty="0">
                <a:solidFill>
                  <a:schemeClr val="tx2"/>
                </a:solidFill>
                <a:latin typeface="Times New Roman" panose="02020603050405020304" pitchFamily="18" charset="0"/>
                <a:cs typeface="Times New Roman" panose="02020603050405020304" pitchFamily="18" charset="0"/>
              </a:rPr>
              <a:t>Due to CKD may have some health troubles. </a:t>
            </a:r>
          </a:p>
          <a:p>
            <a:pPr>
              <a:buFont typeface="Wingdings" panose="05000000000000000000" pitchFamily="2" charset="2"/>
              <a:buChar char="Ø"/>
            </a:pPr>
            <a:r>
              <a:rPr lang="en-US" sz="1800" dirty="0">
                <a:solidFill>
                  <a:schemeClr val="tx2"/>
                </a:solidFill>
                <a:latin typeface="Times New Roman" panose="02020603050405020304" pitchFamily="18" charset="0"/>
                <a:cs typeface="Times New Roman" panose="02020603050405020304" pitchFamily="18" charset="0"/>
              </a:rPr>
              <a:t>There are many causes for CKD like diabetes, high blood pressure, heart disease. </a:t>
            </a:r>
          </a:p>
          <a:p>
            <a:pPr>
              <a:buFont typeface="Wingdings" panose="05000000000000000000" pitchFamily="2" charset="2"/>
              <a:buChar char="Ø"/>
            </a:pPr>
            <a:r>
              <a:rPr lang="en-US" sz="1800" dirty="0">
                <a:solidFill>
                  <a:schemeClr val="tx2"/>
                </a:solidFill>
                <a:latin typeface="Times New Roman" panose="02020603050405020304" pitchFamily="18" charset="0"/>
                <a:cs typeface="Times New Roman" panose="02020603050405020304" pitchFamily="18" charset="0"/>
              </a:rPr>
              <a:t>Along with these critical diseases, CKD also depends on age and gender </a:t>
            </a:r>
            <a:endParaRPr lang="en-IN" sz="18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13C3FE-DC8E-4228-8287-86BC1240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272932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B8321-34DE-4825-9FBF-66A1073BDD0E}"/>
              </a:ext>
            </a:extLst>
          </p:cNvPr>
          <p:cNvSpPr>
            <a:spLocks noGrp="1"/>
          </p:cNvSpPr>
          <p:nvPr>
            <p:ph idx="1"/>
          </p:nvPr>
        </p:nvSpPr>
        <p:spPr/>
        <p:txBody>
          <a:bodyPr/>
          <a:lstStyle/>
          <a:p>
            <a:pPr marR="588010" indent="0" algn="just">
              <a:spcBef>
                <a:spcPts val="1185"/>
              </a:spcBef>
              <a:spcAft>
                <a:spcPts val="0"/>
              </a:spcAft>
              <a:buNone/>
            </a:pPr>
            <a:r>
              <a:rPr lang="en-US" sz="3200" b="1" dirty="0">
                <a:solidFill>
                  <a:schemeClr val="tx2"/>
                </a:solidFill>
                <a:latin typeface="Times New Roman" panose="02020603050405020304" pitchFamily="18" charset="0"/>
                <a:cs typeface="Times New Roman" panose="02020603050405020304" pitchFamily="18" charset="0"/>
              </a:rPr>
              <a:t>PROBLEM STATEMENT</a:t>
            </a:r>
            <a:endParaRPr lang="en-US" sz="3200" dirty="0">
              <a:solidFill>
                <a:schemeClr val="tx2"/>
              </a:solidFill>
              <a:effectLst/>
              <a:latin typeface="Times New Roman" panose="02020603050405020304" pitchFamily="18" charset="0"/>
              <a:ea typeface="Times New Roman" panose="02020603050405020304" pitchFamily="18" charset="0"/>
            </a:endParaRPr>
          </a:p>
          <a:p>
            <a:pPr marL="514350" marR="588010" indent="-285750" algn="just">
              <a:spcBef>
                <a:spcPts val="1185"/>
              </a:spcBef>
              <a:spcAft>
                <a:spcPts val="0"/>
              </a:spcAft>
              <a:buFont typeface="Wingdings" panose="05000000000000000000" pitchFamily="2" charset="2"/>
              <a:buChar char="Ø"/>
            </a:pPr>
            <a:r>
              <a:rPr lang="en-US" dirty="0">
                <a:solidFill>
                  <a:schemeClr val="tx2"/>
                </a:solidFill>
                <a:effectLst/>
                <a:latin typeface="Times New Roman" panose="02020603050405020304" pitchFamily="18" charset="0"/>
                <a:ea typeface="Times New Roman" panose="02020603050405020304" pitchFamily="18" charset="0"/>
              </a:rPr>
              <a:t>CKD cannot be detected easily until the kidney is damaged badly. In this high-risk population, we are not able to check our status of the disease regularly.</a:t>
            </a:r>
            <a:endParaRPr lang="en-IN" dirty="0">
              <a:solidFill>
                <a:schemeClr val="tx2"/>
              </a:solidFill>
              <a:effectLst/>
              <a:latin typeface="Times New Roman" panose="02020603050405020304" pitchFamily="18" charset="0"/>
              <a:ea typeface="Times New Roman" panose="02020603050405020304" pitchFamily="18" charset="0"/>
            </a:endParaRPr>
          </a:p>
          <a:p>
            <a:pPr marL="514350" marR="588010" indent="-285750" algn="just">
              <a:spcBef>
                <a:spcPts val="1185"/>
              </a:spcBef>
              <a:spcAft>
                <a:spcPts val="0"/>
              </a:spcAft>
              <a:buFont typeface="Wingdings" panose="05000000000000000000" pitchFamily="2" charset="2"/>
              <a:buChar char="Ø"/>
            </a:pPr>
            <a:r>
              <a:rPr lang="en-US" dirty="0">
                <a:solidFill>
                  <a:schemeClr val="tx2"/>
                </a:solidFill>
                <a:effectLst/>
                <a:latin typeface="Times New Roman" panose="02020603050405020304" pitchFamily="18" charset="0"/>
                <a:ea typeface="Times New Roman" panose="02020603050405020304" pitchFamily="18" charset="0"/>
              </a:rPr>
              <a:t>By existing methods, we cannot predict the disease in advance. Using ML classifier algorithms, we can predict the disease on time.</a:t>
            </a:r>
          </a:p>
          <a:p>
            <a:pPr marR="588010" indent="0" algn="just">
              <a:spcBef>
                <a:spcPts val="1185"/>
              </a:spcBef>
              <a:spcAft>
                <a:spcPts val="0"/>
              </a:spcAft>
              <a:buNone/>
            </a:pPr>
            <a:endParaRPr lang="en-US" dirty="0">
              <a:solidFill>
                <a:schemeClr val="tx2"/>
              </a:solidFill>
              <a:effectLst/>
              <a:latin typeface="Times New Roman" panose="02020603050405020304" pitchFamily="18" charset="0"/>
              <a:ea typeface="Times New Roman" panose="02020603050405020304" pitchFamily="18" charset="0"/>
            </a:endParaRPr>
          </a:p>
          <a:p>
            <a:pPr marR="588010" indent="0" algn="just">
              <a:spcBef>
                <a:spcPts val="1185"/>
              </a:spcBef>
              <a:spcAft>
                <a:spcPts val="0"/>
              </a:spcAft>
              <a:buNone/>
            </a:pPr>
            <a:r>
              <a:rPr lang="en-US" sz="3200" b="1" dirty="0">
                <a:solidFill>
                  <a:schemeClr val="tx2"/>
                </a:solidFill>
                <a:effectLst/>
                <a:latin typeface="Times New Roman" panose="02020603050405020304" pitchFamily="18" charset="0"/>
                <a:ea typeface="Times New Roman" panose="02020603050405020304" pitchFamily="18" charset="0"/>
              </a:rPr>
              <a:t>OBJECTIVE </a:t>
            </a:r>
          </a:p>
          <a:p>
            <a:pPr marL="571500" marR="588010" indent="-342900" algn="just">
              <a:spcBef>
                <a:spcPts val="1185"/>
              </a:spcBef>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To build a high accurate machine learning model to predict whether the person have chronic kidney disease or not.</a:t>
            </a:r>
            <a:endParaRPr lang="en-US" b="1" dirty="0">
              <a:solidFill>
                <a:schemeClr val="tx2"/>
              </a:solidFill>
              <a:effectLst/>
              <a:latin typeface="Times New Roman" panose="02020603050405020304" pitchFamily="18" charset="0"/>
              <a:ea typeface="Times New Roman" panose="02020603050405020304" pitchFamily="18" charset="0"/>
            </a:endParaRPr>
          </a:p>
          <a:p>
            <a:pPr marL="571500" marR="588010" indent="-342900" algn="just">
              <a:spcBef>
                <a:spcPts val="1185"/>
              </a:spcBef>
              <a:spcAft>
                <a:spcPts val="0"/>
              </a:spcAft>
              <a:buFont typeface="Wingdings" panose="05000000000000000000" pitchFamily="2" charset="2"/>
              <a:buChar char="Ø"/>
            </a:pPr>
            <a:endParaRPr lang="en-IN" b="1" dirty="0">
              <a:solidFill>
                <a:schemeClr val="tx2"/>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dirty="0">
              <a:solidFill>
                <a:schemeClr val="tx2"/>
              </a:solidFill>
              <a:latin typeface="Times New Roman" panose="02020603050405020304" pitchFamily="18" charset="0"/>
              <a:cs typeface="Times New Roman" panose="02020603050405020304" pitchFamily="18" charset="0"/>
            </a:endParaRPr>
          </a:p>
          <a:p>
            <a:pPr marL="0" indent="0">
              <a:buNone/>
            </a:pPr>
            <a:endParaRPr lang="en-US"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BD5691-1A11-426C-B0B2-9E84118FF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172267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1856-9D50-46E2-B389-1AA2C08C6249}"/>
              </a:ext>
            </a:extLst>
          </p:cNvPr>
          <p:cNvSpPr>
            <a:spLocks noGrp="1"/>
          </p:cNvSpPr>
          <p:nvPr>
            <p:ph type="title"/>
          </p:nvPr>
        </p:nvSpPr>
        <p:spPr>
          <a:xfrm>
            <a:off x="98376" y="-16446"/>
            <a:ext cx="10987206" cy="1096962"/>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LITERATURE SURVEY</a:t>
            </a:r>
            <a:endParaRPr lang="en-IN" sz="32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4B853316-9876-4567-BB6A-C4CF225D7A07}"/>
              </a:ext>
            </a:extLst>
          </p:cNvPr>
          <p:cNvGraphicFramePr>
            <a:graphicFrameLocks noGrp="1"/>
          </p:cNvGraphicFramePr>
          <p:nvPr>
            <p:ph idx="1"/>
            <p:extLst>
              <p:ext uri="{D42A27DB-BD31-4B8C-83A1-F6EECF244321}">
                <p14:modId xmlns:p14="http://schemas.microsoft.com/office/powerpoint/2010/main" val="2548389855"/>
              </p:ext>
            </p:extLst>
          </p:nvPr>
        </p:nvGraphicFramePr>
        <p:xfrm>
          <a:off x="98376" y="1275129"/>
          <a:ext cx="11993730" cy="5582871"/>
        </p:xfrm>
        <a:graphic>
          <a:graphicData uri="http://schemas.openxmlformats.org/drawingml/2006/table">
            <a:tbl>
              <a:tblPr firstRow="1" bandRow="1">
                <a:tableStyleId>{5C22544A-7EE6-4342-B048-85BDC9FD1C3A}</a:tableStyleId>
              </a:tblPr>
              <a:tblGrid>
                <a:gridCol w="1517360">
                  <a:extLst>
                    <a:ext uri="{9D8B030D-6E8A-4147-A177-3AD203B41FA5}">
                      <a16:colId xmlns:a16="http://schemas.microsoft.com/office/drawing/2014/main" val="885719424"/>
                    </a:ext>
                  </a:extLst>
                </a:gridCol>
                <a:gridCol w="2752078">
                  <a:extLst>
                    <a:ext uri="{9D8B030D-6E8A-4147-A177-3AD203B41FA5}">
                      <a16:colId xmlns:a16="http://schemas.microsoft.com/office/drawing/2014/main" val="1079405801"/>
                    </a:ext>
                  </a:extLst>
                </a:gridCol>
                <a:gridCol w="2926800">
                  <a:extLst>
                    <a:ext uri="{9D8B030D-6E8A-4147-A177-3AD203B41FA5}">
                      <a16:colId xmlns:a16="http://schemas.microsoft.com/office/drawing/2014/main" val="4097985783"/>
                    </a:ext>
                  </a:extLst>
                </a:gridCol>
                <a:gridCol w="2398746">
                  <a:extLst>
                    <a:ext uri="{9D8B030D-6E8A-4147-A177-3AD203B41FA5}">
                      <a16:colId xmlns:a16="http://schemas.microsoft.com/office/drawing/2014/main" val="842201786"/>
                    </a:ext>
                  </a:extLst>
                </a:gridCol>
                <a:gridCol w="2398746">
                  <a:extLst>
                    <a:ext uri="{9D8B030D-6E8A-4147-A177-3AD203B41FA5}">
                      <a16:colId xmlns:a16="http://schemas.microsoft.com/office/drawing/2014/main" val="2376695708"/>
                    </a:ext>
                  </a:extLst>
                </a:gridCol>
              </a:tblGrid>
              <a:tr h="506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Publication /Year</a:t>
                      </a:r>
                    </a:p>
                  </a:txBody>
                  <a:tcPr/>
                </a:tc>
                <a:tc>
                  <a:txBody>
                    <a:bodyPr/>
                    <a:lstStyle/>
                    <a:p>
                      <a:r>
                        <a:rPr lang="en-US"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Positive Aspects</a:t>
                      </a:r>
                      <a:endParaRPr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Limitations</a:t>
                      </a:r>
                      <a:endParaRPr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83018307"/>
                  </a:ext>
                </a:extLst>
              </a:tr>
              <a:tr h="2412951">
                <a:tc>
                  <a:txBody>
                    <a:bodyPr/>
                    <a:lstStyle/>
                    <a:p>
                      <a:r>
                        <a:rPr lang="en-US" dirty="0">
                          <a:solidFill>
                            <a:schemeClr val="tx2"/>
                          </a:solidFill>
                          <a:latin typeface="Times New Roman" panose="02020603050405020304" pitchFamily="18" charset="0"/>
                          <a:cs typeface="Times New Roman" panose="02020603050405020304" pitchFamily="18" charset="0"/>
                        </a:rPr>
                        <a:t>RESEARCH</a:t>
                      </a:r>
                    </a:p>
                    <a:p>
                      <a:r>
                        <a:rPr lang="en-US" dirty="0">
                          <a:solidFill>
                            <a:schemeClr val="tx2"/>
                          </a:solidFill>
                          <a:latin typeface="Times New Roman" panose="02020603050405020304" pitchFamily="18" charset="0"/>
                          <a:cs typeface="Times New Roman" panose="02020603050405020304" pitchFamily="18" charset="0"/>
                        </a:rPr>
                        <a:t>GATE /2016</a:t>
                      </a:r>
                      <a:endParaRPr lang="en-IN"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Times New Roman" panose="02020603050405020304" pitchFamily="18" charset="0"/>
                          <a:cs typeface="Times New Roman" panose="02020603050405020304" pitchFamily="18" charset="0"/>
                        </a:rPr>
                        <a:t>Applying machine learning techniques for predicting the risk of chronic kidney disease</a:t>
                      </a:r>
                      <a:endParaRPr lang="en-IN"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kern="1200" dirty="0">
                          <a:solidFill>
                            <a:schemeClr val="tx2"/>
                          </a:solidFill>
                          <a:effectLst/>
                          <a:latin typeface="Times New Roman" panose="02020603050405020304" pitchFamily="18" charset="0"/>
                          <a:ea typeface="+mn-ea"/>
                          <a:cs typeface="Times New Roman" panose="02020603050405020304" pitchFamily="18" charset="0"/>
                        </a:rPr>
                        <a:t>They applied Naïve Bayes and Decision tree techniques for the selected features, they were able to achieve the result of identification of Kidney disorder at the early stages.</a:t>
                      </a:r>
                      <a:endParaRPr lang="en-IN" sz="1800" b="0" kern="1200" dirty="0">
                        <a:solidFill>
                          <a:schemeClr val="tx2"/>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kern="1200" dirty="0">
                          <a:solidFill>
                            <a:schemeClr val="tx2"/>
                          </a:solidFill>
                          <a:effectLst/>
                          <a:latin typeface="Times New Roman" panose="02020603050405020304" pitchFamily="18" charset="0"/>
                          <a:ea typeface="+mn-ea"/>
                          <a:cs typeface="Times New Roman" panose="02020603050405020304" pitchFamily="18" charset="0"/>
                        </a:rPr>
                        <a:t>The performance of Decision tree method was found to be 91% accurate compared to naive Bayes method. Classification algorithm on diabetes dataset performance was obtained as94% Specificity and 95% Sensitivity.</a:t>
                      </a:r>
                      <a:endParaRPr lang="en-IN" sz="1400" b="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kern="1200" dirty="0">
                          <a:solidFill>
                            <a:schemeClr val="tx2"/>
                          </a:solidFill>
                          <a:effectLst/>
                          <a:latin typeface="Times New Roman" panose="02020603050405020304" pitchFamily="18" charset="0"/>
                          <a:ea typeface="+mn-ea"/>
                          <a:cs typeface="Times New Roman" panose="02020603050405020304" pitchFamily="18" charset="0"/>
                        </a:rPr>
                        <a:t>The performance of prediction system accuracy in neural network could be increased.</a:t>
                      </a:r>
                      <a:endParaRPr lang="en-IN" sz="1800" b="0" kern="1200" dirty="0">
                        <a:solidFill>
                          <a:schemeClr val="tx2"/>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7259799"/>
                  </a:ext>
                </a:extLst>
              </a:tr>
              <a:tr h="23684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Times New Roman" panose="02020603050405020304" pitchFamily="18" charset="0"/>
                          <a:cs typeface="Times New Roman" panose="02020603050405020304" pitchFamily="18" charset="0"/>
                        </a:rPr>
                        <a:t>IEEE/2017</a:t>
                      </a:r>
                      <a:endParaRPr lang="en-IN"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Performance Evaluation on Machine Learning Classification Techniques for Disease Classification and Forecasting through Data Analytics for Chronic Kidney Disease (CKD)</a:t>
                      </a:r>
                      <a:endParaRPr lang="en-IN" sz="18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i="0" u="none" kern="1200" dirty="0">
                          <a:solidFill>
                            <a:schemeClr val="tx2"/>
                          </a:solidFill>
                          <a:effectLst/>
                          <a:latin typeface="Times New Roman" panose="02020603050405020304" pitchFamily="18" charset="0"/>
                          <a:ea typeface="+mn-ea"/>
                          <a:cs typeface="Times New Roman" panose="02020603050405020304" pitchFamily="18" charset="0"/>
                        </a:rPr>
                        <a:t>Classification models have been built with different classification algorithms will predict the CKD and non CKD status of the patient. These models have applied on recently collected CKD dataset downloaded from the UCI repository with 400 data records and 25 attributes</a:t>
                      </a:r>
                      <a:r>
                        <a:rPr lang="en-US" sz="1600" b="1" kern="1200" dirty="0">
                          <a:solidFill>
                            <a:schemeClr val="tx2"/>
                          </a:solidFill>
                          <a:effectLst/>
                          <a:latin typeface="Times New Roman" panose="02020603050405020304" pitchFamily="18" charset="0"/>
                          <a:ea typeface="+mn-ea"/>
                          <a:cs typeface="Times New Roman" panose="02020603050405020304" pitchFamily="18" charset="0"/>
                        </a:rPr>
                        <a:t>.</a:t>
                      </a:r>
                      <a:endParaRPr lang="en-IN" sz="16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kern="1200" dirty="0">
                          <a:solidFill>
                            <a:schemeClr val="tx2"/>
                          </a:solidFill>
                          <a:effectLst/>
                          <a:latin typeface="Times New Roman" panose="02020603050405020304" pitchFamily="18" charset="0"/>
                          <a:ea typeface="+mn-ea"/>
                          <a:cs typeface="Times New Roman" panose="02020603050405020304" pitchFamily="18" charset="0"/>
                        </a:rPr>
                        <a:t>It is observed that the Multiclass Decision Forest algorithm provides the highest accuracy of 98.1%.</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solidFill>
                            <a:schemeClr val="tx2"/>
                          </a:solidFill>
                          <a:latin typeface="Times New Roman" panose="02020603050405020304" pitchFamily="18" charset="0"/>
                          <a:cs typeface="Times New Roman" panose="02020603050405020304" pitchFamily="18" charset="0"/>
                        </a:rPr>
                        <a:t>The data set taken was limited, by training the model with larger data set would increase the accuracy.</a:t>
                      </a:r>
                      <a:endParaRPr lang="en-IN"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4603967"/>
                  </a:ext>
                </a:extLst>
              </a:tr>
            </a:tbl>
          </a:graphicData>
        </a:graphic>
      </p:graphicFrame>
      <p:pic>
        <p:nvPicPr>
          <p:cNvPr id="5" name="Picture 4">
            <a:extLst>
              <a:ext uri="{FF2B5EF4-FFF2-40B4-BE49-F238E27FC236}">
                <a16:creationId xmlns:a16="http://schemas.microsoft.com/office/drawing/2014/main" id="{30442983-35EC-41A4-A83F-98231D978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03" y="0"/>
            <a:ext cx="4318898" cy="1173162"/>
          </a:xfrm>
          <a:prstGeom prst="rect">
            <a:avLst/>
          </a:prstGeom>
        </p:spPr>
      </p:pic>
    </p:spTree>
    <p:extLst>
      <p:ext uri="{BB962C8B-B14F-4D97-AF65-F5344CB8AC3E}">
        <p14:creationId xmlns:p14="http://schemas.microsoft.com/office/powerpoint/2010/main" val="387850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D39E1D5-FE51-418A-8347-8FF3AD5BF65D}"/>
              </a:ext>
            </a:extLst>
          </p:cNvPr>
          <p:cNvGraphicFramePr>
            <a:graphicFrameLocks noGrp="1"/>
          </p:cNvGraphicFramePr>
          <p:nvPr>
            <p:extLst>
              <p:ext uri="{D42A27DB-BD31-4B8C-83A1-F6EECF244321}">
                <p14:modId xmlns:p14="http://schemas.microsoft.com/office/powerpoint/2010/main" val="867833869"/>
              </p:ext>
            </p:extLst>
          </p:nvPr>
        </p:nvGraphicFramePr>
        <p:xfrm>
          <a:off x="276837" y="97655"/>
          <a:ext cx="11601975" cy="6717211"/>
        </p:xfrm>
        <a:graphic>
          <a:graphicData uri="http://schemas.openxmlformats.org/drawingml/2006/table">
            <a:tbl>
              <a:tblPr firstRow="1" bandRow="1">
                <a:tableStyleId>{5C22544A-7EE6-4342-B048-85BDC9FD1C3A}</a:tableStyleId>
              </a:tblPr>
              <a:tblGrid>
                <a:gridCol w="1400961">
                  <a:extLst>
                    <a:ext uri="{9D8B030D-6E8A-4147-A177-3AD203B41FA5}">
                      <a16:colId xmlns:a16="http://schemas.microsoft.com/office/drawing/2014/main" val="2617902403"/>
                    </a:ext>
                  </a:extLst>
                </a:gridCol>
                <a:gridCol w="2390863">
                  <a:extLst>
                    <a:ext uri="{9D8B030D-6E8A-4147-A177-3AD203B41FA5}">
                      <a16:colId xmlns:a16="http://schemas.microsoft.com/office/drawing/2014/main" val="3926710459"/>
                    </a:ext>
                  </a:extLst>
                </a:gridCol>
                <a:gridCol w="3169361">
                  <a:extLst>
                    <a:ext uri="{9D8B030D-6E8A-4147-A177-3AD203B41FA5}">
                      <a16:colId xmlns:a16="http://schemas.microsoft.com/office/drawing/2014/main" val="3479507332"/>
                    </a:ext>
                  </a:extLst>
                </a:gridCol>
                <a:gridCol w="2320395">
                  <a:extLst>
                    <a:ext uri="{9D8B030D-6E8A-4147-A177-3AD203B41FA5}">
                      <a16:colId xmlns:a16="http://schemas.microsoft.com/office/drawing/2014/main" val="1699678301"/>
                    </a:ext>
                  </a:extLst>
                </a:gridCol>
                <a:gridCol w="2320395">
                  <a:extLst>
                    <a:ext uri="{9D8B030D-6E8A-4147-A177-3AD203B41FA5}">
                      <a16:colId xmlns:a16="http://schemas.microsoft.com/office/drawing/2014/main" val="4199493206"/>
                    </a:ext>
                  </a:extLst>
                </a:gridCol>
              </a:tblGrid>
              <a:tr h="6676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Publication /Year</a:t>
                      </a: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Overview</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Positive Aspects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721491"/>
                  </a:ext>
                </a:extLst>
              </a:tr>
              <a:tr h="3037276">
                <a:tc>
                  <a:txBody>
                    <a:bodyPr/>
                    <a:lstStyle/>
                    <a:p>
                      <a:r>
                        <a:rPr lang="en-US" dirty="0">
                          <a:solidFill>
                            <a:schemeClr val="tx2"/>
                          </a:solidFill>
                          <a:latin typeface="Times New Roman" panose="02020603050405020304" pitchFamily="18" charset="0"/>
                          <a:cs typeface="Times New Roman" panose="02020603050405020304" pitchFamily="18" charset="0"/>
                        </a:rPr>
                        <a:t>IEEE/2018</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2"/>
                          </a:solidFill>
                          <a:latin typeface="Times New Roman" panose="02020603050405020304" pitchFamily="18" charset="0"/>
                          <a:cs typeface="Times New Roman" panose="02020603050405020304" pitchFamily="18" charset="0"/>
                        </a:rPr>
                        <a:t>‘‘Analysis of chronic kidney disease dataset by applying machine learning methods</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1200" dirty="0">
                          <a:solidFill>
                            <a:schemeClr val="tx2"/>
                          </a:solidFill>
                          <a:effectLst/>
                          <a:latin typeface="Times New Roman" panose="02020603050405020304" pitchFamily="18" charset="0"/>
                          <a:ea typeface="+mn-ea"/>
                          <a:cs typeface="Times New Roman" panose="02020603050405020304" pitchFamily="18" charset="0"/>
                        </a:rPr>
                        <a:t>The effects of using clinical features to classify patients with chronic kidney disease by using SVM algorithm is investigated.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1200" dirty="0">
                          <a:solidFill>
                            <a:schemeClr val="tx2"/>
                          </a:solidFill>
                          <a:effectLst/>
                          <a:latin typeface="Times New Roman" panose="02020603050405020304" pitchFamily="18" charset="0"/>
                          <a:ea typeface="+mn-ea"/>
                          <a:cs typeface="Times New Roman" panose="02020603050405020304" pitchFamily="18" charset="0"/>
                        </a:rPr>
                        <a:t>The chronic kidney disease dataset is based on clinical history, physical examinations, and laboratory tests.</a:t>
                      </a:r>
                      <a:endParaRPr lang="en-IN" sz="1600" kern="1200" dirty="0">
                        <a:solidFill>
                          <a:schemeClr val="tx2"/>
                        </a:solidFill>
                        <a:effectLst/>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sz="1800" b="0" kern="1200" dirty="0">
                          <a:solidFill>
                            <a:schemeClr val="tx2"/>
                          </a:solidFill>
                          <a:effectLst/>
                          <a:latin typeface="Times New Roman" panose="02020603050405020304" pitchFamily="18" charset="0"/>
                          <a:ea typeface="+mn-ea"/>
                          <a:cs typeface="Times New Roman" panose="02020603050405020304" pitchFamily="18" charset="0"/>
                        </a:rPr>
                        <a:t>The implemented classifier can reach the overall performance of 94.602%.</a:t>
                      </a:r>
                    </a:p>
                    <a:p>
                      <a:pPr marL="285750" indent="-285750">
                        <a:buFont typeface="Wingdings" panose="05000000000000000000" pitchFamily="2" charset="2"/>
                        <a:buChar char="Ø"/>
                      </a:pPr>
                      <a:r>
                        <a:rPr lang="en-US" sz="1800" b="0" kern="1200" dirty="0">
                          <a:solidFill>
                            <a:schemeClr val="tx2"/>
                          </a:solidFill>
                          <a:effectLst/>
                          <a:latin typeface="Times New Roman" panose="02020603050405020304" pitchFamily="18" charset="0"/>
                          <a:ea typeface="+mn-ea"/>
                          <a:cs typeface="Times New Roman" panose="02020603050405020304" pitchFamily="18" charset="0"/>
                        </a:rPr>
                        <a:t>The sensitivity value of SVM classifier with a linear kernel is 93.100%.</a:t>
                      </a:r>
                      <a:endParaRPr lang="en-IN" b="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sz="1600" b="0" kern="1200" dirty="0">
                          <a:solidFill>
                            <a:schemeClr val="tx2"/>
                          </a:solidFill>
                          <a:effectLst/>
                          <a:latin typeface="Times New Roman" panose="02020603050405020304" pitchFamily="18" charset="0"/>
                          <a:ea typeface="+mn-ea"/>
                          <a:cs typeface="Times New Roman" panose="02020603050405020304" pitchFamily="18" charset="0"/>
                        </a:rPr>
                        <a:t>More compact and autonomous tools can be developed that could be used as a screening and also diagnosing mechanism as compare to other mentioned medical methods.</a:t>
                      </a:r>
                      <a:endParaRPr lang="en-IN" sz="1600" b="0" kern="1200" dirty="0">
                        <a:solidFill>
                          <a:schemeClr val="tx2"/>
                        </a:solidFill>
                        <a:effectLst/>
                        <a:latin typeface="Times New Roman" panose="02020603050405020304" pitchFamily="18" charset="0"/>
                        <a:ea typeface="+mn-ea"/>
                        <a:cs typeface="Times New Roman" panose="02020603050405020304" pitchFamily="18" charset="0"/>
                      </a:endParaRPr>
                    </a:p>
                    <a:p>
                      <a:r>
                        <a:rPr lang="en-US" sz="1800" kern="1200" dirty="0">
                          <a:solidFill>
                            <a:schemeClr val="tx2"/>
                          </a:solidFill>
                          <a:effectLst/>
                          <a:latin typeface="Times New Roman" panose="02020603050405020304" pitchFamily="18" charset="0"/>
                          <a:ea typeface="+mn-ea"/>
                          <a:cs typeface="Times New Roman" panose="02020603050405020304" pitchFamily="18" charset="0"/>
                        </a:rPr>
                        <a:t> </a:t>
                      </a:r>
                      <a:endParaRPr lang="en-IN" sz="1800" kern="1200" dirty="0">
                        <a:solidFill>
                          <a:schemeClr val="tx2"/>
                        </a:solidFill>
                        <a:effectLst/>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endParaRPr lang="en-IN"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8103120"/>
                  </a:ext>
                </a:extLst>
              </a:tr>
              <a:tr h="2971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Times New Roman" panose="02020603050405020304" pitchFamily="18" charset="0"/>
                          <a:cs typeface="Times New Roman" panose="02020603050405020304" pitchFamily="18" charset="0"/>
                        </a:rPr>
                        <a:t>IEEE/2019</a:t>
                      </a:r>
                    </a:p>
                    <a:p>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chemeClr val="tx2"/>
                          </a:solidFill>
                          <a:latin typeface="Times New Roman" panose="02020603050405020304" pitchFamily="18" charset="0"/>
                          <a:cs typeface="Times New Roman" panose="02020603050405020304" pitchFamily="18" charset="0"/>
                        </a:rPr>
                        <a:t>‘‘Explainable prediction of chronic renal disease in the </a:t>
                      </a:r>
                      <a:r>
                        <a:rPr lang="en-US" sz="1600" dirty="0" err="1">
                          <a:solidFill>
                            <a:schemeClr val="tx2"/>
                          </a:solidFill>
                          <a:latin typeface="Times New Roman" panose="02020603050405020304" pitchFamily="18" charset="0"/>
                          <a:cs typeface="Times New Roman" panose="02020603050405020304" pitchFamily="18" charset="0"/>
                        </a:rPr>
                        <a:t>colombian</a:t>
                      </a:r>
                      <a:r>
                        <a:rPr lang="en-US" sz="1600" dirty="0">
                          <a:solidFill>
                            <a:schemeClr val="tx2"/>
                          </a:solidFill>
                          <a:latin typeface="Times New Roman" panose="02020603050405020304" pitchFamily="18" charset="0"/>
                          <a:cs typeface="Times New Roman" panose="02020603050405020304" pitchFamily="18" charset="0"/>
                        </a:rPr>
                        <a:t> population using neural networks and case-based reasoning”</a:t>
                      </a:r>
                    </a:p>
                    <a:p>
                      <a:endParaRPr lang="en-IN" sz="16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1200" dirty="0">
                          <a:solidFill>
                            <a:schemeClr val="tx2"/>
                          </a:solidFill>
                          <a:effectLst/>
                          <a:latin typeface="Times New Roman" panose="02020603050405020304" pitchFamily="18" charset="0"/>
                          <a:ea typeface="+mn-ea"/>
                          <a:cs typeface="Times New Roman" panose="02020603050405020304" pitchFamily="18" charset="0"/>
                        </a:rPr>
                        <a:t>The model is trained with the demographic data and medical care information of two population groups: on the one hand, people diagnosed with CKD in Colombia during 2018</a:t>
                      </a:r>
                      <a:r>
                        <a:rPr lang="en-US" sz="1800" kern="1200" dirty="0">
                          <a:solidFill>
                            <a:schemeClr val="tx2"/>
                          </a:solidFill>
                          <a:effectLst/>
                          <a:latin typeface="Times New Roman" panose="02020603050405020304" pitchFamily="18" charset="0"/>
                          <a:ea typeface="+mn-ea"/>
                          <a:cs typeface="Times New Roman" panose="02020603050405020304" pitchFamily="18" charset="0"/>
                        </a:rPr>
                        <a:t>.</a:t>
                      </a:r>
                      <a:endParaRPr lang="en-US" sz="1800" dirty="0">
                        <a:solidFill>
                          <a:schemeClr val="tx2"/>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sz="16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1200" dirty="0">
                          <a:solidFill>
                            <a:schemeClr val="tx2"/>
                          </a:solidFill>
                          <a:effectLst/>
                          <a:latin typeface="Times New Roman" panose="02020603050405020304" pitchFamily="18" charset="0"/>
                          <a:ea typeface="+mn-ea"/>
                          <a:cs typeface="Times New Roman" panose="02020603050405020304" pitchFamily="18" charset="0"/>
                        </a:rPr>
                        <a:t>The model is trained and evaluation metrics for classification algorithms are applied, the model achieves 95% accuracy in the test data set, making its application for disease prognosis feasible.</a:t>
                      </a:r>
                      <a:endParaRPr lang="en-IN" sz="1600" kern="1200" dirty="0">
                        <a:solidFill>
                          <a:schemeClr val="tx2"/>
                        </a:solidFill>
                        <a:effectLst/>
                        <a:latin typeface="Times New Roman" panose="02020603050405020304" pitchFamily="18" charset="0"/>
                        <a:ea typeface="+mn-ea"/>
                        <a:cs typeface="Times New Roman" panose="02020603050405020304" pitchFamily="18" charset="0"/>
                      </a:endParaRPr>
                    </a:p>
                    <a:p>
                      <a:pPr marL="285750" indent="-285750">
                        <a:buFont typeface="Wingdings" panose="05000000000000000000" pitchFamily="2" charset="2"/>
                        <a:buChar char="Ø"/>
                      </a:pPr>
                      <a:endParaRPr lang="en-IN" sz="1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dirty="0">
                          <a:solidFill>
                            <a:schemeClr val="tx2"/>
                          </a:solidFill>
                          <a:effectLst/>
                          <a:latin typeface="Times New Roman" panose="02020603050405020304" pitchFamily="18" charset="0"/>
                          <a:ea typeface="+mn-ea"/>
                          <a:cs typeface="Times New Roman" panose="02020603050405020304" pitchFamily="18" charset="0"/>
                        </a:rPr>
                        <a:t>In this work, they have binarized the features to compare the most similar explanatory cases to the given patient description. </a:t>
                      </a:r>
                      <a:endParaRPr lang="en-US" sz="18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2357165"/>
                  </a:ext>
                </a:extLst>
              </a:tr>
            </a:tbl>
          </a:graphicData>
        </a:graphic>
      </p:graphicFrame>
    </p:spTree>
    <p:extLst>
      <p:ext uri="{BB962C8B-B14F-4D97-AF65-F5344CB8AC3E}">
        <p14:creationId xmlns:p14="http://schemas.microsoft.com/office/powerpoint/2010/main" val="405510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572643-59DA-4634-A0C5-CA3D4D8204A8}"/>
              </a:ext>
            </a:extLst>
          </p:cNvPr>
          <p:cNvGraphicFramePr>
            <a:graphicFrameLocks noGrp="1"/>
          </p:cNvGraphicFramePr>
          <p:nvPr>
            <p:ph sz="half" idx="1"/>
            <p:extLst>
              <p:ext uri="{D42A27DB-BD31-4B8C-83A1-F6EECF244321}">
                <p14:modId xmlns:p14="http://schemas.microsoft.com/office/powerpoint/2010/main" val="4243544249"/>
              </p:ext>
            </p:extLst>
          </p:nvPr>
        </p:nvGraphicFramePr>
        <p:xfrm>
          <a:off x="301840" y="210845"/>
          <a:ext cx="11727400" cy="6436310"/>
        </p:xfrm>
        <a:graphic>
          <a:graphicData uri="http://schemas.openxmlformats.org/drawingml/2006/table">
            <a:tbl>
              <a:tblPr firstRow="1" bandRow="1">
                <a:tableStyleId>{5C22544A-7EE6-4342-B048-85BDC9FD1C3A}</a:tableStyleId>
              </a:tblPr>
              <a:tblGrid>
                <a:gridCol w="2345480">
                  <a:extLst>
                    <a:ext uri="{9D8B030D-6E8A-4147-A177-3AD203B41FA5}">
                      <a16:colId xmlns:a16="http://schemas.microsoft.com/office/drawing/2014/main" val="456397560"/>
                    </a:ext>
                  </a:extLst>
                </a:gridCol>
                <a:gridCol w="2345480">
                  <a:extLst>
                    <a:ext uri="{9D8B030D-6E8A-4147-A177-3AD203B41FA5}">
                      <a16:colId xmlns:a16="http://schemas.microsoft.com/office/drawing/2014/main" val="358058130"/>
                    </a:ext>
                  </a:extLst>
                </a:gridCol>
                <a:gridCol w="2345480">
                  <a:extLst>
                    <a:ext uri="{9D8B030D-6E8A-4147-A177-3AD203B41FA5}">
                      <a16:colId xmlns:a16="http://schemas.microsoft.com/office/drawing/2014/main" val="1062828893"/>
                    </a:ext>
                  </a:extLst>
                </a:gridCol>
                <a:gridCol w="2345480">
                  <a:extLst>
                    <a:ext uri="{9D8B030D-6E8A-4147-A177-3AD203B41FA5}">
                      <a16:colId xmlns:a16="http://schemas.microsoft.com/office/drawing/2014/main" val="596851119"/>
                    </a:ext>
                  </a:extLst>
                </a:gridCol>
                <a:gridCol w="2345480">
                  <a:extLst>
                    <a:ext uri="{9D8B030D-6E8A-4147-A177-3AD203B41FA5}">
                      <a16:colId xmlns:a16="http://schemas.microsoft.com/office/drawing/2014/main" val="2415939075"/>
                    </a:ext>
                  </a:extLst>
                </a:gridCol>
              </a:tblGrid>
              <a:tr h="737906">
                <a:tc>
                  <a:txBody>
                    <a:bodyPr/>
                    <a:lstStyle/>
                    <a:p>
                      <a:r>
                        <a:rPr lang="en-US" dirty="0">
                          <a:latin typeface="Times New Roman" panose="02020603050405020304" pitchFamily="18" charset="0"/>
                          <a:cs typeface="Times New Roman" panose="02020603050405020304" pitchFamily="18" charset="0"/>
                        </a:rPr>
                        <a:t>Publication/Year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Overview</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Positive Aspects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8699809"/>
                  </a:ext>
                </a:extLst>
              </a:tr>
              <a:tr h="2532336">
                <a:tc>
                  <a:txBody>
                    <a:bodyPr/>
                    <a:lstStyle/>
                    <a:p>
                      <a:r>
                        <a:rPr lang="en-US" dirty="0">
                          <a:solidFill>
                            <a:schemeClr val="tx2"/>
                          </a:solidFill>
                          <a:latin typeface="Times New Roman" panose="02020603050405020304" pitchFamily="18" charset="0"/>
                          <a:cs typeface="Times New Roman" panose="02020603050405020304" pitchFamily="18" charset="0"/>
                        </a:rPr>
                        <a:t>IJACSA/2019</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2"/>
                          </a:solidFill>
                          <a:latin typeface="Times New Roman" panose="02020603050405020304" pitchFamily="18" charset="0"/>
                          <a:cs typeface="Times New Roman" panose="02020603050405020304" pitchFamily="18" charset="0"/>
                        </a:rPr>
                        <a:t>‘Detection of chronic kidney disease using machine learning algorithms with least number of predictors’</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sz="1600" b="0" kern="1200" dirty="0">
                          <a:solidFill>
                            <a:schemeClr val="tx2"/>
                          </a:solidFill>
                          <a:effectLst/>
                          <a:latin typeface="Times New Roman" panose="02020603050405020304" pitchFamily="18" charset="0"/>
                          <a:ea typeface="+mn-ea"/>
                          <a:cs typeface="Times New Roman" panose="02020603050405020304" pitchFamily="18" charset="0"/>
                        </a:rPr>
                        <a:t>Logistic regression, support vector machines, random forest, and gradient boosting algorithms have been trained and tested using 10-fold cross-validation</a:t>
                      </a:r>
                      <a:r>
                        <a:rPr lang="en-US" sz="1800" b="1" kern="1200" dirty="0">
                          <a:solidFill>
                            <a:schemeClr val="tx2"/>
                          </a:solidFill>
                          <a:effectLst/>
                          <a:latin typeface="Times New Roman" panose="02020603050405020304" pitchFamily="18" charset="0"/>
                          <a:ea typeface="+mn-ea"/>
                          <a:cs typeface="Times New Roman" panose="02020603050405020304" pitchFamily="18" charset="0"/>
                        </a:rPr>
                        <a:t>.</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sz="1600" b="0" kern="1200" dirty="0">
                          <a:solidFill>
                            <a:schemeClr val="tx2"/>
                          </a:solidFill>
                          <a:effectLst/>
                          <a:latin typeface="Times New Roman" panose="02020603050405020304" pitchFamily="18" charset="0"/>
                          <a:ea typeface="+mn-ea"/>
                          <a:cs typeface="Times New Roman" panose="02020603050405020304" pitchFamily="18" charset="0"/>
                        </a:rPr>
                        <a:t>Higher performance was achieved with the gradient boosting algorithm by F1-measure (99.1 %), sensitivity (98.8%), and specificity (99.3%).</a:t>
                      </a:r>
                      <a:endParaRPr lang="en-IN" sz="1600" b="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The data set taken was not sufficient.</a:t>
                      </a:r>
                    </a:p>
                    <a:p>
                      <a:pPr marL="285750" indent="-285750">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More attributes can be considered.</a:t>
                      </a:r>
                    </a:p>
                    <a:p>
                      <a:pPr marL="0" indent="0">
                        <a:buFont typeface="Wingdings" panose="05000000000000000000" pitchFamily="2" charset="2"/>
                        <a:buNone/>
                      </a:pPr>
                      <a:endParaRPr lang="en-US"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4823833"/>
                  </a:ext>
                </a:extLst>
              </a:tr>
              <a:tr h="3166068">
                <a:tc>
                  <a:txBody>
                    <a:bodyPr/>
                    <a:lstStyle/>
                    <a:p>
                      <a:r>
                        <a:rPr lang="en-US" dirty="0">
                          <a:solidFill>
                            <a:schemeClr val="tx2"/>
                          </a:solidFill>
                          <a:latin typeface="Times New Roman" panose="02020603050405020304" pitchFamily="18" charset="0"/>
                          <a:cs typeface="Times New Roman" panose="02020603050405020304" pitchFamily="18" charset="0"/>
                        </a:rPr>
                        <a:t>IEEE/2020</a:t>
                      </a:r>
                      <a:endParaRPr dirty="0">
                        <a:solidFill>
                          <a:schemeClr val="tx2"/>
                        </a:solidFill>
                        <a:latin typeface="Times New Roman" panose="02020603050405020304" pitchFamily="18" charset="0"/>
                        <a:cs typeface="Times New Roman" panose="02020603050405020304" pitchFamily="18" charset="0"/>
                      </a:endParaRPr>
                    </a:p>
                  </a:txBody>
                  <a:tcPr anchor="ctr"/>
                </a:tc>
                <a:tc>
                  <a:txBody>
                    <a:bodyPr/>
                    <a:lstStyle/>
                    <a:p>
                      <a:r>
                        <a:rPr lang="en-US" sz="1800" dirty="0">
                          <a:solidFill>
                            <a:schemeClr val="tx2"/>
                          </a:solidFill>
                          <a:latin typeface="Times New Roman" panose="02020603050405020304" pitchFamily="18" charset="0"/>
                          <a:cs typeface="Times New Roman" panose="02020603050405020304" pitchFamily="18" charset="0"/>
                        </a:rPr>
                        <a:t>A machine learning methodology for diagnosing chronic kidney disease</a:t>
                      </a:r>
                      <a:endParaRPr sz="1800" dirty="0">
                        <a:solidFill>
                          <a:schemeClr val="tx2"/>
                        </a:solidFill>
                        <a:latin typeface="Times New Roman" panose="02020603050405020304" pitchFamily="18" charset="0"/>
                        <a:cs typeface="Times New Roman" panose="02020603050405020304" pitchFamily="18"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kern="1200" dirty="0">
                          <a:solidFill>
                            <a:schemeClr val="tx2"/>
                          </a:solidFill>
                          <a:effectLst/>
                          <a:latin typeface="Times New Roman" panose="02020603050405020304" pitchFamily="18" charset="0"/>
                          <a:ea typeface="+mn-ea"/>
                          <a:cs typeface="Times New Roman" panose="02020603050405020304" pitchFamily="18" charset="0"/>
                        </a:rPr>
                        <a:t>The CKD data set was obtained from the University of California Irvine (UCI)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kern="1200" dirty="0">
                          <a:solidFill>
                            <a:schemeClr val="tx2"/>
                          </a:solidFill>
                          <a:effectLst/>
                          <a:latin typeface="Times New Roman" panose="02020603050405020304" pitchFamily="18" charset="0"/>
                          <a:ea typeface="+mn-ea"/>
                          <a:cs typeface="Times New Roman" panose="02020603050405020304" pitchFamily="18" charset="0"/>
                        </a:rPr>
                        <a:t> Algorithm used (LR ,RF, SVM, KNN, Naive Bayes classifier and feed forward neural network) .</a:t>
                      </a:r>
                      <a:endParaRPr lang="en-IN" sz="1400" kern="1200" dirty="0">
                        <a:solidFill>
                          <a:schemeClr val="tx2"/>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285750" indent="-285750" algn="l">
                        <a:buFont typeface="Wingdings" panose="05000000000000000000" pitchFamily="2" charset="2"/>
                        <a:buChar char="Ø"/>
                      </a:pPr>
                      <a:r>
                        <a:rPr lang="en-US" sz="1400" kern="1200" dirty="0">
                          <a:solidFill>
                            <a:schemeClr val="tx2"/>
                          </a:solidFill>
                          <a:effectLst/>
                          <a:latin typeface="Times New Roman" panose="02020603050405020304" pitchFamily="18" charset="0"/>
                          <a:ea typeface="+mn-ea"/>
                          <a:cs typeface="Times New Roman" panose="02020603050405020304" pitchFamily="18" charset="0"/>
                        </a:rPr>
                        <a:t>They proposed an integrated model that combines logistic regression and random forest by using perceptron, which could achieve an average accuracy of 97.83% after ten times of simulation.</a:t>
                      </a:r>
                      <a:endParaRPr sz="1400" dirty="0">
                        <a:solidFill>
                          <a:schemeClr val="tx2"/>
                        </a:solidFill>
                        <a:latin typeface="Times New Roman" panose="02020603050405020304" pitchFamily="18" charset="0"/>
                        <a:cs typeface="Times New Roman" panose="02020603050405020304" pitchFamily="18" charset="0"/>
                      </a:endParaRPr>
                    </a:p>
                  </a:txBody>
                  <a:tcPr anchor="ctr"/>
                </a:tc>
                <a:tc>
                  <a:txBody>
                    <a:bodyPr/>
                    <a:lstStyle/>
                    <a:p>
                      <a:pPr marL="285750" indent="-285750" algn="l">
                        <a:buFont typeface="Wingdings" panose="05000000000000000000" pitchFamily="2" charset="2"/>
                        <a:buChar char="Ø"/>
                      </a:pPr>
                      <a:r>
                        <a:rPr lang="en-US" sz="1400" dirty="0">
                          <a:solidFill>
                            <a:schemeClr val="tx2"/>
                          </a:solidFill>
                          <a:latin typeface="Times New Roman" panose="02020603050405020304" pitchFamily="18" charset="0"/>
                          <a:cs typeface="Times New Roman" panose="02020603050405020304" pitchFamily="18" charset="0"/>
                        </a:rPr>
                        <a:t>The data set used in this research was  limited, so the accuracy of model may be improved by training with other large data set.</a:t>
                      </a:r>
                      <a:endParaRPr sz="1400" dirty="0">
                        <a:solidFill>
                          <a:schemeClr val="tx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10037743"/>
                  </a:ext>
                </a:extLst>
              </a:tr>
            </a:tbl>
          </a:graphicData>
        </a:graphic>
      </p:graphicFrame>
    </p:spTree>
    <p:extLst>
      <p:ext uri="{BB962C8B-B14F-4D97-AF65-F5344CB8AC3E}">
        <p14:creationId xmlns:p14="http://schemas.microsoft.com/office/powerpoint/2010/main" val="58482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F943FC5-59D3-416B-90ED-1FCC8E3D1537}"/>
              </a:ext>
            </a:extLst>
          </p:cNvPr>
          <p:cNvGraphicFramePr>
            <a:graphicFrameLocks noGrp="1"/>
          </p:cNvGraphicFramePr>
          <p:nvPr>
            <p:extLst>
              <p:ext uri="{D42A27DB-BD31-4B8C-83A1-F6EECF244321}">
                <p14:modId xmlns:p14="http://schemas.microsoft.com/office/powerpoint/2010/main" val="3727792516"/>
              </p:ext>
            </p:extLst>
          </p:nvPr>
        </p:nvGraphicFramePr>
        <p:xfrm>
          <a:off x="195309" y="67155"/>
          <a:ext cx="11789763" cy="6723689"/>
        </p:xfrm>
        <a:graphic>
          <a:graphicData uri="http://schemas.openxmlformats.org/drawingml/2006/table">
            <a:tbl>
              <a:tblPr firstRow="1" bandRow="1">
                <a:tableStyleId>{5C22544A-7EE6-4342-B048-85BDC9FD1C3A}</a:tableStyleId>
              </a:tblPr>
              <a:tblGrid>
                <a:gridCol w="1838230">
                  <a:extLst>
                    <a:ext uri="{9D8B030D-6E8A-4147-A177-3AD203B41FA5}">
                      <a16:colId xmlns:a16="http://schemas.microsoft.com/office/drawing/2014/main" val="1248883138"/>
                    </a:ext>
                  </a:extLst>
                </a:gridCol>
                <a:gridCol w="2345647">
                  <a:extLst>
                    <a:ext uri="{9D8B030D-6E8A-4147-A177-3AD203B41FA5}">
                      <a16:colId xmlns:a16="http://schemas.microsoft.com/office/drawing/2014/main" val="4178906649"/>
                    </a:ext>
                  </a:extLst>
                </a:gridCol>
                <a:gridCol w="2894628">
                  <a:extLst>
                    <a:ext uri="{9D8B030D-6E8A-4147-A177-3AD203B41FA5}">
                      <a16:colId xmlns:a16="http://schemas.microsoft.com/office/drawing/2014/main" val="3452328115"/>
                    </a:ext>
                  </a:extLst>
                </a:gridCol>
                <a:gridCol w="2355629">
                  <a:extLst>
                    <a:ext uri="{9D8B030D-6E8A-4147-A177-3AD203B41FA5}">
                      <a16:colId xmlns:a16="http://schemas.microsoft.com/office/drawing/2014/main" val="2781268891"/>
                    </a:ext>
                  </a:extLst>
                </a:gridCol>
                <a:gridCol w="2355629">
                  <a:extLst>
                    <a:ext uri="{9D8B030D-6E8A-4147-A177-3AD203B41FA5}">
                      <a16:colId xmlns:a16="http://schemas.microsoft.com/office/drawing/2014/main" val="54242399"/>
                    </a:ext>
                  </a:extLst>
                </a:gridCol>
              </a:tblGrid>
              <a:tr h="807136">
                <a:tc>
                  <a:txBody>
                    <a:bodyPr/>
                    <a:lstStyle/>
                    <a:p>
                      <a:r>
                        <a:rPr lang="en-US" dirty="0">
                          <a:latin typeface="Times New Roman" panose="02020603050405020304" pitchFamily="18" charset="0"/>
                          <a:cs typeface="Times New Roman" panose="02020603050405020304" pitchFamily="18" charset="0"/>
                        </a:rPr>
                        <a:t>Publication/</a:t>
                      </a:r>
                    </a:p>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Overview</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Positive aspects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2731539"/>
                  </a:ext>
                </a:extLst>
              </a:tr>
              <a:tr h="2655193">
                <a:tc>
                  <a:txBody>
                    <a:bodyPr/>
                    <a:lstStyle/>
                    <a:p>
                      <a:r>
                        <a:rPr lang="en-US" dirty="0">
                          <a:solidFill>
                            <a:schemeClr val="tx2"/>
                          </a:solidFill>
                          <a:latin typeface="Times New Roman" panose="02020603050405020304" pitchFamily="18" charset="0"/>
                          <a:cs typeface="Times New Roman" panose="02020603050405020304" pitchFamily="18" charset="0"/>
                        </a:rPr>
                        <a:t>IRJET/2020</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2"/>
                          </a:solidFill>
                          <a:latin typeface="Times New Roman" panose="02020603050405020304" pitchFamily="18" charset="0"/>
                          <a:cs typeface="Times New Roman" panose="02020603050405020304" pitchFamily="18" charset="0"/>
                        </a:rPr>
                        <a:t>“Analysis and prediction of chronic kidney disease”</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sz="1600" kern="1200" dirty="0">
                          <a:solidFill>
                            <a:schemeClr val="tx2"/>
                          </a:solidFill>
                          <a:effectLst/>
                          <a:latin typeface="Times New Roman" panose="02020603050405020304" pitchFamily="18" charset="0"/>
                          <a:ea typeface="+mn-ea"/>
                          <a:cs typeface="Times New Roman" panose="02020603050405020304" pitchFamily="18" charset="0"/>
                        </a:rPr>
                        <a:t>They implemented four ML Techniques, which includes Logistic Regression, Random Forest Tree, K-Nearest Neighbor, Neural Network .</a:t>
                      </a:r>
                    </a:p>
                    <a:p>
                      <a:pPr marL="285750" indent="-285750">
                        <a:buFont typeface="Wingdings" panose="05000000000000000000" pitchFamily="2" charset="2"/>
                        <a:buChar char="Ø"/>
                      </a:pPr>
                      <a:r>
                        <a:rPr lang="en-US" sz="1600" kern="1200" dirty="0">
                          <a:solidFill>
                            <a:schemeClr val="tx2"/>
                          </a:solidFill>
                          <a:effectLst/>
                          <a:latin typeface="Times New Roman" panose="02020603050405020304" pitchFamily="18" charset="0"/>
                          <a:ea typeface="+mn-ea"/>
                          <a:cs typeface="Times New Roman" panose="02020603050405020304" pitchFamily="18" charset="0"/>
                        </a:rPr>
                        <a:t>They conducted a systematic study of the outcomes of all three classifiers to figure out the correct classifier for CKD diagnosis.</a:t>
                      </a:r>
                      <a:endParaRPr lang="en-IN" sz="16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dirty="0">
                          <a:solidFill>
                            <a:schemeClr val="tx2"/>
                          </a:solidFill>
                          <a:effectLst/>
                          <a:latin typeface="Times New Roman" panose="02020603050405020304" pitchFamily="18" charset="0"/>
                          <a:ea typeface="+mn-ea"/>
                          <a:cs typeface="Times New Roman" panose="02020603050405020304" pitchFamily="18" charset="0"/>
                        </a:rPr>
                        <a:t>They brought  new variables that classifiers will use to classify CKD more accurately than state-of-the-art formulas.</a:t>
                      </a:r>
                      <a:endParaRPr lang="en-IN" sz="1800" kern="1200" dirty="0">
                        <a:solidFill>
                          <a:schemeClr val="tx2"/>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sz="1800" kern="1200" dirty="0">
                          <a:solidFill>
                            <a:schemeClr val="tx2"/>
                          </a:solidFill>
                          <a:effectLst/>
                          <a:latin typeface="Times New Roman" panose="02020603050405020304" pitchFamily="18" charset="0"/>
                          <a:ea typeface="+mn-ea"/>
                          <a:cs typeface="Times New Roman" panose="02020603050405020304" pitchFamily="18" charset="0"/>
                        </a:rPr>
                        <a:t>The collection of data has certain noisy values which are missing.</a:t>
                      </a:r>
                    </a:p>
                  </a:txBody>
                  <a:tcPr/>
                </a:tc>
                <a:extLst>
                  <a:ext uri="{0D108BD9-81ED-4DB2-BD59-A6C34878D82A}">
                    <a16:rowId xmlns:a16="http://schemas.microsoft.com/office/drawing/2014/main" val="400133318"/>
                  </a:ext>
                </a:extLst>
              </a:tr>
              <a:tr h="3057404">
                <a:tc>
                  <a:txBody>
                    <a:bodyPr/>
                    <a:lstStyle/>
                    <a:p>
                      <a:r>
                        <a:rPr lang="en-US" dirty="0">
                          <a:solidFill>
                            <a:schemeClr val="tx2"/>
                          </a:solidFill>
                          <a:latin typeface="Times New Roman" panose="02020603050405020304" pitchFamily="18" charset="0"/>
                          <a:cs typeface="Times New Roman" panose="02020603050405020304" pitchFamily="18" charset="0"/>
                        </a:rPr>
                        <a:t>HAL/2020</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Kidney failure detection using machine learning techniques.</a:t>
                      </a:r>
                      <a:endParaRPr lang="en-IN"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sz="1600" kern="1200" dirty="0">
                          <a:solidFill>
                            <a:schemeClr val="tx2"/>
                          </a:solidFill>
                          <a:effectLst/>
                          <a:latin typeface="Times New Roman" panose="02020603050405020304" pitchFamily="18" charset="0"/>
                          <a:ea typeface="+mn-ea"/>
                          <a:cs typeface="Times New Roman" panose="02020603050405020304" pitchFamily="18" charset="0"/>
                        </a:rPr>
                        <a:t>They developed a system to detect kidney failure early and thus increase the chances of treatment for these patients.</a:t>
                      </a:r>
                    </a:p>
                    <a:p>
                      <a:pPr marL="285750" indent="-285750">
                        <a:buFont typeface="Wingdings" panose="05000000000000000000" pitchFamily="2" charset="2"/>
                        <a:buChar char="Ø"/>
                      </a:pPr>
                      <a:r>
                        <a:rPr lang="en-US" sz="1600" kern="1200" dirty="0">
                          <a:solidFill>
                            <a:schemeClr val="tx2"/>
                          </a:solidFill>
                          <a:effectLst/>
                          <a:latin typeface="Times New Roman" panose="02020603050405020304" pitchFamily="18" charset="0"/>
                          <a:ea typeface="+mn-ea"/>
                          <a:cs typeface="Times New Roman" panose="02020603050405020304" pitchFamily="18" charset="0"/>
                        </a:rPr>
                        <a:t>For this, several Machine Learning techniques</a:t>
                      </a:r>
                      <a:r>
                        <a:rPr lang="en-IN" sz="1600" kern="1200" dirty="0">
                          <a:solidFill>
                            <a:schemeClr val="tx2"/>
                          </a:solidFill>
                          <a:effectLst/>
                          <a:latin typeface="Times New Roman" panose="02020603050405020304" pitchFamily="18" charset="0"/>
                          <a:ea typeface="+mn-ea"/>
                          <a:cs typeface="Times New Roman" panose="02020603050405020304" pitchFamily="18" charset="0"/>
                        </a:rPr>
                        <a:t>(</a:t>
                      </a:r>
                      <a:r>
                        <a:rPr lang="en-US" sz="1600" kern="1200" dirty="0">
                          <a:solidFill>
                            <a:schemeClr val="tx2"/>
                          </a:solidFill>
                          <a:effectLst/>
                          <a:latin typeface="Times New Roman" panose="02020603050405020304" pitchFamily="18" charset="0"/>
                          <a:ea typeface="+mn-ea"/>
                          <a:cs typeface="Times New Roman" panose="02020603050405020304" pitchFamily="18" charset="0"/>
                        </a:rPr>
                        <a:t>DT, SVM and RF) were used.</a:t>
                      </a:r>
                      <a:endParaRPr lang="en-IN" sz="16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sz="1600" kern="1200" dirty="0">
                          <a:solidFill>
                            <a:schemeClr val="tx2"/>
                          </a:solidFill>
                          <a:effectLst/>
                          <a:latin typeface="Times New Roman" panose="02020603050405020304" pitchFamily="18" charset="0"/>
                          <a:ea typeface="+mn-ea"/>
                          <a:cs typeface="Times New Roman" panose="02020603050405020304" pitchFamily="18" charset="0"/>
                        </a:rPr>
                        <a:t>From the results obtained , they observed that the algorithm has a good ability to classify both renal and normal patients.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kern="1200" dirty="0">
                          <a:solidFill>
                            <a:schemeClr val="tx2"/>
                          </a:solidFill>
                          <a:effectLst/>
                          <a:latin typeface="Times New Roman" panose="02020603050405020304" pitchFamily="18" charset="0"/>
                          <a:ea typeface="+mn-ea"/>
                          <a:cs typeface="Times New Roman" panose="02020603050405020304" pitchFamily="18" charset="0"/>
                        </a:rPr>
                        <a:t>They</a:t>
                      </a:r>
                      <a:r>
                        <a:rPr lang="en-US" sz="1600" kern="1200" dirty="0">
                          <a:solidFill>
                            <a:schemeClr val="tx2"/>
                          </a:solidFill>
                          <a:effectLst/>
                          <a:latin typeface="Times New Roman" panose="02020603050405020304" pitchFamily="18" charset="0"/>
                          <a:ea typeface="+mn-ea"/>
                          <a:cs typeface="Times New Roman" panose="02020603050405020304" pitchFamily="18" charset="0"/>
                        </a:rPr>
                        <a:t>  were able to achieve the DT stands out because it has the lowest values of PF and FN.</a:t>
                      </a:r>
                      <a:endParaRPr lang="en-IN" sz="1600" kern="1200" dirty="0">
                        <a:solidFill>
                          <a:schemeClr val="tx2"/>
                        </a:solidFill>
                        <a:effectLst/>
                        <a:latin typeface="Times New Roman" panose="02020603050405020304" pitchFamily="18" charset="0"/>
                        <a:ea typeface="+mn-ea"/>
                        <a:cs typeface="Times New Roman" panose="02020603050405020304" pitchFamily="18" charset="0"/>
                      </a:endParaRPr>
                    </a:p>
                    <a:p>
                      <a:pPr marL="0" indent="0">
                        <a:buFont typeface="Wingdings" panose="05000000000000000000" pitchFamily="2" charset="2"/>
                        <a:buNone/>
                      </a:pPr>
                      <a:endParaRPr lang="en-IN" sz="16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The prediction accuracy was low and could be further improved.</a:t>
                      </a:r>
                      <a:endParaRPr lang="en-IN"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4506384"/>
                  </a:ext>
                </a:extLst>
              </a:tr>
            </a:tbl>
          </a:graphicData>
        </a:graphic>
      </p:graphicFrame>
    </p:spTree>
    <p:extLst>
      <p:ext uri="{BB962C8B-B14F-4D97-AF65-F5344CB8AC3E}">
        <p14:creationId xmlns:p14="http://schemas.microsoft.com/office/powerpoint/2010/main" val="230620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1347</TotalTime>
  <Words>3390</Words>
  <Application>Microsoft Office PowerPoint</Application>
  <PresentationFormat>Widescreen</PresentationFormat>
  <Paragraphs>312</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Euphemia</vt:lpstr>
      <vt:lpstr>Plantagenet Cherokee</vt:lpstr>
      <vt:lpstr>Times New Roman</vt:lpstr>
      <vt:lpstr>Wingdings</vt:lpstr>
      <vt:lpstr>Academic Literature 16x9</vt:lpstr>
      <vt:lpstr>      Chronic kidney disease prediction using machine learning </vt:lpstr>
      <vt:lpstr>SCREENSHOT OF INDEXING </vt:lpstr>
      <vt:lpstr>ABSTRACT</vt:lpstr>
      <vt:lpstr>INTRODUCTION</vt:lpstr>
      <vt:lpstr>PowerPoint Presentation</vt:lpstr>
      <vt:lpstr>LITERATURE SURVEY</vt:lpstr>
      <vt:lpstr>PowerPoint Presentation</vt:lpstr>
      <vt:lpstr>PowerPoint Presentation</vt:lpstr>
      <vt:lpstr>PowerPoint Presentation</vt:lpstr>
      <vt:lpstr>DATA SET &amp; PREPROCESSING</vt:lpstr>
      <vt:lpstr>PowerPoint Presentation</vt:lpstr>
      <vt:lpstr>METHODOLOGIES</vt:lpstr>
      <vt:lpstr>PowerPoint Presentation</vt:lpstr>
      <vt:lpstr>PowerPoint Presentation</vt:lpstr>
      <vt:lpstr>PowerPoint Presentation</vt:lpstr>
      <vt:lpstr>PowerPoint Presentation</vt:lpstr>
      <vt:lpstr>PowerPoint Presentation</vt:lpstr>
      <vt:lpstr>    WORK FLOW                  ML Algorithms  </vt:lpstr>
      <vt:lpstr>PowerPoint Presentation</vt:lpstr>
      <vt:lpstr>PERFORMANCE EVALUATION  MEASURES:</vt:lpstr>
      <vt:lpstr>RESULTS:</vt:lpstr>
      <vt:lpstr>Accuracy, Precision, Recall:</vt:lpstr>
      <vt:lpstr>PowerPoint Presentation</vt:lpstr>
      <vt:lpstr>PowerPoint Presentation</vt:lpstr>
      <vt:lpstr>PowerPoint Presentation</vt:lpstr>
      <vt:lpstr>PowerPoint Presentation</vt:lpstr>
      <vt:lpstr>Accuracy Table of Classifiers: </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Rama Reddy</dc:creator>
  <cp:lastModifiedBy>Mohan krishna Maddu</cp:lastModifiedBy>
  <cp:revision>82</cp:revision>
  <dcterms:created xsi:type="dcterms:W3CDTF">2021-09-25T06:26:04Z</dcterms:created>
  <dcterms:modified xsi:type="dcterms:W3CDTF">2022-01-18T04:13:14Z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