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1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50599"/>
            <a:ext cx="9829800" cy="940001"/>
          </a:xfrm>
          <a:prstGeom prst="rect">
            <a:avLst/>
          </a:prstGeom>
        </p:spPr>
        <p:txBody>
          <a:bodyPr vert="horz" wrap="square" lIns="0" tIns="16510" rIns="0" bIns="0" rtlCol="0">
            <a:spAutoFit/>
          </a:bodyPr>
          <a:lstStyle/>
          <a:p>
            <a:pPr marL="3213735" algn="just">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36982" y="2991293"/>
            <a:ext cx="8610600" cy="1938992"/>
          </a:xfrm>
          <a:prstGeom prst="rect">
            <a:avLst/>
          </a:prstGeom>
          <a:noFill/>
        </p:spPr>
        <p:txBody>
          <a:bodyPr wrap="square" rtlCol="0">
            <a:spAutoFit/>
          </a:bodyPr>
          <a:lstStyle/>
          <a:p>
            <a:r>
              <a:rPr lang="en-US" sz="2400" dirty="0">
                <a:latin typeface="Times New Roman" pitchFamily="18" charset="0"/>
                <a:cs typeface="Times New Roman" pitchFamily="18" charset="0"/>
              </a:rPr>
              <a:t>STUDENT NAME   : KISHORE PS</a:t>
            </a:r>
          </a:p>
          <a:p>
            <a:r>
              <a:rPr lang="en-US" sz="2400" dirty="0">
                <a:latin typeface="Times New Roman" pitchFamily="18" charset="0"/>
                <a:cs typeface="Times New Roman" pitchFamily="18" charset="0"/>
              </a:rPr>
              <a:t>REGISTER NO        : 312210522</a:t>
            </a:r>
          </a:p>
          <a:p>
            <a:r>
              <a:rPr lang="en-US" sz="2400" dirty="0">
                <a:latin typeface="Times New Roman" pitchFamily="18" charset="0"/>
                <a:cs typeface="Times New Roman" pitchFamily="18" charset="0"/>
              </a:rPr>
              <a:t>DEPARTMENT        : B.COM (ACCOUNTING AND FINANCE)</a:t>
            </a:r>
          </a:p>
          <a:p>
            <a:r>
              <a:rPr lang="en-US" sz="2400" dirty="0">
                <a:latin typeface="Times New Roman" pitchFamily="18" charset="0"/>
                <a:cs typeface="Times New Roman" pitchFamily="18" charset="0"/>
              </a:rPr>
              <a:t>COLLEGE                :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pPr algn="just"/>
            <a:r>
              <a:rPr lang="en-IN" sz="2800" b="1" dirty="0">
                <a:latin typeface="Times New Roman" pitchFamily="18" charset="0"/>
                <a:cs typeface="Times New Roman" pitchFamily="18" charset="0"/>
              </a:rPr>
              <a:t>Data Collection:</a:t>
            </a:r>
          </a:p>
          <a:p>
            <a:pPr algn="just"/>
            <a:r>
              <a:rPr lang="en-IN" sz="2800" dirty="0">
                <a:latin typeface="Times New Roman" pitchFamily="18" charset="0"/>
                <a:cs typeface="Times New Roman" pitchFamily="18" charset="0"/>
              </a:rPr>
              <a:t>“Kaggle= Employee Turnover Analysis.</a:t>
            </a:r>
          </a:p>
          <a:p>
            <a:pPr algn="just"/>
            <a:endParaRPr lang="en-IN" sz="2800" dirty="0">
              <a:latin typeface="Times New Roman" pitchFamily="18" charset="0"/>
              <a:cs typeface="Times New Roman" pitchFamily="18" charset="0"/>
            </a:endParaRPr>
          </a:p>
          <a:p>
            <a:pPr algn="just"/>
            <a:r>
              <a:rPr lang="en-IN" sz="2800" b="1" dirty="0">
                <a:latin typeface="Times New Roman" pitchFamily="18" charset="0"/>
                <a:cs typeface="Times New Roman" pitchFamily="18" charset="0"/>
              </a:rPr>
              <a:t>Features Collection:</a:t>
            </a:r>
          </a:p>
          <a:p>
            <a:pPr marL="342900" indent="-342900" algn="just">
              <a:buFont typeface="+mj-lt"/>
              <a:buAutoNum type="alphaLcPeriod"/>
            </a:pPr>
            <a:endParaRPr lang="en-IN" sz="2800" dirty="0">
              <a:latin typeface="Times New Roman" pitchFamily="18" charset="0"/>
              <a:cs typeface="Times New Roman" pitchFamily="18" charset="0"/>
            </a:endParaRPr>
          </a:p>
          <a:p>
            <a:pPr marL="342900" indent="-342900" algn="just">
              <a:buFont typeface="+mj-lt"/>
              <a:buAutoNum type="alphaLcPeriod"/>
            </a:pPr>
            <a:r>
              <a:rPr lang="en-IN" sz="2800" dirty="0">
                <a:latin typeface="Times New Roman" pitchFamily="18" charset="0"/>
                <a:cs typeface="Times New Roman" pitchFamily="18" charset="0"/>
              </a:rPr>
              <a:t>Performance Score = Numerical Value</a:t>
            </a:r>
          </a:p>
          <a:p>
            <a:pPr marL="342900" indent="-342900" algn="just">
              <a:buFont typeface="+mj-lt"/>
              <a:buAutoNum type="alphaLcPeriod"/>
            </a:pPr>
            <a:r>
              <a:rPr lang="en-IN" sz="2800" dirty="0">
                <a:latin typeface="Times New Roman" pitchFamily="18" charset="0"/>
                <a:cs typeface="Times New Roman" pitchFamily="18" charset="0"/>
              </a:rPr>
              <a:t>Gender Code</a:t>
            </a:r>
          </a:p>
          <a:p>
            <a:pPr marL="342900" indent="-342900" algn="just">
              <a:buFont typeface="+mj-lt"/>
              <a:buAutoNum type="alphaLcPeriod"/>
            </a:pPr>
            <a:r>
              <a:rPr lang="en-IN" sz="2800" dirty="0">
                <a:latin typeface="Times New Roman" pitchFamily="18" charset="0"/>
                <a:cs typeface="Times New Roman" pitchFamily="18" charset="0"/>
              </a:rPr>
              <a:t>Employee Type </a:t>
            </a:r>
          </a:p>
          <a:p>
            <a:pPr marL="342900" indent="-342900" algn="just">
              <a:buFont typeface="+mj-lt"/>
              <a:buAutoNum type="alphaLcPeriod"/>
            </a:pPr>
            <a:r>
              <a:rPr lang="en-IN" sz="2800" dirty="0">
                <a:latin typeface="Times New Roman" pitchFamily="18" charset="0"/>
                <a:cs typeface="Times New Roman" pitchFamily="18" charset="0"/>
              </a:rPr>
              <a:t>Department Type</a:t>
            </a:r>
          </a:p>
          <a:p>
            <a:pPr marL="342900" indent="-342900" algn="just">
              <a:buFont typeface="+mj-lt"/>
              <a:buAutoNum type="alphaLcPeriod"/>
            </a:pPr>
            <a:r>
              <a:rPr lang="en-IN" sz="2800" dirty="0">
                <a:latin typeface="Times New Roman" pitchFamily="18" charset="0"/>
                <a:cs typeface="Times New Roman" pitchFamily="18" charset="0"/>
              </a:rPr>
              <a:t>Start Date</a:t>
            </a:r>
          </a:p>
          <a:p>
            <a:pPr marL="342900" indent="-342900" algn="just">
              <a:buFont typeface="+mj-lt"/>
              <a:buAutoNum type="alphaLcPeriod"/>
            </a:pPr>
            <a:r>
              <a:rPr lang="en-IN" sz="2800" dirty="0">
                <a:latin typeface="Times New Roman" pitchFamily="18" charset="0"/>
                <a:cs typeface="Times New Roman" pitchFamily="18" charset="0"/>
              </a:rPr>
              <a:t>Quarters</a:t>
            </a:r>
          </a:p>
          <a:p>
            <a:pPr marL="342900" indent="-342900" algn="just">
              <a:buFont typeface="+mj-lt"/>
              <a:buAutoNum type="alphaLcPeriod"/>
            </a:pPr>
            <a:r>
              <a:rPr lang="en-IN" sz="2800" dirty="0">
                <a:latin typeface="Times New Roman" pitchFamily="18" charset="0"/>
                <a:cs typeface="Times New Roman" pitchFamily="18" charset="0"/>
              </a:rPr>
              <a:t>End Date</a:t>
            </a:r>
          </a:p>
          <a:p>
            <a:pPr marL="342900" indent="-342900" algn="just">
              <a:buFont typeface="+mj-lt"/>
              <a:buAutoNum type="alphaLcPeriod"/>
            </a:pPr>
            <a:r>
              <a:rPr lang="en-IN" sz="2800" dirty="0">
                <a:latin typeface="Times New Roman" pitchFamily="18" charset="0"/>
                <a:cs typeface="Times New Roman" pitchFamily="18" charset="0"/>
              </a:rPr>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21052"/>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078313"/>
          </a:xfrm>
          <a:prstGeom prst="rect">
            <a:avLst/>
          </a:prstGeom>
          <a:noFill/>
        </p:spPr>
        <p:txBody>
          <a:bodyPr wrap="square" rtlCol="0">
            <a:spAutoFit/>
          </a:bodyPr>
          <a:lstStyle/>
          <a:p>
            <a:pPr algn="just"/>
            <a:r>
              <a:rPr lang="en-GB" dirty="0">
                <a:latin typeface="Times New Roman" pitchFamily="18" charset="0"/>
                <a:cs typeface="Times New Roman" pitchFamily="18" charset="0"/>
              </a:rPr>
              <a:t>The bar graph reveals significant insights into the distribution of performance scores across various departments, employee types, and over different years.</a:t>
            </a:r>
          </a:p>
          <a:p>
            <a:pPr algn="just">
              <a:buFont typeface="+mj-lt"/>
              <a:buAutoNum type="arabicPeriod"/>
            </a:pPr>
            <a:endParaRPr lang="en-GB" b="1" dirty="0">
              <a:latin typeface="Times New Roman" pitchFamily="18" charset="0"/>
              <a:cs typeface="Times New Roman" pitchFamily="18" charset="0"/>
            </a:endParaRPr>
          </a:p>
          <a:p>
            <a:pPr algn="just">
              <a:buFont typeface="+mj-lt"/>
              <a:buAutoNum type="arabicPeriod"/>
            </a:pPr>
            <a:r>
              <a:rPr lang="en-GB" b="1" dirty="0">
                <a:latin typeface="Times New Roman" pitchFamily="18" charset="0"/>
                <a:cs typeface="Times New Roman" pitchFamily="18" charset="0"/>
              </a:rPr>
              <a:t>High Concentration in Production and IT/IS Departments: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just">
              <a:buFont typeface="+mj-lt"/>
              <a:buAutoNum type="arabicPeriod"/>
            </a:pPr>
            <a:r>
              <a:rPr lang="en-GB" b="1" dirty="0">
                <a:latin typeface="Times New Roman" pitchFamily="18" charset="0"/>
                <a:cs typeface="Times New Roman" pitchFamily="18" charset="0"/>
              </a:rPr>
              <a:t>Limited Performance Scores for Contract and Part-Time Employees: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There are noticeably fewer performance scores recorded for Contract and Part-Time employees across all departments. This could indicate that these employee types undergo less frequent performance evaluations or that fewer of them are employed.</a:t>
            </a:r>
          </a:p>
          <a:p>
            <a:pPr algn="just">
              <a:buFont typeface="+mj-lt"/>
              <a:buAutoNum type="arabicPeriod"/>
            </a:pPr>
            <a:r>
              <a:rPr lang="en-GB" b="1" dirty="0">
                <a:latin typeface="Times New Roman" pitchFamily="18" charset="0"/>
                <a:cs typeface="Times New Roman" pitchFamily="18" charset="0"/>
              </a:rPr>
              <a:t>Stable Performance Scores Over Time:</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79573" y="3000641"/>
            <a:ext cx="10488572"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385542"/>
          </a:xfrm>
          <a:prstGeom prst="rect">
            <a:avLst/>
          </a:prstGeom>
          <a:noFill/>
        </p:spPr>
        <p:txBody>
          <a:bodyPr wrap="square" rtlCol="0">
            <a:spAutoFit/>
          </a:bodyPr>
          <a:lstStyle/>
          <a:p>
            <a:pPr algn="just"/>
            <a:r>
              <a:rPr lang="en-GB" sz="2800" dirty="0"/>
              <a:t> </a:t>
            </a:r>
            <a:r>
              <a:rPr lang="en-GB" sz="2800" dirty="0">
                <a:latin typeface="Times New Roman" pitchFamily="18" charset="0"/>
                <a:cs typeface="Times New Roman" pitchFamily="18" charset="0"/>
              </a:rPr>
              <a:t>To understand and Mitigate Employee Turnover</a:t>
            </a:r>
          </a:p>
          <a:p>
            <a:endParaRPr lang="en-GB" sz="2800" dirty="0">
              <a:latin typeface="Times New Roman" pitchFamily="18" charset="0"/>
              <a:cs typeface="Times New Roman" pitchFamily="18" charset="0"/>
            </a:endParaRPr>
          </a:p>
          <a:p>
            <a:pPr algn="just"/>
            <a:r>
              <a:rPr lang="en-GB" sz="2800" dirty="0">
                <a:latin typeface="Times New Roman" pitchFamily="18" charset="0"/>
                <a:cs typeface="Times New Roman" pitchFamily="18" charset="0"/>
              </a:rPr>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just"/>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91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itchFamily="18" charset="0"/>
                <a:cs typeface="Times New Roman" pitchFamily="18" charset="0"/>
              </a:rPr>
              <a:t>W</a:t>
            </a:r>
            <a:r>
              <a:rPr sz="3200" spc="-20" dirty="0">
                <a:latin typeface="Times New Roman" pitchFamily="18" charset="0"/>
                <a:cs typeface="Times New Roman" pitchFamily="18" charset="0"/>
              </a:rPr>
              <a:t>H</a:t>
            </a:r>
            <a:r>
              <a:rPr sz="3200" spc="20" dirty="0">
                <a:latin typeface="Times New Roman" pitchFamily="18" charset="0"/>
                <a:cs typeface="Times New Roman" pitchFamily="18" charset="0"/>
              </a:rPr>
              <a:t>O</a:t>
            </a:r>
            <a:r>
              <a:rPr sz="3200" spc="-235" dirty="0">
                <a:latin typeface="Times New Roman" pitchFamily="18" charset="0"/>
                <a:cs typeface="Times New Roman" pitchFamily="18" charset="0"/>
              </a:rPr>
              <a:t> </a:t>
            </a:r>
            <a:r>
              <a:rPr sz="3200" spc="-10" dirty="0">
                <a:latin typeface="Times New Roman" pitchFamily="18" charset="0"/>
                <a:cs typeface="Times New Roman" pitchFamily="18" charset="0"/>
              </a:rPr>
              <a:t>AR</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10" dirty="0">
                <a:latin typeface="Times New Roman" pitchFamily="18" charset="0"/>
                <a:cs typeface="Times New Roman" pitchFamily="18" charset="0"/>
              </a:rPr>
              <a:t>T</a:t>
            </a:r>
            <a:r>
              <a:rPr sz="3200" spc="-15" dirty="0">
                <a:latin typeface="Times New Roman" pitchFamily="18" charset="0"/>
                <a:cs typeface="Times New Roman" pitchFamily="18" charset="0"/>
              </a:rPr>
              <a:t>H</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20" dirty="0">
                <a:latin typeface="Times New Roman" pitchFamily="18" charset="0"/>
                <a:cs typeface="Times New Roman" pitchFamily="18" charset="0"/>
              </a:rPr>
              <a:t>E</a:t>
            </a:r>
            <a:r>
              <a:rPr sz="3200" spc="30" dirty="0">
                <a:latin typeface="Times New Roman" pitchFamily="18" charset="0"/>
                <a:cs typeface="Times New Roman" pitchFamily="18" charset="0"/>
              </a:rPr>
              <a:t>N</a:t>
            </a:r>
            <a:r>
              <a:rPr sz="3200" spc="15" dirty="0">
                <a:latin typeface="Times New Roman" pitchFamily="18" charset="0"/>
                <a:cs typeface="Times New Roman" pitchFamily="18" charset="0"/>
              </a:rPr>
              <a:t>D</a:t>
            </a:r>
            <a:r>
              <a:rPr sz="3200" spc="-45" dirty="0">
                <a:latin typeface="Times New Roman" pitchFamily="18" charset="0"/>
                <a:cs typeface="Times New Roman" pitchFamily="18" charset="0"/>
              </a:rPr>
              <a:t> </a:t>
            </a:r>
            <a:r>
              <a:rPr sz="3200" dirty="0">
                <a:latin typeface="Times New Roman" pitchFamily="18" charset="0"/>
                <a:cs typeface="Times New Roman" pitchFamily="18" charset="0"/>
              </a:rPr>
              <a:t>U</a:t>
            </a:r>
            <a:r>
              <a:rPr sz="3200" spc="10" dirty="0">
                <a:latin typeface="Times New Roman" pitchFamily="18" charset="0"/>
                <a:cs typeface="Times New Roman" pitchFamily="18" charset="0"/>
              </a:rPr>
              <a:t>S</a:t>
            </a:r>
            <a:r>
              <a:rPr sz="3200" spc="-25" dirty="0">
                <a:latin typeface="Times New Roman" pitchFamily="18" charset="0"/>
                <a:cs typeface="Times New Roman" pitchFamily="18" charset="0"/>
              </a:rPr>
              <a:t>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S?</a:t>
            </a:r>
            <a:endParaRPr sz="3200" dirty="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555552"/>
            <a:ext cx="8953500" cy="4616648"/>
          </a:xfrm>
          <a:prstGeom prst="rect">
            <a:avLst/>
          </a:prstGeom>
          <a:noFill/>
        </p:spPr>
        <p:txBody>
          <a:bodyPr wrap="square" rtlCol="0">
            <a:spAutoFit/>
          </a:bodyPr>
          <a:lstStyle/>
          <a:p>
            <a:pPr algn="just">
              <a:lnSpc>
                <a:spcPct val="150000"/>
              </a:lnSpc>
            </a:pPr>
            <a:r>
              <a:rPr lang="en-GB" sz="2800" dirty="0">
                <a:latin typeface="Times New Roman" pitchFamily="18" charset="0"/>
                <a:cs typeface="Times New Roman" pitchFamily="18" charset="0"/>
              </a:rPr>
              <a:t>The end users of the information in the bar graph are likely to include:</a:t>
            </a:r>
          </a:p>
          <a:p>
            <a:pPr marL="342900" indent="-342900" algn="just">
              <a:lnSpc>
                <a:spcPct val="150000"/>
              </a:lnSpc>
              <a:buAutoNum type="arabicPeriod"/>
            </a:pPr>
            <a:r>
              <a:rPr lang="en-US" sz="2800" dirty="0">
                <a:latin typeface="Times New Roman" pitchFamily="18" charset="0"/>
                <a:cs typeface="Times New Roman" pitchFamily="18" charset="0"/>
              </a:rPr>
              <a:t>Human Resources (HR) Managers</a:t>
            </a:r>
          </a:p>
          <a:p>
            <a:pPr marL="342900" indent="-342900" algn="just">
              <a:lnSpc>
                <a:spcPct val="150000"/>
              </a:lnSpc>
              <a:buAutoNum type="arabicPeriod"/>
            </a:pPr>
            <a:r>
              <a:rPr lang="en-US" sz="2800" dirty="0">
                <a:latin typeface="Times New Roman" pitchFamily="18" charset="0"/>
                <a:cs typeface="Times New Roman" pitchFamily="18" charset="0"/>
              </a:rPr>
              <a:t>Department Heads</a:t>
            </a:r>
          </a:p>
          <a:p>
            <a:pPr marL="342900" indent="-342900" algn="just">
              <a:lnSpc>
                <a:spcPct val="150000"/>
              </a:lnSpc>
              <a:buAutoNum type="arabicPeriod"/>
            </a:pPr>
            <a:r>
              <a:rPr lang="en-US" sz="2800" dirty="0">
                <a:latin typeface="Times New Roman" pitchFamily="18" charset="0"/>
                <a:cs typeface="Times New Roman" pitchFamily="18" charset="0"/>
              </a:rPr>
              <a:t>Executives and Leadership</a:t>
            </a:r>
          </a:p>
          <a:p>
            <a:pPr marL="342900" indent="-342900" algn="just">
              <a:lnSpc>
                <a:spcPct val="150000"/>
              </a:lnSpc>
              <a:buAutoNum type="arabicPeriod"/>
            </a:pPr>
            <a:r>
              <a:rPr lang="en-US" sz="2800" dirty="0">
                <a:latin typeface="Times New Roman" pitchFamily="18" charset="0"/>
                <a:cs typeface="Times New Roman" pitchFamily="18" charset="0"/>
              </a:rPr>
              <a:t>Diversity and Inclusion Officers</a:t>
            </a:r>
          </a:p>
          <a:p>
            <a:pPr marL="342900" indent="-342900" algn="just">
              <a:lnSpc>
                <a:spcPct val="150000"/>
              </a:lnSpc>
              <a:buAutoNum type="arabicPeriod"/>
            </a:pPr>
            <a:r>
              <a:rPr lang="en-US" sz="2800" dirty="0">
                <a:latin typeface="Times New Roman" pitchFamily="18" charset="0"/>
                <a:cs typeface="Times New Roman" pitchFamily="18" charset="0"/>
              </a:rPr>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87747" y="1525548"/>
            <a:ext cx="5396023" cy="4985980"/>
          </a:xfrm>
          <a:prstGeom prst="rect">
            <a:avLst/>
          </a:prstGeom>
          <a:noFill/>
        </p:spPr>
        <p:txBody>
          <a:bodyPr wrap="square" rtlCol="0">
            <a:spAutoFit/>
          </a:bodyPr>
          <a:lstStyle/>
          <a:p>
            <a:endParaRPr lang="en-GB" sz="1800" spc="10" dirty="0"/>
          </a:p>
          <a:p>
            <a:pPr algn="just"/>
            <a:endParaRPr lang="en-GB" sz="2000" spc="10" dirty="0"/>
          </a:p>
          <a:p>
            <a:pPr algn="just"/>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U</a:t>
            </a:r>
            <a:r>
              <a:rPr lang="en-GB" sz="2000" b="1" dirty="0">
                <a:latin typeface="Times New Roman" pitchFamily="18" charset="0"/>
                <a:cs typeface="Times New Roman" pitchFamily="18" charset="0"/>
              </a:rPr>
              <a:t>R</a:t>
            </a:r>
            <a:r>
              <a:rPr lang="en-GB" sz="2000" b="1" spc="5" dirty="0">
                <a:latin typeface="Times New Roman" pitchFamily="18" charset="0"/>
                <a:cs typeface="Times New Roman" pitchFamily="18" charset="0"/>
              </a:rPr>
              <a:t> </a:t>
            </a:r>
            <a:r>
              <a:rPr lang="en-GB" sz="2000" b="1" spc="25" dirty="0">
                <a:latin typeface="Times New Roman" pitchFamily="18" charset="0"/>
                <a:cs typeface="Times New Roman" pitchFamily="18" charset="0"/>
              </a:rPr>
              <a:t>S</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LU</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a:t>
            </a:r>
            <a:r>
              <a:rPr lang="en-GB" sz="2000" b="1" spc="-345" dirty="0">
                <a:latin typeface="Times New Roman" pitchFamily="18" charset="0"/>
                <a:cs typeface="Times New Roman" pitchFamily="18" charset="0"/>
              </a:rPr>
              <a:t> </a:t>
            </a:r>
            <a:r>
              <a:rPr lang="en-GB" sz="2000" b="1" spc="-35" dirty="0">
                <a:latin typeface="Times New Roman" pitchFamily="18" charset="0"/>
                <a:cs typeface="Times New Roman" pitchFamily="18" charset="0"/>
              </a:rPr>
              <a:t>A</a:t>
            </a:r>
            <a:r>
              <a:rPr lang="en-GB" sz="2000" b="1" spc="-5" dirty="0">
                <a:latin typeface="Times New Roman" pitchFamily="18" charset="0"/>
                <a:cs typeface="Times New Roman" pitchFamily="18" charset="0"/>
              </a:rPr>
              <a:t>N</a:t>
            </a:r>
            <a:r>
              <a:rPr lang="en-GB" sz="2000" b="1" dirty="0">
                <a:latin typeface="Times New Roman" pitchFamily="18" charset="0"/>
                <a:cs typeface="Times New Roman" pitchFamily="18" charset="0"/>
              </a:rPr>
              <a:t>D</a:t>
            </a:r>
            <a:r>
              <a:rPr lang="en-GB" sz="2000" b="1" spc="35" dirty="0">
                <a:latin typeface="Times New Roman" pitchFamily="18" charset="0"/>
                <a:cs typeface="Times New Roman" pitchFamily="18" charset="0"/>
              </a:rPr>
              <a:t> </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dirty="0">
                <a:latin typeface="Times New Roman" pitchFamily="18" charset="0"/>
                <a:cs typeface="Times New Roman" pitchFamily="18" charset="0"/>
              </a:rPr>
              <a:t>S</a:t>
            </a:r>
            <a:r>
              <a:rPr lang="en-GB" sz="2000" b="1" spc="60" dirty="0">
                <a:latin typeface="Times New Roman" pitchFamily="18" charset="0"/>
                <a:cs typeface="Times New Roman" pitchFamily="18" charset="0"/>
              </a:rPr>
              <a:t> </a:t>
            </a:r>
            <a:r>
              <a:rPr lang="en-GB" sz="2000" b="1" spc="-295" dirty="0">
                <a:latin typeface="Times New Roman" pitchFamily="18" charset="0"/>
                <a:cs typeface="Times New Roman" pitchFamily="18" charset="0"/>
              </a:rPr>
              <a:t>V </a:t>
            </a:r>
            <a:r>
              <a:rPr lang="en-GB" sz="2000" b="1" spc="-35" dirty="0">
                <a:latin typeface="Times New Roman" pitchFamily="18" charset="0"/>
                <a:cs typeface="Times New Roman" pitchFamily="18" charset="0"/>
              </a:rPr>
              <a:t>A</a:t>
            </a:r>
            <a:r>
              <a:rPr lang="en-GB" sz="2000" b="1" spc="25" dirty="0">
                <a:latin typeface="Times New Roman" pitchFamily="18" charset="0"/>
                <a:cs typeface="Times New Roman" pitchFamily="18" charset="0"/>
              </a:rPr>
              <a:t>LU</a:t>
            </a:r>
            <a:r>
              <a:rPr lang="en-GB" sz="2000" b="1" dirty="0">
                <a:latin typeface="Times New Roman" pitchFamily="18" charset="0"/>
                <a:cs typeface="Times New Roman" pitchFamily="18" charset="0"/>
              </a:rPr>
              <a:t>E</a:t>
            </a:r>
            <a:r>
              <a:rPr lang="en-GB" sz="2000" b="1" spc="-65" dirty="0">
                <a:latin typeface="Times New Roman" pitchFamily="18" charset="0"/>
                <a:cs typeface="Times New Roman" pitchFamily="18" charset="0"/>
              </a:rPr>
              <a:t> </a:t>
            </a:r>
            <a:r>
              <a:rPr lang="en-GB" sz="2000" b="1" spc="-15" dirty="0">
                <a:latin typeface="Times New Roman" pitchFamily="18" charset="0"/>
                <a:cs typeface="Times New Roman" pitchFamily="18" charset="0"/>
              </a:rPr>
              <a:t>P</a:t>
            </a:r>
            <a:r>
              <a:rPr lang="en-GB" sz="2000" b="1" spc="-30" dirty="0">
                <a:latin typeface="Times New Roman" pitchFamily="18" charset="0"/>
                <a:cs typeface="Times New Roman" pitchFamily="18" charset="0"/>
              </a:rPr>
              <a:t>R</a:t>
            </a:r>
            <a:r>
              <a:rPr lang="en-GB" sz="2000" b="1" spc="10" dirty="0">
                <a:latin typeface="Times New Roman" pitchFamily="18" charset="0"/>
                <a:cs typeface="Times New Roman" pitchFamily="18" charset="0"/>
              </a:rPr>
              <a:t>O</a:t>
            </a:r>
            <a:r>
              <a:rPr lang="en-GB" sz="2000" b="1" spc="-15" dirty="0">
                <a:latin typeface="Times New Roman" pitchFamily="18" charset="0"/>
                <a:cs typeface="Times New Roman" pitchFamily="18" charset="0"/>
              </a:rPr>
              <a:t>P</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S</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 IS AS FOLLOWS:</a:t>
            </a:r>
          </a:p>
          <a:p>
            <a:pPr algn="just"/>
            <a:endParaRPr lang="en-GB" sz="2000" dirty="0"/>
          </a:p>
          <a:p>
            <a:pPr marL="342900" indent="-342900" algn="just">
              <a:buAutoNum type="arabicPeriod"/>
            </a:pPr>
            <a:r>
              <a:rPr lang="en-US" sz="2000" dirty="0"/>
              <a:t>Data-Driven Decision-Making</a:t>
            </a:r>
          </a:p>
          <a:p>
            <a:pPr marL="342900" indent="-342900" algn="just">
              <a:buAutoNum type="arabicPeriod"/>
            </a:pPr>
            <a:r>
              <a:rPr lang="en-US" sz="2000" dirty="0"/>
              <a:t>Enhanced Performance Management</a:t>
            </a:r>
          </a:p>
          <a:p>
            <a:pPr marL="342900" indent="-342900" algn="just">
              <a:buAutoNum type="arabicPeriod"/>
            </a:pPr>
            <a:r>
              <a:rPr lang="en-US" sz="2000" dirty="0"/>
              <a:t>Promoting Equity and Inclusion</a:t>
            </a:r>
          </a:p>
          <a:p>
            <a:pPr marL="342900" indent="-342900" algn="just">
              <a:buAutoNum type="arabicPeriod"/>
            </a:pPr>
            <a:r>
              <a:rPr lang="en-GB" sz="2000" dirty="0"/>
              <a:t>Historical Insights and Trend Analysis</a:t>
            </a:r>
          </a:p>
          <a:p>
            <a:pPr marL="342900" indent="-342900" algn="just">
              <a:buAutoNum type="arabicPeriod"/>
            </a:pPr>
            <a:r>
              <a:rPr lang="en-US" sz="2000" dirty="0"/>
              <a:t>Resource Optimization</a:t>
            </a:r>
          </a:p>
          <a:p>
            <a:pPr algn="just"/>
            <a:endParaRPr lang="en-GB" sz="2000" dirty="0"/>
          </a:p>
          <a:p>
            <a:pPr algn="just"/>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latin typeface="Times New Roman" pitchFamily="18" charset="0"/>
                <a:cs typeface="Times New Roman" pitchFamily="18" charset="0"/>
              </a:rPr>
              <a:t>Employees: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Gender Code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type</a:t>
            </a:r>
          </a:p>
          <a:p>
            <a:pPr algn="just"/>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Departments: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Name</a:t>
            </a:r>
          </a:p>
          <a:p>
            <a:pPr marL="285750" indent="-285750" algn="just">
              <a:buFont typeface="Arial" panose="020B0604020202020204" pitchFamily="34" charset="0"/>
              <a:buChar char="•"/>
            </a:pPr>
            <a:r>
              <a:rPr lang="en-IN" dirty="0">
                <a:latin typeface="Times New Roman" pitchFamily="18" charset="0"/>
                <a:cs typeface="Times New Roman" pitchFamily="18" charset="0"/>
              </a:rPr>
              <a:t>Performance Score: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Performance Score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Score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Year</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Employees Details</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Start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just"/>
            <a:r>
              <a:rPr lang="en-GB" sz="2800" dirty="0">
                <a:solidFill>
                  <a:srgbClr val="0D0D0D"/>
                </a:solidFill>
                <a:latin typeface="Times New Roman" panose="02020603050405020304" pitchFamily="18" charset="0"/>
                <a:cs typeface="Times New Roman" panose="02020603050405020304" pitchFamily="18" charset="0"/>
              </a:rPr>
              <a:t>=J2+K2+L2+other components, </a:t>
            </a:r>
          </a:p>
          <a:p>
            <a:pPr algn="just"/>
            <a:r>
              <a:rPr lang="en-GB" sz="2800" dirty="0">
                <a:solidFill>
                  <a:srgbClr val="0D0D0D"/>
                </a:solidFill>
                <a:latin typeface="Times New Roman" panose="02020603050405020304" pitchFamily="18" charset="0"/>
                <a:cs typeface="Times New Roman" panose="02020603050405020304" pitchFamily="18" charset="0"/>
              </a:rPr>
              <a:t>=J2+K2+L2</a:t>
            </a:r>
          </a:p>
          <a:p>
            <a:pPr algn="just"/>
            <a:r>
              <a:rPr lang="en-GB" sz="2800" dirty="0">
                <a:solidFill>
                  <a:srgbClr val="0D0D0D"/>
                </a:solidFill>
                <a:latin typeface="Times New Roman" panose="02020603050405020304" pitchFamily="18" charset="0"/>
                <a:cs typeface="Times New Roman" panose="02020603050405020304" pitchFamily="18" charset="0"/>
              </a:rPr>
              <a:t>=F2-(G2+H2+I2)</a:t>
            </a:r>
          </a:p>
          <a:p>
            <a:pPr algn="just"/>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598</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Kishore PS</cp:lastModifiedBy>
  <cp:revision>17</cp:revision>
  <dcterms:created xsi:type="dcterms:W3CDTF">2024-03-29T15:07:22Z</dcterms:created>
  <dcterms:modified xsi:type="dcterms:W3CDTF">2024-08-31T16:39:17Z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