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2FF"/>
    <a:srgbClr val="3F1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/>
    <p:restoredTop sz="86424"/>
  </p:normalViewPr>
  <p:slideViewPr>
    <p:cSldViewPr snapToGrid="0" snapToObjects="1">
      <p:cViewPr varScale="1">
        <p:scale>
          <a:sx n="114" d="100"/>
          <a:sy n="114" d="100"/>
        </p:scale>
        <p:origin x="3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4654F-69BF-B04E-83F6-CC5019F9AB80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C0F24-9DC3-5644-9BF1-10CE3E7C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3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5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5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7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C0F24-9DC3-5644-9BF1-10CE3E7C71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reos.com/rk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getting-started-guides/minikube/" TargetMode="External"/><Relationship Id="rId7" Type="http://schemas.openxmlformats.org/officeDocument/2006/relationships/hyperlink" Target="https://kubernetes.io/docs/getting-started-guides/scrat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ubernetes.io/docs/setup/independent/create-cluster-kubeadm/" TargetMode="External"/><Relationship Id="rId5" Type="http://schemas.openxmlformats.org/officeDocument/2006/relationships/hyperlink" Target="https://kubernetes.io/docs/setup/independent/install-kubeadm/" TargetMode="External"/><Relationship Id="rId4" Type="http://schemas.openxmlformats.org/officeDocument/2006/relationships/hyperlink" Target="https://kubernetes.io/docs/tutorials/kubernetes-bas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536-9264-DF4A-B24E-7E06FC3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642" y="1552354"/>
            <a:ext cx="8875495" cy="2796362"/>
          </a:xfrm>
        </p:spPr>
        <p:txBody>
          <a:bodyPr>
            <a:normAutofit/>
          </a:bodyPr>
          <a:lstStyle/>
          <a:p>
            <a:pPr defTabSz="457200"/>
            <a:b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A Demo of basics</a:t>
            </a:r>
            <a:endParaRPr lang="en-US" sz="3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AB6930-EC22-6547-8116-DD3CD9C963AE}"/>
              </a:ext>
            </a:extLst>
          </p:cNvPr>
          <p:cNvSpPr txBox="1">
            <a:spLocks/>
          </p:cNvSpPr>
          <p:nvPr/>
        </p:nvSpPr>
        <p:spPr>
          <a:xfrm>
            <a:off x="10130137" y="6018058"/>
            <a:ext cx="1626435" cy="567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by</a:t>
            </a:r>
          </a:p>
          <a:p>
            <a:r>
              <a:rPr lang="en-GB" b="1" dirty="0"/>
              <a:t>Kishore Potla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D4945-1CDB-D247-B59C-E86B3E0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42" y="1552354"/>
            <a:ext cx="2828260" cy="27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 </a:t>
            </a:r>
            <a:r>
              <a:rPr lang="en-US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63509"/>
            <a:ext cx="11745685" cy="59400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Kubernetes Deployment Configuration file:</a:t>
            </a:r>
            <a:endParaRPr lang="en-US" sz="28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In this example:</a:t>
            </a: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A Deployment named </a:t>
            </a:r>
            <a:r>
              <a:rPr lang="en-US" altLang="en-US" sz="1400" b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nginx-deployment</a:t>
            </a:r>
            <a:r>
              <a:rPr lang="en-US" altLang="en-US" sz="1400" dirty="0">
                <a:ea typeface="Times New Roman" panose="02020603050405020304" pitchFamily="18" charset="0"/>
              </a:rPr>
              <a:t> is created, indicated by the </a:t>
            </a:r>
            <a:r>
              <a:rPr lang="en-US" altLang="en-US" sz="1400" b="1" i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metadata: name</a:t>
            </a:r>
            <a:r>
              <a:rPr lang="en-US" altLang="en-US" sz="1400" dirty="0">
                <a:ea typeface="Times New Roman" panose="02020603050405020304" pitchFamily="18" charset="0"/>
              </a:rPr>
              <a:t> field.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Deployment creates </a:t>
            </a:r>
            <a:r>
              <a:rPr lang="en-US" altLang="en-US" sz="1400" b="1" dirty="0">
                <a:latin typeface="Arial" panose="020B0604020202020204" pitchFamily="34" charset="0"/>
                <a:ea typeface="Times New Roman" panose="02020603050405020304" pitchFamily="18" charset="0"/>
              </a:rPr>
              <a:t>3 replicated Pods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, indicated by 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replicas</a:t>
            </a:r>
            <a:r>
              <a:rPr lang="en-US" altLang="en-US" sz="1400" dirty="0">
                <a:ea typeface="Times New Roman" panose="02020603050405020304" pitchFamily="18" charset="0"/>
              </a:rPr>
              <a:t> field.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selector</a:t>
            </a:r>
            <a:r>
              <a:rPr lang="en-US" altLang="en-US" sz="1400" dirty="0">
                <a:ea typeface="Times New Roman" panose="02020603050405020304" pitchFamily="18" charset="0"/>
              </a:rPr>
              <a:t> field defines how the Deployment finds which Pods to manage. In this case, we simply select on one label defined in the Pod template (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app: nginx</a:t>
            </a:r>
            <a:r>
              <a:rPr lang="en-US" altLang="en-US" sz="1400" dirty="0">
                <a:ea typeface="Times New Roman" panose="02020603050405020304" pitchFamily="18" charset="0"/>
              </a:rPr>
              <a:t>). 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Pod template’s specification, or </a:t>
            </a:r>
            <a:r>
              <a:rPr lang="en-US" altLang="en-US" sz="1400" b="1" i="1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template: spec</a:t>
            </a:r>
            <a:r>
              <a:rPr lang="en-US" altLang="en-US" sz="1400" b="1" i="1" dirty="0">
                <a:ea typeface="Times New Roman" panose="02020603050405020304" pitchFamily="18" charset="0"/>
              </a:rPr>
              <a:t> </a:t>
            </a:r>
            <a:r>
              <a:rPr lang="en-US" altLang="en-US" sz="1400" dirty="0">
                <a:ea typeface="Times New Roman" panose="02020603050405020304" pitchFamily="18" charset="0"/>
              </a:rPr>
              <a:t>field, indicates that the Pods run one container,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, which runs the </a:t>
            </a:r>
            <a:r>
              <a:rPr lang="en-US" altLang="en-US" sz="14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 Docker Hub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image at version 1.7.9.</a:t>
            </a: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829050" lvl="8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altLang="en-US" sz="1400" dirty="0">
                <a:ea typeface="Times New Roman" panose="02020603050405020304" pitchFamily="18" charset="0"/>
              </a:rPr>
              <a:t> field contains the following instructions: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The Pods are labeled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app: nginx</a:t>
            </a:r>
            <a:endParaRPr lang="en-US" altLang="en-US" sz="1400" dirty="0"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ea typeface="Times New Roman" panose="02020603050405020304" pitchFamily="18" charset="0"/>
              </a:rPr>
              <a:t>Create one container and name it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.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Run the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nginx</a:t>
            </a:r>
            <a:r>
              <a:rPr lang="en-US" altLang="en-US" sz="1400" dirty="0">
                <a:ea typeface="Times New Roman" panose="02020603050405020304" pitchFamily="18" charset="0"/>
              </a:rPr>
              <a:t> image at version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1.7.9</a:t>
            </a:r>
            <a:r>
              <a:rPr lang="en-US" altLang="en-US" sz="1400" dirty="0">
                <a:ea typeface="Times New Roman" panose="02020603050405020304" pitchFamily="18" charset="0"/>
              </a:rPr>
              <a:t>. </a:t>
            </a:r>
            <a:endParaRPr lang="en-US" alt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        	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Open port </a:t>
            </a:r>
            <a:r>
              <a:rPr lang="en-US" altLang="en-US" sz="1400" dirty="0">
                <a:latin typeface="Courier New" panose="02070309020205020404" pitchFamily="49" charset="0"/>
                <a:ea typeface="Times New Roman" panose="02020603050405020304" pitchFamily="18" charset="0"/>
              </a:rPr>
              <a:t>80</a:t>
            </a:r>
            <a:r>
              <a:rPr lang="en-US" altLang="en-US" sz="1400" dirty="0">
                <a:ea typeface="Times New Roman" panose="02020603050405020304" pitchFamily="18" charset="0"/>
              </a:rPr>
              <a:t> so that the container can send and accept traffic.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0CB73-8442-FA4A-BCDC-2E8D925A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4" y="1421893"/>
            <a:ext cx="3288709" cy="44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7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 </a:t>
            </a:r>
            <a:r>
              <a:rPr lang="en-US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77719" y="765528"/>
            <a:ext cx="11745685" cy="53553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Kubectl Deployment commands:</a:t>
            </a:r>
            <a:endParaRPr lang="en-US" sz="2800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Create Deployment</a:t>
            </a:r>
            <a:r>
              <a:rPr lang="en-US" sz="1600" dirty="0"/>
              <a:t>:  </a:t>
            </a:r>
            <a:r>
              <a:rPr lang="en-AU" sz="1600" dirty="0"/>
              <a:t>create command creates a new deployment. You need to provide the deployment configuration filename.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Get Deployments</a:t>
            </a:r>
            <a:r>
              <a:rPr lang="en-US" sz="1600" dirty="0"/>
              <a:t>: </a:t>
            </a:r>
            <a:r>
              <a:rPr lang="en-AU" sz="1600" dirty="0"/>
              <a:t> “get deployments” command provides the details about the deployments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/>
              <a:t>Delete Deployment</a:t>
            </a:r>
            <a:r>
              <a:rPr lang="en-US" sz="1600" dirty="0"/>
              <a:t>: </a:t>
            </a:r>
            <a:r>
              <a:rPr lang="en-AU" sz="1600" dirty="0"/>
              <a:t>Deletes the deployment by name.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1200" u="sng" dirty="0"/>
          </a:p>
          <a:p>
            <a:pPr>
              <a:lnSpc>
                <a:spcPct val="150000"/>
              </a:lnSpc>
            </a:pPr>
            <a:endParaRPr lang="en-US" sz="24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890E0-9241-BD4E-9EC5-12FFF0F6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15" y="4606953"/>
            <a:ext cx="6969022" cy="858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66E91-AB56-AC48-AF63-D611EDBA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15" y="2839379"/>
            <a:ext cx="6972294" cy="16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Pods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74142"/>
            <a:ext cx="11745685" cy="98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Pods:</a:t>
            </a:r>
            <a:endParaRPr lang="en-US" sz="2800" u="sng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Deployment creates pod to host your application instance.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Pod is a Kubernetes abstraction that represents a group of one or more application containers and some shared resources for those containers.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 Those shared resources include: </a:t>
            </a:r>
          </a:p>
          <a:p>
            <a:r>
              <a:rPr lang="en-AU" sz="1600" dirty="0"/>
              <a:t>	 - Shared storage, as Volumes</a:t>
            </a:r>
          </a:p>
          <a:p>
            <a:r>
              <a:rPr lang="en-AU" sz="1600" dirty="0"/>
              <a:t>  	 - Networking, as a unique cluster IP address</a:t>
            </a:r>
          </a:p>
          <a:p>
            <a:r>
              <a:rPr lang="en-AU" sz="1600" dirty="0"/>
              <a:t>	 - Information about how to run each container, </a:t>
            </a:r>
          </a:p>
          <a:p>
            <a:r>
              <a:rPr lang="en-AU" sz="1600" dirty="0"/>
              <a:t>	   such as the container image version or specific ports to use</a:t>
            </a:r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r>
              <a:rPr lang="en-AU" sz="2400" u="sng" dirty="0"/>
              <a:t>Every Kubernetes Node runs at least:</a:t>
            </a:r>
          </a:p>
          <a:p>
            <a:endParaRPr lang="en-AU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b="1" dirty="0"/>
              <a:t>Kubelet</a:t>
            </a:r>
            <a:r>
              <a:rPr lang="en-AU" sz="1600" dirty="0"/>
              <a:t> - A process responsible for communication between the </a:t>
            </a:r>
          </a:p>
          <a:p>
            <a:r>
              <a:rPr lang="en-AU" sz="1600" dirty="0"/>
              <a:t>     Kubernetes Master and the Node; it manages the Pods and the containers </a:t>
            </a:r>
          </a:p>
          <a:p>
            <a:r>
              <a:rPr lang="en-AU" sz="1600" dirty="0"/>
              <a:t>     running on a machine.</a:t>
            </a:r>
          </a:p>
          <a:p>
            <a:endParaRPr lang="en-AU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b="1" dirty="0"/>
              <a:t>A container runtime </a:t>
            </a:r>
            <a:r>
              <a:rPr lang="en-AU" sz="1600" dirty="0"/>
              <a:t>(like Docker, </a:t>
            </a:r>
            <a:r>
              <a:rPr lang="en-AU" sz="1600" dirty="0" err="1"/>
              <a:t>rkt</a:t>
            </a:r>
            <a:r>
              <a:rPr lang="en-AU" sz="1600" dirty="0"/>
              <a:t>) responsible for pulling the </a:t>
            </a:r>
          </a:p>
          <a:p>
            <a:r>
              <a:rPr lang="en-AU" sz="1600" dirty="0"/>
              <a:t>container image from a registry, unpacking the container, and running the </a:t>
            </a:r>
          </a:p>
          <a:p>
            <a:r>
              <a:rPr lang="en-AU" sz="1600" dirty="0"/>
              <a:t>application.</a:t>
            </a:r>
          </a:p>
          <a:p>
            <a:pPr>
              <a:lnSpc>
                <a:spcPct val="150000"/>
              </a:lnSpc>
            </a:pPr>
            <a:br>
              <a:rPr lang="en-AU" sz="1600" dirty="0"/>
            </a:b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9B94D-A2B9-AA4A-93C3-C146BBF3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02" y="2000857"/>
            <a:ext cx="4763088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DC397-B096-6946-BF2D-E4A2C0A0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392" y="3927991"/>
            <a:ext cx="1709922" cy="258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CD184C-C904-F94D-A277-979F04087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302" y="3927991"/>
            <a:ext cx="4283002" cy="2930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D73F8-C297-014F-9493-5E27201BF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392" y="2000857"/>
            <a:ext cx="2120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5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Pods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825579"/>
            <a:ext cx="1174568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u="sng" dirty="0"/>
              <a:t>Pods commands:</a:t>
            </a:r>
            <a:endParaRPr lang="en-US" sz="3200" u="sng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1600" dirty="0"/>
              <a:t>					Command used to look for the existing pods.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                </a:t>
            </a:r>
            <a:r>
              <a:rPr lang="en-AU" sz="1600" dirty="0"/>
              <a:t>Command used to to view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what containers are inside that Pod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what images are used to build those containers.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600" dirty="0"/>
              <a:t>Also the details about the Pod’s container: IP address, the ports used and a list of events related to the lifecycle of the Pod.</a:t>
            </a:r>
          </a:p>
          <a:p>
            <a:endParaRPr lang="en-AU" sz="1600" dirty="0"/>
          </a:p>
          <a:p>
            <a:endParaRPr lang="en-AU" sz="1600" dirty="0"/>
          </a:p>
          <a:p>
            <a:r>
              <a:rPr lang="en-AU" sz="1600" dirty="0"/>
              <a:t>                                              To view the container logs</a:t>
            </a:r>
          </a:p>
          <a:p>
            <a:endParaRPr lang="en-AU" sz="1600" dirty="0"/>
          </a:p>
          <a:p>
            <a:r>
              <a:rPr lang="en-AU" sz="1600" dirty="0"/>
              <a:t>Anything that the application would normally send to STDOUT becomes logs for the container within the Pod. We can retrieve these logs using the kubectl logs command</a:t>
            </a:r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BC95E-C002-B647-8E0B-01B5F4C0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" y="1529129"/>
            <a:ext cx="2133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D953-5B88-754D-A96B-8588883F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3" y="2041272"/>
            <a:ext cx="8226263" cy="1152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5B75B-D9EB-E147-8DCA-4083E13B1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2" y="3712089"/>
            <a:ext cx="24511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FD9A4-9490-6345-AD89-80D3A3F86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2" y="5568583"/>
            <a:ext cx="2552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Executing Commands on Container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825579"/>
            <a:ext cx="117456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Kubectl exec: </a:t>
            </a:r>
            <a:r>
              <a:rPr lang="en-AU" sz="1600" dirty="0"/>
              <a:t>We can execute commands directly on the container once the Pod is up and running. For this, we use the exec command and use the name of the Pod as a parameter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u="sng" dirty="0"/>
              <a:t>List the environment variables: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			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r>
              <a:rPr lang="en-AU" sz="1600" u="sng" dirty="0"/>
              <a:t>Start a bash session in the Pod’s container:</a:t>
            </a:r>
          </a:p>
          <a:p>
            <a:endParaRPr lang="en-AU" sz="1600" dirty="0"/>
          </a:p>
          <a:p>
            <a:r>
              <a:rPr lang="en-AU" sz="1600" u="sng" dirty="0"/>
              <a:t>Exit from the container:</a:t>
            </a:r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39140-D6FB-6647-ABE4-27A579C8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63" y="1774596"/>
            <a:ext cx="6819900" cy="234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D15F9-1E12-144D-8030-CB145C51C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72" y="4705820"/>
            <a:ext cx="7137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Service in Kubernetes:</a:t>
            </a:r>
            <a:endParaRPr lang="en-AU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Service in Kubernetes is an abstraction which defines a </a:t>
            </a:r>
            <a:r>
              <a:rPr lang="en-AU" sz="1600" b="1" dirty="0"/>
              <a:t>logical set of Pods and a policy </a:t>
            </a:r>
            <a:r>
              <a:rPr lang="en-AU" sz="1600" dirty="0"/>
              <a:t>by which to access them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Services enable a </a:t>
            </a:r>
            <a:r>
              <a:rPr lang="en-AU" sz="1600" b="1" dirty="0"/>
              <a:t>loose coupling</a:t>
            </a:r>
            <a:r>
              <a:rPr lang="en-AU" sz="1600" dirty="0"/>
              <a:t> between dependent Pods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 Service is defined using YAML or JSON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The set of Pods targeted by a Service is usually determined by a </a:t>
            </a:r>
            <a:r>
              <a:rPr lang="en-AU" sz="1600" b="1" i="1" dirty="0"/>
              <a:t>LabelSelector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Although each Pod has a unique IP address, those </a:t>
            </a:r>
            <a:r>
              <a:rPr lang="en-AU" sz="1600" b="1" dirty="0"/>
              <a:t>IPs are not exposed outside the cluster</a:t>
            </a:r>
            <a:r>
              <a:rPr lang="en-AU" sz="1600" dirty="0"/>
              <a:t> without a Service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Services can be exposed in different ways by specifying a </a:t>
            </a:r>
            <a:r>
              <a:rPr lang="en-AU" sz="1600" b="1" dirty="0"/>
              <a:t>type</a:t>
            </a:r>
            <a:r>
              <a:rPr lang="en-AU" sz="1600" dirty="0"/>
              <a:t> in the ServiceSpec:</a:t>
            </a:r>
          </a:p>
          <a:p>
            <a:pPr lvl="1"/>
            <a:r>
              <a:rPr lang="en-AU" sz="1600" b="1" i="1" dirty="0"/>
              <a:t>ClusterIP</a:t>
            </a:r>
            <a:r>
              <a:rPr lang="en-AU" sz="1600" dirty="0"/>
              <a:t> (default) - Exposes the Service on an internal IP in the cluster. This type makes the Service only reachable from within the cluster.</a:t>
            </a:r>
          </a:p>
          <a:p>
            <a:pPr lvl="1"/>
            <a:r>
              <a:rPr lang="en-AU" sz="1600" b="1" i="1" dirty="0"/>
              <a:t>NodePort</a:t>
            </a:r>
            <a:r>
              <a:rPr lang="en-AU" sz="1600" dirty="0"/>
              <a:t> - Exposes the Service on the same port of each selected Node in the cluster using NAT. Makes a Service accessible from outside the cluster using &lt;NodeIP&gt;:&lt;NodePort&gt;. Superset of ClusterIP.</a:t>
            </a:r>
          </a:p>
          <a:p>
            <a:pPr lvl="1"/>
            <a:r>
              <a:rPr lang="en-AU" sz="1600" b="1" i="1" dirty="0"/>
              <a:t>LoadBalancer</a:t>
            </a:r>
            <a:r>
              <a:rPr lang="en-AU" sz="1600" dirty="0"/>
              <a:t> - Creates an external load balancer in the current cloud (if supported) and assigns a fixed, external IP to the Service. Superset of NodePort.</a:t>
            </a:r>
          </a:p>
          <a:p>
            <a:pPr lvl="1"/>
            <a:r>
              <a:rPr lang="en-AU" sz="1600" b="1" i="1" dirty="0"/>
              <a:t>ExternalName</a:t>
            </a:r>
            <a:r>
              <a:rPr lang="en-AU" sz="1600" dirty="0"/>
              <a:t> - Exposes the Service using an arbitrary name (specified by externalName in the spec) by returning a CNAME record with the name. No proxy is used. This type requires v1.7 or higher of kube-dns.</a:t>
            </a:r>
          </a:p>
          <a:p>
            <a:pPr lvl="1">
              <a:lnSpc>
                <a:spcPct val="150000"/>
              </a:lnSpc>
            </a:pPr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8037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A3D69-CDD7-3A4A-A100-2289596E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654" y="760671"/>
            <a:ext cx="57531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Service example:</a:t>
            </a:r>
            <a:endParaRPr lang="en-AU" sz="1600" u="sng" dirty="0"/>
          </a:p>
          <a:p>
            <a:endParaRPr lang="en-AU" sz="1600" dirty="0"/>
          </a:p>
          <a:p>
            <a:r>
              <a:rPr lang="en-US" sz="1600" u="sng" dirty="0"/>
              <a:t>Kubectl expose command:</a:t>
            </a:r>
            <a:r>
              <a:rPr lang="en-US" sz="1600" b="1" dirty="0"/>
              <a:t> </a:t>
            </a:r>
            <a:r>
              <a:rPr lang="en-US" sz="1600" dirty="0"/>
              <a:t>To create and expose service.</a:t>
            </a:r>
          </a:p>
          <a:p>
            <a:endParaRPr lang="en-US" sz="1600" u="sng" dirty="0"/>
          </a:p>
          <a:p>
            <a:endParaRPr lang="en-US" sz="1600" u="sng" dirty="0"/>
          </a:p>
          <a:p>
            <a:endParaRPr lang="en-AU" sz="1600" dirty="0"/>
          </a:p>
          <a:p>
            <a:r>
              <a:rPr lang="en-AU" sz="1600" u="sng" dirty="0"/>
              <a:t>kubectl get services:</a:t>
            </a:r>
            <a:r>
              <a:rPr lang="en-AU" sz="1600" dirty="0"/>
              <a:t>   </a:t>
            </a:r>
            <a:r>
              <a:rPr lang="en-US" sz="1600" dirty="0"/>
              <a:t>To list available services.</a:t>
            </a:r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AU" sz="1600" u="sng" dirty="0"/>
          </a:p>
          <a:p>
            <a:r>
              <a:rPr lang="en-AU" sz="1600" u="sng" dirty="0"/>
              <a:t>Kubectl describe service/&lt;service name&gt;:</a:t>
            </a:r>
            <a:r>
              <a:rPr lang="en-AU" sz="1600" dirty="0"/>
              <a:t>   To find out what port was opened externally</a:t>
            </a:r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CB5B8-9F23-CF4E-972A-B26ABC9E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0" y="818675"/>
            <a:ext cx="3822700" cy="410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0AAB4E-887B-EC40-9C0C-45F7293C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1" y="1643217"/>
            <a:ext cx="58039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ED99-9219-4A49-AF8E-AC7954D9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61" y="2629786"/>
            <a:ext cx="597121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DD97A-2EC8-3D44-9CD4-9E2770DCA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86" y="4017317"/>
            <a:ext cx="7035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796363" y="-10633"/>
            <a:ext cx="623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Services </a:t>
            </a:r>
            <a:r>
              <a:rPr lang="en-US" sz="2000" dirty="0">
                <a:solidFill>
                  <a:srgbClr val="0070C0"/>
                </a:solidFill>
              </a:rPr>
              <a:t>(Conti…)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8859" y="574142"/>
            <a:ext cx="1174568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Using labels:</a:t>
            </a:r>
            <a:endParaRPr lang="en-AU" sz="1600" u="sng" dirty="0"/>
          </a:p>
          <a:p>
            <a:endParaRPr lang="en-AU" sz="1600" dirty="0"/>
          </a:p>
          <a:p>
            <a:endParaRPr lang="en-AU" sz="1600" u="sng" dirty="0"/>
          </a:p>
          <a:p>
            <a:r>
              <a:rPr lang="en-US" sz="1600" dirty="0"/>
              <a:t>Query list of pods with label:</a:t>
            </a:r>
          </a:p>
          <a:p>
            <a:endParaRPr lang="en-AU" sz="1600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r>
              <a:rPr lang="en-US" sz="1600" dirty="0"/>
              <a:t>Query list of services with label:</a:t>
            </a:r>
          </a:p>
          <a:p>
            <a:endParaRPr lang="en-US" sz="1600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  <a:p>
            <a:endParaRPr lang="en-AU" sz="160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CB5B8-9F23-CF4E-972A-B26ABC9ED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0" y="818675"/>
            <a:ext cx="3822700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191302-4F5B-CE4A-8B08-5DEE162F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0" y="1929925"/>
            <a:ext cx="6870700" cy="93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A9A77-8CCD-7D45-95C6-275B8F159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70" y="3752755"/>
            <a:ext cx="6565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8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536-9264-DF4A-B24E-7E06FC3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3"/>
            <a:ext cx="8991600" cy="1717423"/>
          </a:xfrm>
        </p:spPr>
        <p:txBody>
          <a:bodyPr>
            <a:normAutofit/>
          </a:bodyPr>
          <a:lstStyle/>
          <a:p>
            <a:pPr defTabSz="457200"/>
            <a: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Thank you</a:t>
            </a:r>
            <a:br>
              <a:rPr lang="en-GB" sz="3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br>
              <a:rPr lang="en-GB" sz="320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GB" sz="3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Questions?</a:t>
            </a:r>
            <a:endParaRPr lang="en-US" sz="3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9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FEF92-4CAB-D04C-BED6-9F3E89E2BE72}"/>
              </a:ext>
            </a:extLst>
          </p:cNvPr>
          <p:cNvSpPr txBox="1"/>
          <p:nvPr/>
        </p:nvSpPr>
        <p:spPr>
          <a:xfrm>
            <a:off x="4500104" y="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1591A-703B-B04D-9DE6-98559ADD6C56}"/>
              </a:ext>
            </a:extLst>
          </p:cNvPr>
          <p:cNvSpPr txBox="1"/>
          <p:nvPr/>
        </p:nvSpPr>
        <p:spPr>
          <a:xfrm>
            <a:off x="1132114" y="1447800"/>
            <a:ext cx="3726085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Introduction – What is Kubernetes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Cluster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Components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Cluster Configuration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Kubectl basic commands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Application Deployment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pods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Executing on Containers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Kubernetes Services.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5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38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What is 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925286" y="979714"/>
            <a:ext cx="93072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A highly available cluster of computers that are connected to work as a single unit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Service for Container Cluster Management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Kubernetes is an open-source platform by Google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i="1" dirty="0"/>
              <a:t>K8s</a:t>
            </a:r>
            <a:r>
              <a:rPr lang="en-AU" sz="2000" dirty="0"/>
              <a:t> is an abbreviation derived by replacing the 8 letters with “8” from Kubernetes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2000" dirty="0"/>
              <a:t>Used to manage Docker containers as a default implementation</a:t>
            </a:r>
          </a:p>
          <a:p>
            <a:pPr>
              <a:lnSpc>
                <a:spcPct val="150000"/>
              </a:lnSpc>
            </a:pPr>
            <a:endParaRPr lang="en-AU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51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3842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315686" y="685016"/>
            <a:ext cx="930728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Kubernetes cluster consists of 2 types of resources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Master 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Master is responsible for managing the cluster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Coordinates cluster activities like scheduling, maintaining,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      scaling of applications and rolling out new updates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2.	 Nodes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dirty="0"/>
              <a:t>Node is a VM or a physical computer that serves as a worker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      machine in Kubernetes cluster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Each node has a </a:t>
            </a:r>
            <a:r>
              <a:rPr lang="en-AU" sz="1600" b="1" dirty="0"/>
              <a:t>Kubelet</a:t>
            </a:r>
            <a:r>
              <a:rPr lang="en-AU" sz="1600" dirty="0"/>
              <a:t>, which is an agent for managing the node</a:t>
            </a:r>
          </a:p>
          <a:p>
            <a:pPr lvl="1">
              <a:spcBef>
                <a:spcPts val="600"/>
              </a:spcBef>
            </a:pPr>
            <a:r>
              <a:rPr lang="en-AU" sz="1600" dirty="0"/>
              <a:t>      and communicating with the Kubernetes master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The nodes communicate with the master using the </a:t>
            </a:r>
            <a:r>
              <a:rPr lang="en-AU" sz="1600" b="1" dirty="0"/>
              <a:t>Kubernetes API</a:t>
            </a:r>
            <a:r>
              <a:rPr lang="en-AU" sz="1600" dirty="0"/>
              <a:t>, which the master exposes</a:t>
            </a:r>
            <a:endParaRPr lang="en-US" sz="1600" dirty="0"/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AU" sz="1600" dirty="0"/>
              <a:t> Master maintains the state of the Kubernetes in the </a:t>
            </a:r>
            <a:r>
              <a:rPr lang="en-AU" sz="1600" b="1" dirty="0"/>
              <a:t>etcd</a:t>
            </a:r>
            <a:r>
              <a:rPr lang="en-AU" sz="1600" dirty="0"/>
              <a:t> backend.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5B506-9794-2547-A0BB-8429B5D4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78" y="685016"/>
            <a:ext cx="5154613" cy="38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9" y="0"/>
            <a:ext cx="4343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74428" y="584775"/>
            <a:ext cx="1202542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Master Components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Master components provide the cluster’s control plane</a:t>
            </a: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Kube-apiserver</a:t>
            </a:r>
            <a:r>
              <a:rPr lang="en-US" sz="1600" dirty="0"/>
              <a:t>:  A component on the master that exposes the Kubernetes API. It is the front end for the Kubernetes control plane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Etcd</a:t>
            </a:r>
            <a:r>
              <a:rPr lang="en-US" sz="1600" dirty="0"/>
              <a:t>: </a:t>
            </a:r>
            <a:r>
              <a:rPr lang="en-AU" sz="1600" dirty="0"/>
              <a:t>Consistent and highly-available key value store used as Kubernetes’ backing store for all cluster data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Kube-scheduler</a:t>
            </a:r>
            <a:r>
              <a:rPr lang="en-US" sz="1600" dirty="0"/>
              <a:t>: </a:t>
            </a:r>
            <a:r>
              <a:rPr lang="en-AU" sz="1600" dirty="0"/>
              <a:t>Component on the master that watches newly created pods that have no node assigned, and selects a node for them to run on</a:t>
            </a:r>
          </a:p>
          <a:p>
            <a:pPr lvl="1">
              <a:spcBef>
                <a:spcPts val="600"/>
              </a:spcBef>
            </a:pPr>
            <a:endParaRPr lang="en-US" sz="1600" b="1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Kube-controller-manager</a:t>
            </a:r>
            <a:r>
              <a:rPr lang="en-US" sz="1600" dirty="0"/>
              <a:t>: </a:t>
            </a:r>
            <a:r>
              <a:rPr lang="en-AU" sz="1600" dirty="0"/>
              <a:t>Component on the master that runs controllers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Node Controller: Responsible for noticing and responding when nodes go down.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Replication Controller: Responsible for maintaining the correct number of pods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Endpoints Controller: Populates the Endpoints object (that is, joins Services &amp; Pods).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Service Account &amp; Token Controllers: Create default accounts and API access tokens for new namespaces</a:t>
            </a:r>
          </a:p>
          <a:p>
            <a:pPr lvl="3">
              <a:spcBef>
                <a:spcPts val="600"/>
              </a:spcBef>
            </a:pPr>
            <a:endParaRPr lang="en-AU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Clould-controller-manager</a:t>
            </a:r>
            <a:r>
              <a:rPr lang="en-US" sz="1600" dirty="0"/>
              <a:t>:  It </a:t>
            </a:r>
            <a:r>
              <a:rPr lang="en-AU" sz="1600" dirty="0"/>
              <a:t>runs controllers that interact with the underlying cloud providers.</a:t>
            </a:r>
            <a:endParaRPr lang="en-US" sz="1600" b="1" dirty="0"/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484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918858" y="0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Components (Conti..)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41514" y="584775"/>
            <a:ext cx="117456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Node Components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Node components run on every node, maintaining running pods and providing the Kubernetes runtime environment. 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kubelet</a:t>
            </a:r>
            <a:r>
              <a:rPr lang="en-US" sz="1600" dirty="0"/>
              <a:t>:  </a:t>
            </a:r>
            <a:r>
              <a:rPr lang="en-AU" sz="1600" dirty="0"/>
              <a:t>An agent that runs on each node in the cluster. It makes sure that containers are running in a pod.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Kube-proxy</a:t>
            </a:r>
            <a:r>
              <a:rPr lang="en-US" sz="1600" dirty="0"/>
              <a:t>: </a:t>
            </a:r>
            <a:r>
              <a:rPr lang="en-AU" sz="1600" dirty="0"/>
              <a:t>enables the Kubernetes service abstraction by maintaining network rules on the host and performing connection forwarding</a:t>
            </a:r>
          </a:p>
          <a:p>
            <a:pPr lvl="1">
              <a:spcBef>
                <a:spcPts val="600"/>
              </a:spcBef>
            </a:pPr>
            <a:endParaRPr lang="en-US" sz="1600" b="1" dirty="0"/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/>
              <a:t>Container Runtime</a:t>
            </a:r>
            <a:r>
              <a:rPr lang="en-US" sz="1600" dirty="0"/>
              <a:t>: </a:t>
            </a:r>
            <a:r>
              <a:rPr lang="en-AU" sz="1600" dirty="0"/>
              <a:t>The container runtime is the software that is responsible for running containers. Kubernetes supports several runtimes: </a:t>
            </a:r>
            <a:r>
              <a:rPr lang="en-AU" sz="1600" dirty="0">
                <a:hlinkClick r:id="rId3"/>
              </a:rPr>
              <a:t>Docker</a:t>
            </a:r>
            <a:r>
              <a:rPr lang="en-AU" sz="1600" dirty="0"/>
              <a:t>, </a:t>
            </a:r>
            <a:r>
              <a:rPr lang="en-AU" sz="1600" dirty="0">
                <a:hlinkClick r:id="rId4"/>
              </a:rPr>
              <a:t>rkt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43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913321" y="0"/>
            <a:ext cx="60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Kubernetes Cluster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66577" y="510347"/>
            <a:ext cx="1202542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Three different ways to configure a Kubernetes Cluster.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Minikube</a:t>
            </a:r>
            <a:r>
              <a:rPr lang="en-US" sz="2400" dirty="0"/>
              <a:t>: </a:t>
            </a:r>
            <a:r>
              <a:rPr lang="en-AU" sz="1600" dirty="0"/>
              <a:t>Minikube is a tool that makes it easy to run Kubernetes </a:t>
            </a:r>
            <a:r>
              <a:rPr lang="en-AU" sz="1600" b="1" dirty="0"/>
              <a:t>locally</a:t>
            </a:r>
            <a:r>
              <a:rPr lang="en-AU" sz="1600" dirty="0"/>
              <a:t>. Minikube runs a </a:t>
            </a:r>
            <a:r>
              <a:rPr lang="en-AU" sz="1600" b="1" dirty="0"/>
              <a:t>single-node</a:t>
            </a:r>
            <a:r>
              <a:rPr lang="en-AU" sz="1600" dirty="0"/>
              <a:t> Kubernetes cluster inside a VM on your laptop for users looking to try out Kubernetes or develop with it day-to-day.                                                         Installation Reference:      </a:t>
            </a:r>
            <a:r>
              <a:rPr lang="en-AU" sz="1600" dirty="0">
                <a:hlinkClick r:id="rId3"/>
              </a:rPr>
              <a:t>https://kubernetes.io/docs/getting-started-guides/minikube/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1600" dirty="0"/>
              <a:t>        Interactive tutorial using Minikube: </a:t>
            </a:r>
            <a:r>
              <a:rPr lang="en-AU" sz="1600" dirty="0">
                <a:hlinkClick r:id="rId4"/>
              </a:rPr>
              <a:t>https://kubernetes.io/docs/tutorials/kubernetes-basics/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2400" b="1" dirty="0"/>
              <a:t>2.  Kubeadm</a:t>
            </a:r>
            <a:r>
              <a:rPr lang="en-AU" sz="2400" dirty="0"/>
              <a:t>: </a:t>
            </a:r>
            <a:r>
              <a:rPr lang="en-AU" sz="1600" dirty="0"/>
              <a:t>kubeadm is a toolkit that helps you bootstrap a best-practice Kubernetes cluster in an easy, reasonably secure and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extensible way.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	Installing Kubeadm:	 </a:t>
            </a:r>
            <a:r>
              <a:rPr lang="en-AU" sz="1600" dirty="0">
                <a:hlinkClick r:id="rId5"/>
              </a:rPr>
              <a:t>https://kubernetes.io/docs/setup/independent/install-kubeadm/</a:t>
            </a:r>
            <a:endParaRPr lang="en-AU" sz="1600" dirty="0"/>
          </a:p>
          <a:p>
            <a:pPr>
              <a:lnSpc>
                <a:spcPct val="150000"/>
              </a:lnSpc>
            </a:pPr>
            <a:r>
              <a:rPr lang="en-AU" sz="1600" dirty="0"/>
              <a:t>	Creating cluster using Kubeadm: </a:t>
            </a:r>
            <a:r>
              <a:rPr lang="en-AU" sz="1600" dirty="0">
                <a:hlinkClick r:id="rId6"/>
              </a:rPr>
              <a:t>https://kubernetes.io/docs/setup/independent/create-cluster-kubeadm/</a:t>
            </a:r>
            <a:endParaRPr lang="en-AU" sz="1600" dirty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AU" sz="2400" b="1" dirty="0"/>
              <a:t>Creating custom cluster: </a:t>
            </a:r>
            <a:r>
              <a:rPr lang="en-AU" sz="1600" dirty="0"/>
              <a:t>In case of specific IaaS, networking, configuration management, or operating system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requirements then this will provide an outline of the steps you need to take. Note that it requires considerably more effort than using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one of the pre-defined guides.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        Reference: </a:t>
            </a:r>
            <a:r>
              <a:rPr lang="en-AU" sz="1600" dirty="0">
                <a:hlinkClick r:id="rId7"/>
              </a:rPr>
              <a:t>https://kubernetes.io/docs/getting-started-guides/scratch/</a:t>
            </a: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70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2913321" y="0"/>
            <a:ext cx="6028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Kubectl – basic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166577" y="510347"/>
            <a:ext cx="1202542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dirty="0"/>
              <a:t>To interact with Kubernetes we’ll use the command line interface, kubectl. </a:t>
            </a:r>
          </a:p>
          <a:p>
            <a:r>
              <a:rPr lang="en-US" sz="2400" b="1" dirty="0"/>
              <a:t>version</a:t>
            </a:r>
            <a:r>
              <a:rPr lang="en-US" sz="2400" dirty="0"/>
              <a:t>: </a:t>
            </a:r>
            <a:r>
              <a:rPr lang="en-AU" sz="1600" dirty="0"/>
              <a:t>To check if kubectl is installed you can run the </a:t>
            </a:r>
            <a:r>
              <a:rPr lang="en-AU" sz="1600" i="1" dirty="0"/>
              <a:t>kubectl version</a:t>
            </a:r>
            <a:r>
              <a:rPr lang="en-AU" sz="1600" dirty="0"/>
              <a:t> command. we can see both the version of the client and as well as the server. The client version is the kubectl version; the server version is the Kubernetes version installed on the master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r>
              <a:rPr lang="en-US" sz="2400" b="1" dirty="0"/>
              <a:t>Cluster-info</a:t>
            </a:r>
            <a:r>
              <a:rPr lang="en-AU" sz="2400" dirty="0"/>
              <a:t>: </a:t>
            </a:r>
            <a:r>
              <a:rPr lang="en-AU" sz="1600" dirty="0"/>
              <a:t>To get cluster details.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2400" b="1" dirty="0"/>
          </a:p>
          <a:p>
            <a:pPr>
              <a:lnSpc>
                <a:spcPct val="150000"/>
              </a:lnSpc>
            </a:pPr>
            <a:r>
              <a:rPr lang="en-AU" sz="2400" b="1" dirty="0"/>
              <a:t>Get nodes: </a:t>
            </a:r>
            <a:r>
              <a:rPr lang="en-AU" sz="1600" dirty="0"/>
              <a:t>Shows all nodes that can be used to host our applications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2710D-1CED-8642-BF34-CBB74885E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7" y="1696593"/>
            <a:ext cx="11291778" cy="1025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9A68E5-C8D9-8640-A4CC-0B682291A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7" y="3376552"/>
            <a:ext cx="95631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F3A07-F313-4A47-8081-DB0E6F28A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31" y="5083544"/>
            <a:ext cx="50800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FD10-D11A-CA43-875E-7DEBDC88D333}"/>
              </a:ext>
            </a:extLst>
          </p:cNvPr>
          <p:cNvSpPr txBox="1"/>
          <p:nvPr/>
        </p:nvSpPr>
        <p:spPr>
          <a:xfrm>
            <a:off x="3121417" y="-10633"/>
            <a:ext cx="590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Application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6D7F92-CD10-954F-8D92-F2A31BBC5EDE}"/>
              </a:ext>
            </a:extLst>
          </p:cNvPr>
          <p:cNvSpPr txBox="1"/>
          <p:nvPr/>
        </p:nvSpPr>
        <p:spPr>
          <a:xfrm>
            <a:off x="88352" y="574142"/>
            <a:ext cx="11745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Kubernetes Deployments</a:t>
            </a:r>
            <a:endParaRPr lang="en-US" sz="2800" u="sng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Create a Kubernetes </a:t>
            </a:r>
            <a:r>
              <a:rPr lang="en-AU" sz="1600" b="1" dirty="0"/>
              <a:t>Deployment</a:t>
            </a:r>
            <a:r>
              <a:rPr lang="en-AU" sz="1600" dirty="0"/>
              <a:t> configuration which instructs Kubernetes how to create and update instances of your application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Kubernetes master schedules mentioned application instances onto individual Nodes in the cluster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AU" sz="1600" dirty="0"/>
              <a:t>If any instance goes down or is deleted, the Deployment controller replaces it. This provides a </a:t>
            </a:r>
            <a:r>
              <a:rPr lang="en-AU" sz="1600" b="1" dirty="0"/>
              <a:t>self-healing mechanism</a:t>
            </a:r>
            <a:r>
              <a:rPr lang="en-AU" sz="1600" dirty="0"/>
              <a:t> to address machine failure or maintenance.</a:t>
            </a:r>
          </a:p>
          <a:p>
            <a:pPr>
              <a:lnSpc>
                <a:spcPct val="150000"/>
              </a:lnSpc>
            </a:pPr>
            <a:endParaRPr lang="en-AU" sz="1600" dirty="0"/>
          </a:p>
          <a:p>
            <a:pPr>
              <a:lnSpc>
                <a:spcPct val="150000"/>
              </a:lnSpc>
            </a:pPr>
            <a:r>
              <a:rPr lang="en-US" sz="2400" u="sng" dirty="0"/>
              <a:t>Deploying first app on Kubernetes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In deployment configuration file you need to mention: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Container image for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Number of replicas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Container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Labels and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/>
              <a:t> Controller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9D889-B55E-5943-9059-4CEEE7908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0" y="2991238"/>
            <a:ext cx="4279014" cy="30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00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1341</TotalTime>
  <Words>1242</Words>
  <Application>Microsoft Macintosh PowerPoint</Application>
  <PresentationFormat>Widescreen</PresentationFormat>
  <Paragraphs>265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Courier New</vt:lpstr>
      <vt:lpstr>Gill Sans MT</vt:lpstr>
      <vt:lpstr>Times New Roman</vt:lpstr>
      <vt:lpstr>Wingdings</vt:lpstr>
      <vt:lpstr>Parcel</vt:lpstr>
      <vt:lpstr>         A Demo of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Potla, Kishore (Cognizant)</dc:creator>
  <cp:lastModifiedBy>Potla, Kishore (Cognizant)</cp:lastModifiedBy>
  <cp:revision>96</cp:revision>
  <dcterms:created xsi:type="dcterms:W3CDTF">2018-04-23T04:45:55Z</dcterms:created>
  <dcterms:modified xsi:type="dcterms:W3CDTF">2018-04-24T03:20:40Z</dcterms:modified>
</cp:coreProperties>
</file>