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58" r:id="rId4"/>
    <p:sldId id="259" r:id="rId5"/>
    <p:sldId id="260" r:id="rId6"/>
    <p:sldId id="261" r:id="rId7"/>
    <p:sldId id="262" r:id="rId8"/>
    <p:sldId id="263" r:id="rId9"/>
    <p:sldId id="266" r:id="rId10"/>
    <p:sldId id="267"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000200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728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990379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prstClr val="white"/>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white"/>
                </a:solidFill>
                <a:effectLst/>
              </a:rPr>
              <a:t>”</a:t>
            </a:r>
          </a:p>
        </p:txBody>
      </p:sp>
    </p:spTree>
    <p:extLst>
      <p:ext uri="{BB962C8B-B14F-4D97-AF65-F5344CB8AC3E}">
        <p14:creationId xmlns:p14="http://schemas.microsoft.com/office/powerpoint/2010/main" val="1491120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098179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743284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545474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04088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92646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19126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66592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09367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00778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707130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57597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09767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9/23/2020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280529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457200"/>
            <a:fld id="{48A87A34-81AB-432B-8DAE-1953F412C126}" type="datetimeFigureOut">
              <a:rPr lang="en-US" dirty="0">
                <a:solidFill>
                  <a:prstClr val="white">
                    <a:tint val="75000"/>
                  </a:prstClr>
                </a:solidFill>
              </a:rPr>
              <a:pPr defTabSz="457200"/>
              <a:t>9/23/2020</a:t>
            </a:fld>
            <a:endParaRPr lang="en-US" dirty="0">
              <a:solidFill>
                <a:prstClr val="white">
                  <a:tint val="75000"/>
                </a:prstClr>
              </a:solidFill>
            </a:endParaRP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457200"/>
            <a:fld id="{6D22F896-40B5-4ADD-8801-0D06FADFA095}" type="slidenum">
              <a:rPr lang="en-US" dirty="0">
                <a:solidFill>
                  <a:prstClr val="white">
                    <a:tint val="75000"/>
                  </a:prstClr>
                </a:solidFill>
              </a:rPr>
              <a:pPr defTabSz="457200"/>
              <a:t>‹#›</a:t>
            </a:fld>
            <a:endParaRPr lang="en-US" dirty="0">
              <a:solidFill>
                <a:prstClr val="white">
                  <a:tint val="75000"/>
                </a:prstClr>
              </a:solidFill>
            </a:endParaRPr>
          </a:p>
        </p:txBody>
      </p:sp>
    </p:spTree>
    <p:extLst>
      <p:ext uri="{BB962C8B-B14F-4D97-AF65-F5344CB8AC3E}">
        <p14:creationId xmlns:p14="http://schemas.microsoft.com/office/powerpoint/2010/main" val="11325137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7894" y="514350"/>
            <a:ext cx="11682850" cy="6191250"/>
          </a:xfrm>
          <a:prstGeom prst="rect">
            <a:avLst/>
          </a:prstGeom>
        </p:spPr>
      </p:pic>
      <p:sp>
        <p:nvSpPr>
          <p:cNvPr id="5" name="Title 1"/>
          <p:cNvSpPr>
            <a:spLocks noGrp="1"/>
          </p:cNvSpPr>
          <p:nvPr>
            <p:ph type="title"/>
          </p:nvPr>
        </p:nvSpPr>
        <p:spPr>
          <a:xfrm>
            <a:off x="913795" y="157019"/>
            <a:ext cx="10353761" cy="357331"/>
          </a:xfrm>
        </p:spPr>
        <p:txBody>
          <a:bodyPr>
            <a:normAutofit fontScale="90000"/>
          </a:bodyPr>
          <a:lstStyle/>
          <a:p>
            <a:r>
              <a:rPr lang="en-US" dirty="0" smtClean="0">
                <a:solidFill>
                  <a:srgbClr val="FFFF00"/>
                </a:solidFill>
              </a:rPr>
              <a:t>CSS</a:t>
            </a:r>
            <a:endParaRPr lang="en-US" dirty="0">
              <a:solidFill>
                <a:srgbClr val="FFFF00"/>
              </a:solidFill>
            </a:endParaRPr>
          </a:p>
        </p:txBody>
      </p:sp>
    </p:spTree>
    <p:extLst>
      <p:ext uri="{BB962C8B-B14F-4D97-AF65-F5344CB8AC3E}">
        <p14:creationId xmlns:p14="http://schemas.microsoft.com/office/powerpoint/2010/main" val="1044963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7320" y="159176"/>
            <a:ext cx="8739052" cy="646331"/>
          </a:xfrm>
          <a:prstGeom prst="rect">
            <a:avLst/>
          </a:prstGeom>
          <a:noFill/>
        </p:spPr>
        <p:txBody>
          <a:bodyPr wrap="square" rtlCol="0">
            <a:spAutoFit/>
          </a:bodyPr>
          <a:lstStyle/>
          <a:p>
            <a:pPr algn="ctr" defTabSz="457200"/>
            <a:r>
              <a:rPr lang="en-US" sz="3600" dirty="0">
                <a:solidFill>
                  <a:srgbClr val="FFFF00"/>
                </a:solidFill>
              </a:rPr>
              <a:t>Box Model Example</a:t>
            </a:r>
            <a:endParaRPr lang="en-IN" sz="3600" dirty="0">
              <a:solidFill>
                <a:prstClr val="white"/>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5" name="Content Placeholder 2"/>
          <p:cNvSpPr>
            <a:spLocks noGrp="1"/>
          </p:cNvSpPr>
          <p:nvPr>
            <p:ph idx="1"/>
          </p:nvPr>
        </p:nvSpPr>
        <p:spPr>
          <a:xfrm>
            <a:off x="256659" y="805507"/>
            <a:ext cx="11674764" cy="5718959"/>
          </a:xfrm>
        </p:spPr>
        <p:txBody>
          <a:bodyPr>
            <a:noAutofit/>
          </a:bodyPr>
          <a:lstStyle/>
          <a:p>
            <a:pPr marL="119063" lvl="1" indent="0">
              <a:buNone/>
            </a:pPr>
            <a:r>
              <a:rPr lang="en-US" sz="2200" spc="160" dirty="0">
                <a:solidFill>
                  <a:schemeClr val="accent1">
                    <a:lumMod val="40000"/>
                    <a:lumOff val="60000"/>
                  </a:schemeClr>
                </a:solidFill>
              </a:rPr>
              <a:t>&lt;head&gt;</a:t>
            </a:r>
          </a:p>
          <a:p>
            <a:pPr marL="119063" lvl="1" indent="0">
              <a:buNone/>
            </a:pPr>
            <a:r>
              <a:rPr lang="en-US" sz="2200" spc="160" dirty="0">
                <a:solidFill>
                  <a:schemeClr val="accent1">
                    <a:lumMod val="40000"/>
                    <a:lumOff val="60000"/>
                  </a:schemeClr>
                </a:solidFill>
              </a:rPr>
              <a:t>		&lt;style type="text/</a:t>
            </a:r>
            <a:r>
              <a:rPr lang="en-US" sz="2200" spc="160" dirty="0" err="1">
                <a:solidFill>
                  <a:schemeClr val="accent1">
                    <a:lumMod val="40000"/>
                    <a:lumOff val="60000"/>
                  </a:schemeClr>
                </a:solidFill>
              </a:rPr>
              <a:t>css</a:t>
            </a:r>
            <a:r>
              <a:rPr lang="en-US" sz="2200" spc="160" dirty="0">
                <a:solidFill>
                  <a:schemeClr val="accent1">
                    <a:lumMod val="40000"/>
                    <a:lumOff val="60000"/>
                  </a:schemeClr>
                </a:solidFill>
              </a:rPr>
              <a:t>"&gt;</a:t>
            </a:r>
          </a:p>
          <a:p>
            <a:pPr marL="119063" lvl="1" indent="0">
              <a:buNone/>
            </a:pPr>
            <a:r>
              <a:rPr lang="en-US" sz="2200" spc="160" dirty="0">
                <a:solidFill>
                  <a:schemeClr val="accent1">
                    <a:lumMod val="40000"/>
                    <a:lumOff val="60000"/>
                  </a:schemeClr>
                </a:solidFill>
              </a:rPr>
              <a:t>			p{</a:t>
            </a:r>
          </a:p>
          <a:p>
            <a:pPr marL="119063" lvl="1" indent="0">
              <a:buNone/>
            </a:pPr>
            <a:r>
              <a:rPr lang="en-US" sz="2200" spc="160" dirty="0">
                <a:solidFill>
                  <a:schemeClr val="accent1">
                    <a:lumMod val="40000"/>
                    <a:lumOff val="60000"/>
                  </a:schemeClr>
                </a:solidFill>
              </a:rPr>
              <a:t>				border: 15px solid green;</a:t>
            </a:r>
          </a:p>
          <a:p>
            <a:pPr marL="119063" lvl="1" indent="0">
              <a:buNone/>
            </a:pPr>
            <a:r>
              <a:rPr lang="en-US" sz="2200" spc="160" dirty="0">
                <a:solidFill>
                  <a:schemeClr val="accent1">
                    <a:lumMod val="40000"/>
                    <a:lumOff val="60000"/>
                  </a:schemeClr>
                </a:solidFill>
              </a:rPr>
              <a:t>				padding: 50px;</a:t>
            </a:r>
          </a:p>
          <a:p>
            <a:pPr marL="119063" lvl="1" indent="0">
              <a:buNone/>
            </a:pPr>
            <a:r>
              <a:rPr lang="en-US" sz="2200" spc="160" dirty="0">
                <a:solidFill>
                  <a:schemeClr val="accent1">
                    <a:lumMod val="40000"/>
                    <a:lumOff val="60000"/>
                  </a:schemeClr>
                </a:solidFill>
              </a:rPr>
              <a:t>				margin: 20px;</a:t>
            </a:r>
          </a:p>
          <a:p>
            <a:pPr marL="119063" lvl="1" indent="0">
              <a:buNone/>
            </a:pPr>
            <a:r>
              <a:rPr lang="en-US" sz="2200" spc="160" dirty="0">
                <a:solidFill>
                  <a:schemeClr val="accent1">
                    <a:lumMod val="40000"/>
                    <a:lumOff val="60000"/>
                  </a:schemeClr>
                </a:solidFill>
              </a:rPr>
              <a:t>			}</a:t>
            </a:r>
          </a:p>
          <a:p>
            <a:pPr marL="119063" lvl="1" indent="0">
              <a:buNone/>
            </a:pPr>
            <a:r>
              <a:rPr lang="en-US" sz="2200" spc="160" dirty="0">
                <a:solidFill>
                  <a:schemeClr val="accent1">
                    <a:lumMod val="40000"/>
                    <a:lumOff val="60000"/>
                  </a:schemeClr>
                </a:solidFill>
              </a:rPr>
              <a:t>		&lt;/style&gt;</a:t>
            </a:r>
          </a:p>
          <a:p>
            <a:pPr marL="119063" lvl="1" indent="0">
              <a:buNone/>
            </a:pPr>
            <a:r>
              <a:rPr lang="en-US" sz="2200" spc="160" dirty="0" smtClean="0">
                <a:solidFill>
                  <a:schemeClr val="accent1">
                    <a:lumMod val="40000"/>
                    <a:lumOff val="60000"/>
                  </a:schemeClr>
                </a:solidFill>
              </a:rPr>
              <a:t>&lt;/</a:t>
            </a:r>
            <a:r>
              <a:rPr lang="en-US" sz="2200" spc="160" dirty="0">
                <a:solidFill>
                  <a:schemeClr val="accent1">
                    <a:lumMod val="40000"/>
                    <a:lumOff val="60000"/>
                  </a:schemeClr>
                </a:solidFill>
              </a:rPr>
              <a:t>head&gt;</a:t>
            </a:r>
          </a:p>
          <a:p>
            <a:pPr marL="119063" lvl="1" indent="0">
              <a:buNone/>
            </a:pPr>
            <a:r>
              <a:rPr lang="en-US" sz="2200" spc="160" dirty="0">
                <a:solidFill>
                  <a:schemeClr val="accent1">
                    <a:lumMod val="40000"/>
                    <a:lumOff val="60000"/>
                  </a:schemeClr>
                </a:solidFill>
              </a:rPr>
              <a:t>	&lt;body&gt;</a:t>
            </a:r>
          </a:p>
          <a:p>
            <a:pPr marL="119063" lvl="1" indent="0">
              <a:buNone/>
            </a:pPr>
            <a:r>
              <a:rPr lang="en-US" sz="2200" spc="160" dirty="0">
                <a:solidFill>
                  <a:schemeClr val="accent1">
                    <a:lumMod val="40000"/>
                    <a:lumOff val="60000"/>
                  </a:schemeClr>
                </a:solidFill>
              </a:rPr>
              <a:t>		&lt;p&gt;Welcome to RVR&lt;/p&gt;</a:t>
            </a:r>
          </a:p>
          <a:p>
            <a:pPr marL="119063" lvl="1" indent="0">
              <a:buNone/>
            </a:pPr>
            <a:r>
              <a:rPr lang="en-US" sz="2200" spc="160" dirty="0">
                <a:solidFill>
                  <a:schemeClr val="accent1">
                    <a:lumMod val="40000"/>
                    <a:lumOff val="60000"/>
                  </a:schemeClr>
                </a:solidFill>
              </a:rPr>
              <a:t>	&lt;/body&gt;</a:t>
            </a:r>
          </a:p>
        </p:txBody>
      </p:sp>
      <p:pic>
        <p:nvPicPr>
          <p:cNvPr id="2" name="Picture 1"/>
          <p:cNvPicPr>
            <a:picLocks noChangeAspect="1"/>
          </p:cNvPicPr>
          <p:nvPr/>
        </p:nvPicPr>
        <p:blipFill>
          <a:blip r:embed="rId2"/>
          <a:stretch>
            <a:fillRect/>
          </a:stretch>
        </p:blipFill>
        <p:spPr>
          <a:xfrm>
            <a:off x="8121361" y="2986149"/>
            <a:ext cx="3571875" cy="2686050"/>
          </a:xfrm>
          <a:prstGeom prst="rect">
            <a:avLst/>
          </a:prstGeom>
        </p:spPr>
      </p:pic>
    </p:spTree>
    <p:extLst>
      <p:ext uri="{BB962C8B-B14F-4D97-AF65-F5344CB8AC3E}">
        <p14:creationId xmlns:p14="http://schemas.microsoft.com/office/powerpoint/2010/main" val="108621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9977" y="222069"/>
            <a:ext cx="8739052" cy="646331"/>
          </a:xfrm>
          <a:prstGeom prst="rect">
            <a:avLst/>
          </a:prstGeom>
          <a:noFill/>
        </p:spPr>
        <p:txBody>
          <a:bodyPr wrap="square" rtlCol="0">
            <a:spAutoFit/>
          </a:bodyPr>
          <a:lstStyle/>
          <a:p>
            <a:pPr algn="ctr" defTabSz="457200"/>
            <a:r>
              <a:rPr lang="en-US" sz="3600" dirty="0">
                <a:solidFill>
                  <a:srgbClr val="FFFF00"/>
                </a:solidFill>
              </a:rPr>
              <a:t>Floating and Clear Property</a:t>
            </a:r>
            <a:endParaRPr lang="en-IN" sz="3600" dirty="0">
              <a:solidFill>
                <a:prstClr val="white"/>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5" name="Content Placeholder 2"/>
          <p:cNvSpPr>
            <a:spLocks noGrp="1"/>
          </p:cNvSpPr>
          <p:nvPr>
            <p:ph idx="1"/>
          </p:nvPr>
        </p:nvSpPr>
        <p:spPr>
          <a:xfrm>
            <a:off x="184727" y="997527"/>
            <a:ext cx="11674764" cy="5597237"/>
          </a:xfrm>
        </p:spPr>
        <p:txBody>
          <a:bodyPr>
            <a:noAutofit/>
          </a:bodyPr>
          <a:lstStyle/>
          <a:p>
            <a:pPr lvl="1">
              <a:buFont typeface="Wingdings" pitchFamily="2" charset="2"/>
              <a:buChar char="Ø"/>
            </a:pPr>
            <a:r>
              <a:rPr lang="en-US" sz="2400" dirty="0">
                <a:effectLst/>
              </a:rPr>
              <a:t> </a:t>
            </a:r>
            <a:r>
              <a:rPr lang="en-US" sz="2400" dirty="0">
                <a:solidFill>
                  <a:srgbClr val="FF0000"/>
                </a:solidFill>
                <a:effectLst/>
              </a:rPr>
              <a:t>Floating</a:t>
            </a:r>
            <a:r>
              <a:rPr lang="en-US" sz="2400" dirty="0">
                <a:effectLst/>
              </a:rPr>
              <a:t> allows you to move an element to one side of the screen; other content in the document then flows around the floated element</a:t>
            </a:r>
            <a:r>
              <a:rPr lang="en-US" sz="2400" dirty="0" smtClean="0">
                <a:effectLst/>
              </a:rPr>
              <a:t>.</a:t>
            </a:r>
          </a:p>
          <a:p>
            <a:pPr lvl="1">
              <a:buFont typeface="Wingdings" pitchFamily="2" charset="2"/>
              <a:buChar char="Ø"/>
            </a:pPr>
            <a:r>
              <a:rPr lang="en-US" sz="2400" spc="160" dirty="0">
                <a:effectLst/>
              </a:rPr>
              <a:t> </a:t>
            </a:r>
            <a:r>
              <a:rPr lang="en-US" sz="2400" dirty="0">
                <a:solidFill>
                  <a:srgbClr val="FF0000"/>
                </a:solidFill>
                <a:effectLst/>
              </a:rPr>
              <a:t>Clear Property </a:t>
            </a:r>
            <a:r>
              <a:rPr lang="en-US" sz="2400" dirty="0" smtClean="0"/>
              <a:t>specifies </a:t>
            </a:r>
            <a:r>
              <a:rPr lang="en-US" sz="2400" dirty="0"/>
              <a:t>on which sides of an element floating elements are not allowed to </a:t>
            </a:r>
            <a:r>
              <a:rPr lang="en-US" sz="2400" dirty="0" smtClean="0"/>
              <a:t>float.</a:t>
            </a:r>
          </a:p>
          <a:p>
            <a:pPr marL="119063" lvl="1" indent="0">
              <a:buNone/>
            </a:pPr>
            <a:r>
              <a:rPr lang="en-US" sz="2400" u="sng" dirty="0" smtClean="0">
                <a:solidFill>
                  <a:srgbClr val="FFFF00"/>
                </a:solidFill>
              </a:rPr>
              <a:t>Ex:-</a:t>
            </a:r>
          </a:p>
          <a:p>
            <a:pPr marL="457200" lvl="1" indent="0">
              <a:buNone/>
            </a:pPr>
            <a:r>
              <a:rPr lang="en-US" sz="2400" spc="160" dirty="0" smtClean="0"/>
              <a:t>		style</a:t>
            </a:r>
            <a:r>
              <a:rPr lang="en-US" sz="2400" spc="160" dirty="0"/>
              <a:t>="</a:t>
            </a:r>
            <a:r>
              <a:rPr lang="en-US" sz="2400" spc="160" dirty="0" err="1"/>
              <a:t>float:left</a:t>
            </a:r>
            <a:r>
              <a:rPr lang="en-US" sz="2400" spc="160" dirty="0" smtClean="0"/>
              <a:t>;</a:t>
            </a:r>
          </a:p>
          <a:p>
            <a:pPr marL="457200" lvl="1" indent="0">
              <a:buNone/>
            </a:pPr>
            <a:r>
              <a:rPr lang="en-US" sz="2400" spc="160" dirty="0" smtClean="0"/>
              <a:t>		style</a:t>
            </a:r>
            <a:r>
              <a:rPr lang="en-US" sz="2400" spc="160" dirty="0"/>
              <a:t>="</a:t>
            </a:r>
            <a:r>
              <a:rPr lang="en-US" sz="2400" spc="160" dirty="0" err="1" smtClean="0"/>
              <a:t>clear:both</a:t>
            </a:r>
            <a:r>
              <a:rPr lang="en-US" sz="2400" spc="160" dirty="0" smtClean="0"/>
              <a:t>“</a:t>
            </a:r>
          </a:p>
        </p:txBody>
      </p:sp>
    </p:spTree>
    <p:extLst>
      <p:ext uri="{BB962C8B-B14F-4D97-AF65-F5344CB8AC3E}">
        <p14:creationId xmlns:p14="http://schemas.microsoft.com/office/powerpoint/2010/main" val="3865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85750" y="0"/>
            <a:ext cx="11772900" cy="3701143"/>
          </a:xfrm>
          <a:prstGeom prst="rect">
            <a:avLst/>
          </a:prstGeom>
        </p:spPr>
      </p:pic>
      <p:sp>
        <p:nvSpPr>
          <p:cNvPr id="5" name="Rectangle 4"/>
          <p:cNvSpPr>
            <a:spLocks noChangeArrowheads="1"/>
          </p:cNvSpPr>
          <p:nvPr/>
        </p:nvSpPr>
        <p:spPr bwMode="auto">
          <a:xfrm>
            <a:off x="285750" y="4304427"/>
            <a:ext cx="11772900"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defTabSz="457200"/>
            <a:r>
              <a:rPr lang="en-US" sz="3200" b="1" dirty="0">
                <a:solidFill>
                  <a:srgbClr val="92D050"/>
                </a:solidFill>
                <a:effectLst>
                  <a:outerShdw blurRad="38100" dist="38100" dir="2700000" algn="tl">
                    <a:srgbClr val="000000">
                      <a:alpha val="43137"/>
                    </a:srgbClr>
                  </a:outerShdw>
                </a:effectLst>
                <a:latin typeface="Consolas" pitchFamily="49" charset="0"/>
                <a:cs typeface="Consolas" pitchFamily="49" charset="0"/>
              </a:rPr>
              <a:t>&lt;</a:t>
            </a:r>
            <a:r>
              <a:rPr lang="en-US" sz="3200" b="1" dirty="0" err="1">
                <a:solidFill>
                  <a:srgbClr val="92D050"/>
                </a:solidFill>
                <a:effectLst>
                  <a:outerShdw blurRad="38100" dist="38100" dir="2700000" algn="tl">
                    <a:srgbClr val="000000">
                      <a:alpha val="43137"/>
                    </a:srgbClr>
                  </a:outerShdw>
                </a:effectLst>
                <a:latin typeface="Consolas" pitchFamily="49" charset="0"/>
                <a:cs typeface="Consolas" pitchFamily="49" charset="0"/>
              </a:rPr>
              <a:t>img</a:t>
            </a:r>
            <a:r>
              <a:rPr lang="en-US" sz="3200" b="1" dirty="0">
                <a:solidFill>
                  <a:srgbClr val="92D050"/>
                </a:solidFill>
                <a:effectLst>
                  <a:outerShdw blurRad="38100" dist="38100" dir="2700000" algn="tl">
                    <a:srgbClr val="000000">
                      <a:alpha val="43137"/>
                    </a:srgbClr>
                  </a:outerShdw>
                </a:effectLst>
                <a:latin typeface="Consolas" pitchFamily="49" charset="0"/>
                <a:cs typeface="Consolas" pitchFamily="49" charset="0"/>
              </a:rPr>
              <a:t> </a:t>
            </a:r>
            <a:r>
              <a:rPr lang="en-US" sz="3200" b="1" dirty="0" err="1">
                <a:solidFill>
                  <a:srgbClr val="8CF4F2"/>
                </a:solidFill>
                <a:effectLst>
                  <a:outerShdw blurRad="38100" dist="38100" dir="2700000" algn="tl">
                    <a:srgbClr val="000000">
                      <a:alpha val="43137"/>
                    </a:srgbClr>
                  </a:outerShdw>
                </a:effectLst>
                <a:latin typeface="Consolas" pitchFamily="49" charset="0"/>
                <a:cs typeface="Consolas" pitchFamily="49" charset="0"/>
              </a:rPr>
              <a:t>src</a:t>
            </a:r>
            <a:r>
              <a:rPr lang="en-US" sz="3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="download.jpg" style="</a:t>
            </a:r>
            <a:r>
              <a:rPr lang="en-US" sz="3200" b="1" dirty="0" err="1">
                <a:solidFill>
                  <a:srgbClr val="92D050"/>
                </a:solidFill>
                <a:effectLst>
                  <a:outerShdw blurRad="38100" dist="38100" dir="2700000" algn="tl">
                    <a:srgbClr val="000000">
                      <a:alpha val="43137"/>
                    </a:srgbClr>
                  </a:outerShdw>
                </a:effectLst>
                <a:latin typeface="Consolas" pitchFamily="49" charset="0"/>
                <a:cs typeface="Consolas" pitchFamily="49" charset="0"/>
              </a:rPr>
              <a:t>float:right</a:t>
            </a:r>
            <a:r>
              <a:rPr lang="en-US" sz="3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3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defTabSz="457200"/>
            <a:r>
              <a:rPr lang="en-US" sz="3200" b="1" dirty="0">
                <a:solidFill>
                  <a:srgbClr val="92D050"/>
                </a:solidFill>
                <a:effectLst>
                  <a:outerShdw blurRad="38100" dist="38100" dir="2700000" algn="tl">
                    <a:srgbClr val="000000">
                      <a:alpha val="43137"/>
                    </a:srgbClr>
                  </a:outerShdw>
                </a:effectLst>
                <a:latin typeface="Consolas" pitchFamily="49" charset="0"/>
                <a:cs typeface="Consolas" pitchFamily="49" charset="0"/>
              </a:rPr>
              <a:t>&lt;h1 </a:t>
            </a:r>
            <a:r>
              <a:rPr lang="en-US" sz="3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style="</a:t>
            </a:r>
            <a:r>
              <a:rPr lang="en-US" sz="3200" b="1" dirty="0" err="1">
                <a:solidFill>
                  <a:srgbClr val="92D050"/>
                </a:solidFill>
                <a:effectLst>
                  <a:outerShdw blurRad="38100" dist="38100" dir="2700000" algn="tl">
                    <a:srgbClr val="000000">
                      <a:alpha val="43137"/>
                    </a:srgbClr>
                  </a:outerShdw>
                </a:effectLst>
                <a:latin typeface="Consolas" pitchFamily="49" charset="0"/>
                <a:cs typeface="Consolas" pitchFamily="49" charset="0"/>
              </a:rPr>
              <a:t>float:left</a:t>
            </a:r>
            <a:r>
              <a:rPr lang="en-US" sz="3200" b="1" dirty="0">
                <a:solidFill>
                  <a:srgbClr val="92D050"/>
                </a:solidFill>
                <a:effectLst>
                  <a:outerShdw blurRad="38100" dist="38100" dir="2700000" algn="tl">
                    <a:srgbClr val="000000">
                      <a:alpha val="43137"/>
                    </a:srgbClr>
                  </a:outerShdw>
                </a:effectLst>
                <a:latin typeface="Consolas" pitchFamily="49" charset="0"/>
                <a:cs typeface="Consolas" pitchFamily="49" charset="0"/>
              </a:rPr>
              <a:t>;</a:t>
            </a:r>
            <a:r>
              <a:rPr lang="en-US" sz="3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&gt;Welcome </a:t>
            </a:r>
            <a:r>
              <a:rPr lang="en-US" sz="3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to RVR &amp; </a:t>
            </a:r>
            <a:r>
              <a:rPr lang="en-US" sz="3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JC&lt;/</a:t>
            </a:r>
            <a:r>
              <a:rPr lang="en-US" sz="3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h1&gt;</a:t>
            </a:r>
          </a:p>
          <a:p>
            <a:pPr defTabSz="457200"/>
            <a:r>
              <a:rPr lang="en-US" sz="3200" b="1" dirty="0">
                <a:solidFill>
                  <a:srgbClr val="92D050"/>
                </a:solidFill>
                <a:effectLst>
                  <a:outerShdw blurRad="38100" dist="38100" dir="2700000" algn="tl">
                    <a:srgbClr val="000000">
                      <a:alpha val="43137"/>
                    </a:srgbClr>
                  </a:outerShdw>
                </a:effectLst>
                <a:latin typeface="Consolas" pitchFamily="49" charset="0"/>
                <a:cs typeface="Consolas" pitchFamily="49" charset="0"/>
              </a:rPr>
              <a:t>&lt;h1&gt; </a:t>
            </a:r>
            <a:r>
              <a:rPr lang="en-US" sz="3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Floating</a:t>
            </a:r>
            <a:r>
              <a:rPr lang="en-US" sz="3200" b="1" dirty="0">
                <a:solidFill>
                  <a:srgbClr val="92D050"/>
                </a:solidFill>
                <a:effectLst>
                  <a:outerShdw blurRad="38100" dist="38100" dir="2700000" algn="tl">
                    <a:srgbClr val="000000">
                      <a:alpha val="43137"/>
                    </a:srgbClr>
                  </a:outerShdw>
                </a:effectLst>
                <a:latin typeface="Consolas" pitchFamily="49" charset="0"/>
                <a:cs typeface="Consolas" pitchFamily="49" charset="0"/>
              </a:rPr>
              <a:t> </a:t>
            </a:r>
            <a:r>
              <a:rPr lang="en-US" sz="3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allows……..&lt;/h1&gt;</a:t>
            </a:r>
          </a:p>
          <a:p>
            <a:pPr defTabSz="457200"/>
            <a:r>
              <a:rPr lang="en-US" sz="3200" b="1" dirty="0">
                <a:solidFill>
                  <a:srgbClr val="92D050"/>
                </a:solidFill>
                <a:effectLst>
                  <a:outerShdw blurRad="38100" dist="38100" dir="2700000" algn="tl">
                    <a:srgbClr val="000000">
                      <a:alpha val="43137"/>
                    </a:srgbClr>
                  </a:outerShdw>
                </a:effectLst>
                <a:latin typeface="Consolas" pitchFamily="49" charset="0"/>
                <a:cs typeface="Consolas" pitchFamily="49" charset="0"/>
              </a:rPr>
              <a:t>&lt;h1 </a:t>
            </a:r>
            <a:r>
              <a:rPr lang="en-US" sz="3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style="</a:t>
            </a:r>
            <a:r>
              <a:rPr lang="en-US" sz="3200" b="1" dirty="0" err="1">
                <a:solidFill>
                  <a:srgbClr val="92D050"/>
                </a:solidFill>
                <a:effectLst>
                  <a:outerShdw blurRad="38100" dist="38100" dir="2700000" algn="tl">
                    <a:srgbClr val="000000">
                      <a:alpha val="43137"/>
                    </a:srgbClr>
                  </a:outerShdw>
                </a:effectLst>
                <a:latin typeface="Consolas" pitchFamily="49" charset="0"/>
                <a:cs typeface="Consolas" pitchFamily="49" charset="0"/>
              </a:rPr>
              <a:t>clear:both</a:t>
            </a:r>
            <a:r>
              <a:rPr lang="en-US" sz="3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"&gt;Remove</a:t>
            </a:r>
            <a:r>
              <a:rPr lang="en-US" sz="3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 &lt;/h1&gt;</a:t>
            </a:r>
            <a:endParaRPr lang="en-US" sz="3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59976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9092" y="79317"/>
            <a:ext cx="8739052" cy="646331"/>
          </a:xfrm>
          <a:prstGeom prst="rect">
            <a:avLst/>
          </a:prstGeom>
          <a:noFill/>
        </p:spPr>
        <p:txBody>
          <a:bodyPr wrap="square" rtlCol="0">
            <a:spAutoFit/>
          </a:bodyPr>
          <a:lstStyle/>
          <a:p>
            <a:pPr algn="ctr" defTabSz="457200"/>
            <a:r>
              <a:rPr lang="en-US" sz="3600" dirty="0">
                <a:solidFill>
                  <a:srgbClr val="FFFF00"/>
                </a:solidFill>
              </a:rPr>
              <a:t>Drop-Down</a:t>
            </a:r>
            <a:r>
              <a:rPr lang="en-US" sz="3600" b="1" dirty="0"/>
              <a:t> </a:t>
            </a:r>
            <a:r>
              <a:rPr lang="en-US" sz="3600" dirty="0">
                <a:solidFill>
                  <a:srgbClr val="FFFF00"/>
                </a:solidFill>
              </a:rPr>
              <a:t>Menus</a:t>
            </a:r>
            <a:endParaRPr lang="en-IN" sz="3600" dirty="0">
              <a:solidFill>
                <a:srgbClr val="FFFF00"/>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5" name="Content Placeholder 2"/>
          <p:cNvSpPr>
            <a:spLocks noGrp="1"/>
          </p:cNvSpPr>
          <p:nvPr>
            <p:ph idx="1"/>
          </p:nvPr>
        </p:nvSpPr>
        <p:spPr>
          <a:xfrm>
            <a:off x="184727" y="725649"/>
            <a:ext cx="11674764" cy="5869116"/>
          </a:xfrm>
        </p:spPr>
        <p:txBody>
          <a:bodyPr>
            <a:noAutofit/>
          </a:bodyPr>
          <a:lstStyle/>
          <a:p>
            <a:r>
              <a:rPr lang="en-US" dirty="0" smtClean="0"/>
              <a:t>Drop-down menus </a:t>
            </a:r>
            <a:r>
              <a:rPr lang="en-US" dirty="0"/>
              <a:t>are a good way to provide navigation links without using a lot of </a:t>
            </a:r>
            <a:r>
              <a:rPr lang="en-US" dirty="0" smtClean="0"/>
              <a:t>screen space</a:t>
            </a:r>
            <a:endParaRPr lang="en-US" spc="160" dirty="0" smtClean="0"/>
          </a:p>
        </p:txBody>
      </p:sp>
      <p:pic>
        <p:nvPicPr>
          <p:cNvPr id="2" name="Picture 1"/>
          <p:cNvPicPr>
            <a:picLocks noChangeAspect="1"/>
          </p:cNvPicPr>
          <p:nvPr/>
        </p:nvPicPr>
        <p:blipFill>
          <a:blip r:embed="rId2"/>
          <a:stretch>
            <a:fillRect/>
          </a:stretch>
        </p:blipFill>
        <p:spPr>
          <a:xfrm>
            <a:off x="141402" y="1100099"/>
            <a:ext cx="4238625" cy="5724525"/>
          </a:xfrm>
          <a:prstGeom prst="rect">
            <a:avLst/>
          </a:prstGeom>
        </p:spPr>
      </p:pic>
      <p:pic>
        <p:nvPicPr>
          <p:cNvPr id="3" name="Picture 2"/>
          <p:cNvPicPr>
            <a:picLocks noChangeAspect="1"/>
          </p:cNvPicPr>
          <p:nvPr/>
        </p:nvPicPr>
        <p:blipFill>
          <a:blip r:embed="rId3"/>
          <a:stretch>
            <a:fillRect/>
          </a:stretch>
        </p:blipFill>
        <p:spPr>
          <a:xfrm>
            <a:off x="5461289" y="1326016"/>
            <a:ext cx="4210050" cy="1876425"/>
          </a:xfrm>
          <a:prstGeom prst="rect">
            <a:avLst/>
          </a:prstGeom>
        </p:spPr>
      </p:pic>
      <p:pic>
        <p:nvPicPr>
          <p:cNvPr id="6" name="Picture 5"/>
          <p:cNvPicPr>
            <a:picLocks noChangeAspect="1"/>
          </p:cNvPicPr>
          <p:nvPr/>
        </p:nvPicPr>
        <p:blipFill>
          <a:blip r:embed="rId4"/>
          <a:stretch>
            <a:fillRect/>
          </a:stretch>
        </p:blipFill>
        <p:spPr>
          <a:xfrm>
            <a:off x="5372100" y="3869632"/>
            <a:ext cx="4191000" cy="1914525"/>
          </a:xfrm>
          <a:prstGeom prst="rect">
            <a:avLst/>
          </a:prstGeom>
        </p:spPr>
      </p:pic>
    </p:spTree>
    <p:extLst>
      <p:ext uri="{BB962C8B-B14F-4D97-AF65-F5344CB8AC3E}">
        <p14:creationId xmlns:p14="http://schemas.microsoft.com/office/powerpoint/2010/main" val="11393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9977" y="40418"/>
            <a:ext cx="8739052" cy="646331"/>
          </a:xfrm>
          <a:prstGeom prst="rect">
            <a:avLst/>
          </a:prstGeom>
          <a:noFill/>
        </p:spPr>
        <p:txBody>
          <a:bodyPr wrap="square" rtlCol="0">
            <a:spAutoFit/>
          </a:bodyPr>
          <a:lstStyle/>
          <a:p>
            <a:pPr algn="ctr" defTabSz="457200"/>
            <a:r>
              <a:rPr lang="en-US" sz="3600" dirty="0" smtClean="0">
                <a:solidFill>
                  <a:srgbClr val="FFFF00"/>
                </a:solidFill>
              </a:rPr>
              <a:t>CSS – Part 2</a:t>
            </a:r>
            <a:endParaRPr lang="en-IN" sz="3600" dirty="0">
              <a:solidFill>
                <a:prstClr val="white"/>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52804414"/>
              </p:ext>
            </p:extLst>
          </p:nvPr>
        </p:nvGraphicFramePr>
        <p:xfrm>
          <a:off x="1449977" y="664646"/>
          <a:ext cx="8746671" cy="4989195"/>
        </p:xfrm>
        <a:graphic>
          <a:graphicData uri="http://schemas.openxmlformats.org/drawingml/2006/table">
            <a:tbl>
              <a:tblPr>
                <a:tableStyleId>{5C22544A-7EE6-4342-B048-85BDC9FD1C3A}</a:tableStyleId>
              </a:tblPr>
              <a:tblGrid>
                <a:gridCol w="2427288"/>
                <a:gridCol w="6319383"/>
              </a:tblGrid>
              <a:tr h="248837">
                <a:tc>
                  <a:txBody>
                    <a:bodyPr/>
                    <a:lstStyle/>
                    <a:p>
                      <a:pPr algn="l" fontAlgn="ctr"/>
                      <a:r>
                        <a:rPr lang="en-US" sz="1700" u="none" strike="noStrike" dirty="0">
                          <a:effectLst/>
                        </a:rPr>
                        <a:t>Text Shadows </a:t>
                      </a:r>
                      <a:endParaRPr lang="en-US" sz="17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700" u="none" strike="noStrike" dirty="0">
                          <a:effectLst/>
                        </a:rPr>
                        <a:t>text-shadow: -4px </a:t>
                      </a:r>
                      <a:r>
                        <a:rPr lang="en-US" sz="1700" u="none" strike="noStrike" dirty="0" err="1">
                          <a:effectLst/>
                        </a:rPr>
                        <a:t>4px</a:t>
                      </a:r>
                      <a:r>
                        <a:rPr lang="en-US" sz="1700" u="none" strike="noStrike" dirty="0">
                          <a:effectLst/>
                        </a:rPr>
                        <a:t> 6px </a:t>
                      </a:r>
                      <a:r>
                        <a:rPr lang="en-US" sz="1700" u="none" strike="noStrike" dirty="0" err="1">
                          <a:effectLst/>
                        </a:rPr>
                        <a:t>dimgrey</a:t>
                      </a:r>
                      <a:r>
                        <a:rPr lang="en-US" sz="1700" u="none" strike="noStrike" dirty="0">
                          <a:effectLst/>
                        </a:rPr>
                        <a:t>;</a:t>
                      </a:r>
                      <a:endParaRPr lang="en-US" sz="1700" b="0" i="0" u="none" strike="noStrike" dirty="0">
                        <a:solidFill>
                          <a:srgbClr val="000000"/>
                        </a:solidFill>
                        <a:effectLst/>
                        <a:latin typeface="Calibri" panose="020F0502020204030204" pitchFamily="34" charset="0"/>
                      </a:endParaRPr>
                    </a:p>
                  </a:txBody>
                  <a:tcPr marL="9525" marR="9525" marT="9525" marB="0" anchor="ctr"/>
                </a:tc>
              </a:tr>
              <a:tr h="248837">
                <a:tc>
                  <a:txBody>
                    <a:bodyPr/>
                    <a:lstStyle/>
                    <a:p>
                      <a:pPr algn="l" fontAlgn="ctr"/>
                      <a:r>
                        <a:rPr lang="en-US" sz="1700" u="none" strike="noStrike">
                          <a:effectLst/>
                        </a:rPr>
                        <a:t>Rounded Corners</a:t>
                      </a:r>
                      <a:endParaRPr lang="en-US" sz="17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700" u="none" strike="noStrike">
                          <a:effectLst/>
                        </a:rPr>
                        <a:t>border-radius: 50px;</a:t>
                      </a:r>
                      <a:endParaRPr lang="en-US" sz="1700" b="0" i="0" u="none" strike="noStrike">
                        <a:solidFill>
                          <a:srgbClr val="000000"/>
                        </a:solidFill>
                        <a:effectLst/>
                        <a:latin typeface="Calibri" panose="020F0502020204030204" pitchFamily="34" charset="0"/>
                      </a:endParaRPr>
                    </a:p>
                  </a:txBody>
                  <a:tcPr marL="9525" marR="9525" marT="9525" marB="0" anchor="ctr"/>
                </a:tc>
              </a:tr>
              <a:tr h="669371">
                <a:tc>
                  <a:txBody>
                    <a:bodyPr/>
                    <a:lstStyle/>
                    <a:p>
                      <a:pPr algn="l" fontAlgn="ctr"/>
                      <a:r>
                        <a:rPr lang="en-US" sz="1700" u="none" strike="noStrike">
                          <a:effectLst/>
                        </a:rPr>
                        <a:t>Color: </a:t>
                      </a:r>
                      <a:br>
                        <a:rPr lang="en-US" sz="1700" u="none" strike="noStrike">
                          <a:effectLst/>
                        </a:rPr>
                      </a:br>
                      <a:r>
                        <a:rPr lang="en-US" sz="1700" u="none" strike="noStrike">
                          <a:effectLst/>
                        </a:rPr>
                        <a:t>RGBA ((Red, Green, Blue, Alpha)</a:t>
                      </a:r>
                      <a:endParaRPr lang="en-US" sz="17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700" u="none" strike="noStrike" dirty="0">
                          <a:effectLst/>
                        </a:rPr>
                        <a:t>background: </a:t>
                      </a:r>
                      <a:r>
                        <a:rPr lang="en-US" sz="1700" u="none" strike="noStrike" dirty="0" err="1">
                          <a:effectLst/>
                        </a:rPr>
                        <a:t>rgba</a:t>
                      </a:r>
                      <a:r>
                        <a:rPr lang="en-US" sz="1700" u="none" strike="noStrike" dirty="0">
                          <a:effectLst/>
                        </a:rPr>
                        <a:t>(255, 0, 0, 0.5); </a:t>
                      </a:r>
                      <a:endParaRPr lang="en-US" sz="1700" b="0" i="0" u="none" strike="noStrike" dirty="0">
                        <a:solidFill>
                          <a:srgbClr val="000000"/>
                        </a:solidFill>
                        <a:effectLst/>
                        <a:latin typeface="Calibri" panose="020F0502020204030204" pitchFamily="34" charset="0"/>
                      </a:endParaRPr>
                    </a:p>
                  </a:txBody>
                  <a:tcPr marL="9525" marR="9525" marT="9525" marB="0" anchor="ctr"/>
                </a:tc>
              </a:tr>
              <a:tr h="497674">
                <a:tc>
                  <a:txBody>
                    <a:bodyPr/>
                    <a:lstStyle/>
                    <a:p>
                      <a:pPr algn="l" fontAlgn="ctr"/>
                      <a:r>
                        <a:rPr lang="en-US" sz="1700" u="none" strike="noStrike">
                          <a:effectLst/>
                        </a:rPr>
                        <a:t>Box Shadows</a:t>
                      </a:r>
                      <a:endParaRPr lang="en-US" sz="17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700" u="none" strike="noStrike" dirty="0">
                          <a:effectLst/>
                        </a:rPr>
                        <a:t>box-shadow: 25px </a:t>
                      </a:r>
                      <a:r>
                        <a:rPr lang="en-US" sz="1700" u="none" strike="noStrike" dirty="0" err="1">
                          <a:effectLst/>
                        </a:rPr>
                        <a:t>25px</a:t>
                      </a:r>
                      <a:r>
                        <a:rPr lang="en-US" sz="1700" u="none" strike="noStrike" dirty="0">
                          <a:effectLst/>
                        </a:rPr>
                        <a:t> 50px </a:t>
                      </a:r>
                      <a:r>
                        <a:rPr lang="en-US" sz="1700" u="none" strike="noStrike" dirty="0" err="1">
                          <a:effectLst/>
                        </a:rPr>
                        <a:t>dimgrey</a:t>
                      </a:r>
                      <a:r>
                        <a:rPr lang="en-US" sz="1700" u="none" strike="noStrike" dirty="0">
                          <a:effectLst/>
                        </a:rPr>
                        <a:t>;</a:t>
                      </a:r>
                      <a:br>
                        <a:rPr lang="en-US" sz="1700" u="none" strike="noStrike" dirty="0">
                          <a:effectLst/>
                        </a:rPr>
                      </a:br>
                      <a:r>
                        <a:rPr lang="en-US" sz="1700" u="none" strike="noStrike" dirty="0">
                          <a:effectLst/>
                        </a:rPr>
                        <a:t>box-shadow: -25px -25px 50px </a:t>
                      </a:r>
                      <a:r>
                        <a:rPr lang="en-US" sz="1700" u="none" strike="noStrike" dirty="0" err="1">
                          <a:effectLst/>
                        </a:rPr>
                        <a:t>dimgrey</a:t>
                      </a:r>
                      <a:r>
                        <a:rPr lang="en-US" sz="1700" u="none" strike="noStrike" dirty="0">
                          <a:effectLst/>
                        </a:rPr>
                        <a:t>;</a:t>
                      </a:r>
                      <a:endParaRPr lang="en-US" sz="1700" b="0" i="0" u="none" strike="noStrike" dirty="0">
                        <a:solidFill>
                          <a:srgbClr val="000000"/>
                        </a:solidFill>
                        <a:effectLst/>
                        <a:latin typeface="Calibri" panose="020F0502020204030204" pitchFamily="34" charset="0"/>
                      </a:endParaRPr>
                    </a:p>
                  </a:txBody>
                  <a:tcPr marL="9525" marR="9525" marT="9525" marB="0" anchor="ctr"/>
                </a:tc>
              </a:tr>
              <a:tr h="1990694">
                <a:tc>
                  <a:txBody>
                    <a:bodyPr/>
                    <a:lstStyle/>
                    <a:p>
                      <a:pPr algn="l" fontAlgn="ctr"/>
                      <a:r>
                        <a:rPr lang="en-US" sz="1700" u="none" strike="noStrike">
                          <a:effectLst/>
                        </a:rPr>
                        <a:t>Linear Gradients</a:t>
                      </a:r>
                      <a:endParaRPr lang="en-US" sz="17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700" u="none" strike="noStrike" dirty="0">
                          <a:effectLst/>
                        </a:rPr>
                        <a:t>background: -</a:t>
                      </a:r>
                      <a:r>
                        <a:rPr lang="en-US" sz="1700" u="none" strike="noStrike" dirty="0" err="1">
                          <a:effectLst/>
                        </a:rPr>
                        <a:t>webkit</a:t>
                      </a:r>
                      <a:r>
                        <a:rPr lang="en-US" sz="1700" u="none" strike="noStrike" dirty="0">
                          <a:effectLst/>
                        </a:rPr>
                        <a:t>-gradient(</a:t>
                      </a:r>
                      <a:br>
                        <a:rPr lang="en-US" sz="1700" u="none" strike="noStrike" dirty="0">
                          <a:effectLst/>
                        </a:rPr>
                      </a:br>
                      <a:r>
                        <a:rPr lang="en-US" sz="1700" u="none" strike="noStrike" dirty="0">
                          <a:effectLst/>
                        </a:rPr>
                        <a:t>              linear, center top, center bottom,</a:t>
                      </a:r>
                      <a:br>
                        <a:rPr lang="en-US" sz="1700" u="none" strike="noStrike" dirty="0">
                          <a:effectLst/>
                        </a:rPr>
                      </a:br>
                      <a:r>
                        <a:rPr lang="en-US" sz="1700" u="none" strike="noStrike" dirty="0">
                          <a:effectLst/>
                        </a:rPr>
                        <a:t>              color-stop(15%, white), color-stop(50%, </a:t>
                      </a:r>
                      <a:r>
                        <a:rPr lang="en-US" sz="1700" u="none" strike="noStrike" dirty="0" err="1">
                          <a:effectLst/>
                        </a:rPr>
                        <a:t>lightsteelblue</a:t>
                      </a:r>
                      <a:r>
                        <a:rPr lang="en-US" sz="1700" u="none" strike="noStrike" dirty="0">
                          <a:effectLst/>
                        </a:rPr>
                        <a:t>),</a:t>
                      </a:r>
                      <a:br>
                        <a:rPr lang="en-US" sz="1700" u="none" strike="noStrike" dirty="0">
                          <a:effectLst/>
                        </a:rPr>
                      </a:br>
                      <a:r>
                        <a:rPr lang="en-US" sz="1700" u="none" strike="noStrike" dirty="0">
                          <a:effectLst/>
                        </a:rPr>
                        <a:t>              color-stop(75%, navy) );</a:t>
                      </a:r>
                      <a:br>
                        <a:rPr lang="en-US" sz="1700" u="none" strike="noStrike" dirty="0">
                          <a:effectLst/>
                        </a:rPr>
                      </a:br>
                      <a:r>
                        <a:rPr lang="en-US" sz="1700" u="none" strike="noStrike" dirty="0">
                          <a:effectLst/>
                        </a:rPr>
                        <a:t>background: -</a:t>
                      </a:r>
                      <a:r>
                        <a:rPr lang="en-US" sz="1700" u="none" strike="noStrike" dirty="0" err="1">
                          <a:effectLst/>
                        </a:rPr>
                        <a:t>moz</a:t>
                      </a:r>
                      <a:r>
                        <a:rPr lang="en-US" sz="1700" u="none" strike="noStrike" dirty="0">
                          <a:effectLst/>
                        </a:rPr>
                        <a:t>-linear-gradient(</a:t>
                      </a:r>
                      <a:br>
                        <a:rPr lang="en-US" sz="1700" u="none" strike="noStrike" dirty="0">
                          <a:effectLst/>
                        </a:rPr>
                      </a:br>
                      <a:r>
                        <a:rPr lang="en-US" sz="1700" u="none" strike="noStrike" dirty="0">
                          <a:effectLst/>
                        </a:rPr>
                        <a:t>              top center, white 15%, </a:t>
                      </a:r>
                      <a:r>
                        <a:rPr lang="en-US" sz="1700" u="none" strike="noStrike" dirty="0" err="1">
                          <a:effectLst/>
                        </a:rPr>
                        <a:t>lightsteelblue</a:t>
                      </a:r>
                      <a:r>
                        <a:rPr lang="en-US" sz="1700" u="none" strike="noStrike" dirty="0">
                          <a:effectLst/>
                        </a:rPr>
                        <a:t> 50%, navy 75% );</a:t>
                      </a:r>
                      <a:br>
                        <a:rPr lang="en-US" sz="1700" u="none" strike="noStrike" dirty="0">
                          <a:effectLst/>
                        </a:rPr>
                      </a:br>
                      <a:r>
                        <a:rPr lang="en-US" sz="1700" u="none" strike="noStrike" dirty="0">
                          <a:effectLst/>
                        </a:rPr>
                        <a:t>background: linear-gradient(</a:t>
                      </a:r>
                      <a:br>
                        <a:rPr lang="en-US" sz="1700" u="none" strike="noStrike" dirty="0">
                          <a:effectLst/>
                        </a:rPr>
                      </a:br>
                      <a:r>
                        <a:rPr lang="en-US" sz="1700" u="none" strike="noStrike" dirty="0">
                          <a:effectLst/>
                        </a:rPr>
                        <a:t>              to bottom, white 15%, </a:t>
                      </a:r>
                      <a:r>
                        <a:rPr lang="en-US" sz="1700" u="none" strike="noStrike" dirty="0" err="1">
                          <a:effectLst/>
                        </a:rPr>
                        <a:t>lightsteelblue</a:t>
                      </a:r>
                      <a:r>
                        <a:rPr lang="en-US" sz="1700" u="none" strike="noStrike" dirty="0">
                          <a:effectLst/>
                        </a:rPr>
                        <a:t> 50%, navy 75% );</a:t>
                      </a:r>
                      <a:endParaRPr lang="en-US" sz="1700" b="0" i="0" u="none" strike="noStrike" dirty="0">
                        <a:solidFill>
                          <a:srgbClr val="000000"/>
                        </a:solidFill>
                        <a:effectLst/>
                        <a:latin typeface="Calibri" panose="020F0502020204030204" pitchFamily="34" charset="0"/>
                      </a:endParaRPr>
                    </a:p>
                  </a:txBody>
                  <a:tcPr marL="9525" marR="9525" marT="9525" marB="0" anchor="ctr"/>
                </a:tc>
              </a:tr>
              <a:tr h="746510">
                <a:tc>
                  <a:txBody>
                    <a:bodyPr/>
                    <a:lstStyle/>
                    <a:p>
                      <a:pPr algn="l" fontAlgn="ctr"/>
                      <a:r>
                        <a:rPr lang="en-US" sz="1700" u="none" strike="noStrike">
                          <a:effectLst/>
                        </a:rPr>
                        <a:t>Radial Gradients</a:t>
                      </a:r>
                      <a:endParaRPr lang="en-US" sz="17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700" u="none" strike="noStrike">
                          <a:effectLst/>
                        </a:rPr>
                        <a:t>background: -webkit-radial-gradient(center, yellow, red);</a:t>
                      </a:r>
                      <a:br>
                        <a:rPr lang="en-US" sz="1700" u="none" strike="noStrike">
                          <a:effectLst/>
                        </a:rPr>
                      </a:br>
                      <a:r>
                        <a:rPr lang="en-US" sz="1700" u="none" strike="noStrike">
                          <a:effectLst/>
                        </a:rPr>
                        <a:t>background: -moz-radial-gradient(center, yellow, red);</a:t>
                      </a:r>
                      <a:br>
                        <a:rPr lang="en-US" sz="1700" u="none" strike="noStrike">
                          <a:effectLst/>
                        </a:rPr>
                      </a:br>
                      <a:r>
                        <a:rPr lang="en-US" sz="1700" u="none" strike="noStrike">
                          <a:effectLst/>
                        </a:rPr>
                        <a:t>background: radial-gradient(center, yellow, red);</a:t>
                      </a:r>
                      <a:endParaRPr lang="en-US" sz="1700" b="0" i="0" u="none" strike="noStrike">
                        <a:solidFill>
                          <a:srgbClr val="000000"/>
                        </a:solidFill>
                        <a:effectLst/>
                        <a:latin typeface="Calibri" panose="020F0502020204030204" pitchFamily="34" charset="0"/>
                      </a:endParaRPr>
                    </a:p>
                  </a:txBody>
                  <a:tcPr marL="9525" marR="9525" marT="9525" marB="0" anchor="ctr"/>
                </a:tc>
              </a:tr>
              <a:tr h="248837">
                <a:tc>
                  <a:txBody>
                    <a:bodyPr/>
                    <a:lstStyle/>
                    <a:p>
                      <a:pPr algn="l" fontAlgn="ctr"/>
                      <a:r>
                        <a:rPr lang="en-US" sz="1700" u="none" strike="noStrike">
                          <a:effectLst/>
                        </a:rPr>
                        <a:t>Text Stroke</a:t>
                      </a:r>
                      <a:endParaRPr lang="en-US" sz="17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700" u="none" strike="noStrike" dirty="0">
                          <a:effectLst/>
                        </a:rPr>
                        <a:t>-</a:t>
                      </a:r>
                      <a:r>
                        <a:rPr lang="en-US" sz="1700" u="none" strike="noStrike" dirty="0" err="1">
                          <a:effectLst/>
                        </a:rPr>
                        <a:t>webkit</a:t>
                      </a:r>
                      <a:r>
                        <a:rPr lang="en-US" sz="1700" u="none" strike="noStrike" dirty="0">
                          <a:effectLst/>
                        </a:rPr>
                        <a:t>-text-stroke: 2px black;</a:t>
                      </a:r>
                      <a:endParaRPr lang="en-US" sz="17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
        <p:nvSpPr>
          <p:cNvPr id="8" name="TextBox 7"/>
          <p:cNvSpPr txBox="1"/>
          <p:nvPr/>
        </p:nvSpPr>
        <p:spPr>
          <a:xfrm>
            <a:off x="6030685" y="5838507"/>
            <a:ext cx="6019801" cy="461665"/>
          </a:xfrm>
          <a:prstGeom prst="rect">
            <a:avLst/>
          </a:prstGeom>
          <a:noFill/>
        </p:spPr>
        <p:txBody>
          <a:bodyPr wrap="square" rtlCol="0">
            <a:spAutoFit/>
          </a:bodyPr>
          <a:lstStyle/>
          <a:p>
            <a:pPr algn="r" defTabSz="457200"/>
            <a:r>
              <a:rPr lang="en-US" sz="2400" dirty="0" smtClean="0">
                <a:solidFill>
                  <a:srgbClr val="FF0000"/>
                </a:solidFill>
              </a:rPr>
              <a:t>Programs:- Please refer to the Textbook</a:t>
            </a:r>
            <a:endParaRPr lang="en-IN" sz="2400" dirty="0">
              <a:solidFill>
                <a:srgbClr val="FF0000"/>
              </a:solidFill>
            </a:endParaRPr>
          </a:p>
        </p:txBody>
      </p:sp>
    </p:spTree>
    <p:extLst>
      <p:ext uri="{BB962C8B-B14F-4D97-AF65-F5344CB8AC3E}">
        <p14:creationId xmlns:p14="http://schemas.microsoft.com/office/powerpoint/2010/main" val="154577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57019"/>
            <a:ext cx="10353761" cy="923636"/>
          </a:xfrm>
        </p:spPr>
        <p:txBody>
          <a:bodyPr/>
          <a:lstStyle/>
          <a:p>
            <a:r>
              <a:rPr lang="en-US" dirty="0" smtClean="0">
                <a:solidFill>
                  <a:srgbClr val="FFFF00"/>
                </a:solidFill>
              </a:rPr>
              <a:t>CSS</a:t>
            </a:r>
            <a:endParaRPr lang="en-US" dirty="0">
              <a:solidFill>
                <a:srgbClr val="FFFF00"/>
              </a:solidFill>
            </a:endParaRPr>
          </a:p>
        </p:txBody>
      </p:sp>
      <p:sp>
        <p:nvSpPr>
          <p:cNvPr id="3" name="Content Placeholder 2"/>
          <p:cNvSpPr>
            <a:spLocks noGrp="1"/>
          </p:cNvSpPr>
          <p:nvPr>
            <p:ph idx="1"/>
          </p:nvPr>
        </p:nvSpPr>
        <p:spPr>
          <a:xfrm>
            <a:off x="184727" y="997527"/>
            <a:ext cx="11674764" cy="5597237"/>
          </a:xfrm>
        </p:spPr>
        <p:txBody>
          <a:bodyPr>
            <a:normAutofit/>
          </a:bodyPr>
          <a:lstStyle/>
          <a:p>
            <a:r>
              <a:rPr lang="en-US" sz="2800" dirty="0">
                <a:solidFill>
                  <a:srgbClr val="00B050"/>
                </a:solidFill>
                <a:effectLst/>
              </a:rPr>
              <a:t>Cascading Style Sheets (CSS) </a:t>
            </a:r>
            <a:r>
              <a:rPr lang="en-US" sz="2800" dirty="0">
                <a:effectLst/>
              </a:rPr>
              <a:t>is used to format the layout of a webpage</a:t>
            </a:r>
            <a:r>
              <a:rPr lang="en-US" sz="2800" dirty="0" smtClean="0">
                <a:effectLst/>
              </a:rPr>
              <a:t>.</a:t>
            </a:r>
          </a:p>
          <a:p>
            <a:pPr algn="just"/>
            <a:r>
              <a:rPr lang="en-US" sz="2800" dirty="0">
                <a:effectLst/>
              </a:rPr>
              <a:t>With CSS, you can control the color, font, the size of text, the spacing between elements, how elements are positioned and laid out, what background images or background colors to be used, different displays for different devices and screen sizes, and much more</a:t>
            </a:r>
            <a:r>
              <a:rPr lang="en-US" sz="2800" dirty="0" smtClean="0">
                <a:effectLst/>
              </a:rPr>
              <a:t>!</a:t>
            </a:r>
          </a:p>
          <a:p>
            <a:r>
              <a:rPr lang="en-US" sz="2800" dirty="0">
                <a:effectLst/>
              </a:rPr>
              <a:t>CSS can be added to HTML documents in 3 ways</a:t>
            </a:r>
            <a:r>
              <a:rPr lang="en-US" sz="2800" dirty="0" smtClean="0">
                <a:effectLst/>
              </a:rPr>
              <a:t>:</a:t>
            </a:r>
          </a:p>
          <a:p>
            <a:pPr lvl="1">
              <a:buFont typeface="Wingdings" pitchFamily="2" charset="2"/>
              <a:buChar char="Ø"/>
            </a:pPr>
            <a:r>
              <a:rPr lang="en-US" sz="2400" b="1" dirty="0">
                <a:solidFill>
                  <a:srgbClr val="00B050"/>
                </a:solidFill>
                <a:effectLst/>
              </a:rPr>
              <a:t>Inline</a:t>
            </a:r>
            <a:r>
              <a:rPr lang="en-US" sz="2400" dirty="0">
                <a:effectLst/>
              </a:rPr>
              <a:t> - by using the style attribute inside HTML elements</a:t>
            </a:r>
          </a:p>
          <a:p>
            <a:pPr lvl="1">
              <a:buFont typeface="Wingdings" pitchFamily="2" charset="2"/>
              <a:buChar char="Ø"/>
            </a:pPr>
            <a:r>
              <a:rPr lang="en-US" sz="2400" b="1" dirty="0">
                <a:solidFill>
                  <a:srgbClr val="00B050"/>
                </a:solidFill>
                <a:effectLst/>
              </a:rPr>
              <a:t>Internal (Embedded)- </a:t>
            </a:r>
            <a:r>
              <a:rPr lang="en-US" sz="2400" dirty="0">
                <a:effectLst/>
              </a:rPr>
              <a:t>by using a &lt;style&gt; element in the &lt;head&gt; section</a:t>
            </a:r>
          </a:p>
          <a:p>
            <a:pPr lvl="1">
              <a:buFont typeface="Wingdings" pitchFamily="2" charset="2"/>
              <a:buChar char="Ø"/>
            </a:pPr>
            <a:r>
              <a:rPr lang="en-US" sz="2400" b="1" dirty="0">
                <a:solidFill>
                  <a:srgbClr val="00B050"/>
                </a:solidFill>
                <a:effectLst/>
              </a:rPr>
              <a:t>External </a:t>
            </a:r>
            <a:r>
              <a:rPr lang="en-US" sz="2400" dirty="0">
                <a:effectLst/>
              </a:rPr>
              <a:t>- by using a &lt;link&gt; element to link to an external CSS file</a:t>
            </a:r>
          </a:p>
          <a:p>
            <a:pPr lvl="1"/>
            <a:endParaRPr lang="en-US" sz="2400" dirty="0"/>
          </a:p>
        </p:txBody>
      </p:sp>
    </p:spTree>
    <p:extLst>
      <p:ext uri="{BB962C8B-B14F-4D97-AF65-F5344CB8AC3E}">
        <p14:creationId xmlns:p14="http://schemas.microsoft.com/office/powerpoint/2010/main" val="39143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9977" y="222069"/>
            <a:ext cx="8739052" cy="646331"/>
          </a:xfrm>
          <a:prstGeom prst="rect">
            <a:avLst/>
          </a:prstGeom>
          <a:noFill/>
        </p:spPr>
        <p:txBody>
          <a:bodyPr wrap="square" rtlCol="0">
            <a:spAutoFit/>
          </a:bodyPr>
          <a:lstStyle/>
          <a:p>
            <a:pPr algn="ctr" defTabSz="457200"/>
            <a:r>
              <a:rPr lang="en-US" sz="3600" dirty="0">
                <a:solidFill>
                  <a:srgbClr val="FFFF00"/>
                </a:solidFill>
              </a:rPr>
              <a:t>Style Sheet Attributes</a:t>
            </a:r>
            <a:endParaRPr lang="en-IN" sz="3600" dirty="0">
              <a:solidFill>
                <a:prstClr val="white"/>
              </a:solidFill>
            </a:endParaRPr>
          </a:p>
        </p:txBody>
      </p:sp>
      <p:sp>
        <p:nvSpPr>
          <p:cNvPr id="7" name="Content Placeholder 2"/>
          <p:cNvSpPr txBox="1">
            <a:spLocks/>
          </p:cNvSpPr>
          <p:nvPr/>
        </p:nvSpPr>
        <p:spPr>
          <a:xfrm>
            <a:off x="307657" y="1100099"/>
            <a:ext cx="5400811"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457200" indent="-457200">
              <a:buFont typeface="+mj-lt"/>
              <a:buAutoNum type="arabicPeriod"/>
            </a:pPr>
            <a:r>
              <a:rPr lang="en-US" sz="2400" dirty="0" smtClean="0">
                <a:solidFill>
                  <a:prstClr val="white"/>
                </a:solidFill>
              </a:rPr>
              <a:t>Background-Color</a:t>
            </a:r>
          </a:p>
          <a:p>
            <a:pPr marL="457200" indent="-457200">
              <a:buFont typeface="+mj-lt"/>
              <a:buAutoNum type="arabicPeriod"/>
            </a:pPr>
            <a:r>
              <a:rPr lang="en-US" sz="2400" dirty="0" smtClean="0">
                <a:solidFill>
                  <a:prstClr val="white"/>
                </a:solidFill>
              </a:rPr>
              <a:t>Color</a:t>
            </a:r>
          </a:p>
          <a:p>
            <a:pPr marL="457200" indent="-457200">
              <a:buFont typeface="+mj-lt"/>
              <a:buAutoNum type="arabicPeriod"/>
            </a:pPr>
            <a:r>
              <a:rPr lang="en-US" sz="2400" dirty="0">
                <a:solidFill>
                  <a:prstClr val="white"/>
                </a:solidFill>
              </a:rPr>
              <a:t>Border Color</a:t>
            </a:r>
          </a:p>
          <a:p>
            <a:pPr marL="514350" indent="-514350">
              <a:buFont typeface="+mj-lt"/>
              <a:buAutoNum type="arabicPeriod"/>
            </a:pPr>
            <a:r>
              <a:rPr lang="en-US" sz="2800" dirty="0" smtClean="0">
                <a:solidFill>
                  <a:prstClr val="white"/>
                </a:solidFill>
              </a:rPr>
              <a:t>Text-align</a:t>
            </a:r>
          </a:p>
          <a:p>
            <a:pPr marL="514350" indent="-514350">
              <a:buFont typeface="+mj-lt"/>
              <a:buAutoNum type="arabicPeriod"/>
            </a:pPr>
            <a:r>
              <a:rPr lang="en-IN" dirty="0" smtClean="0">
                <a:solidFill>
                  <a:prstClr val="white"/>
                </a:solidFill>
                <a:effectLst/>
              </a:rPr>
              <a:t>Font-family</a:t>
            </a:r>
          </a:p>
          <a:p>
            <a:pPr marL="514350" indent="-514350">
              <a:buFont typeface="+mj-lt"/>
              <a:buAutoNum type="arabicPeriod"/>
            </a:pPr>
            <a:r>
              <a:rPr lang="en-IN" dirty="0" smtClean="0">
                <a:solidFill>
                  <a:prstClr val="white"/>
                </a:solidFill>
                <a:effectLst/>
              </a:rPr>
              <a:t>font-size</a:t>
            </a:r>
          </a:p>
          <a:p>
            <a:pPr marL="514350" indent="-514350">
              <a:buFont typeface="+mj-lt"/>
              <a:buAutoNum type="arabicPeriod"/>
            </a:pPr>
            <a:r>
              <a:rPr lang="en-US" sz="2800" dirty="0" smtClean="0">
                <a:solidFill>
                  <a:prstClr val="white"/>
                </a:solidFill>
              </a:rPr>
              <a:t>font-weight</a:t>
            </a:r>
          </a:p>
          <a:p>
            <a:pPr marL="514350" indent="-514350">
              <a:buFont typeface="+mj-lt"/>
              <a:buAutoNum type="arabicPeriod"/>
            </a:pPr>
            <a:r>
              <a:rPr lang="en-US" sz="2800" dirty="0">
                <a:solidFill>
                  <a:prstClr val="white"/>
                </a:solidFill>
              </a:rPr>
              <a:t>font-style</a:t>
            </a:r>
            <a:endParaRPr lang="en-US" sz="2800" dirty="0" smtClean="0">
              <a:solidFill>
                <a:prstClr val="white"/>
              </a:solidFill>
            </a:endParaRPr>
          </a:p>
          <a:p>
            <a:pPr marL="514350" indent="-514350">
              <a:buFont typeface="+mj-lt"/>
              <a:buAutoNum type="arabicPeriod"/>
            </a:pPr>
            <a:endParaRPr lang="en-US" sz="2800" dirty="0" smtClean="0">
              <a:solidFill>
                <a:prstClr val="white"/>
              </a:solidFill>
            </a:endParaRPr>
          </a:p>
          <a:p>
            <a:pPr marL="514350" indent="-514350">
              <a:buFont typeface="+mj-lt"/>
              <a:buAutoNum type="arabicPeriod"/>
            </a:pPr>
            <a:endParaRPr lang="en-US" sz="2800" dirty="0" smtClean="0">
              <a:solidFill>
                <a:prstClr val="white"/>
              </a:solidFill>
            </a:endParaRPr>
          </a:p>
          <a:p>
            <a:pPr marL="0" indent="0">
              <a:buFont typeface="Arial" panose="020B0604020202020204" pitchFamily="34" charset="0"/>
              <a:buNone/>
            </a:pPr>
            <a:endParaRPr lang="en-US" sz="2800" dirty="0">
              <a:solidFill>
                <a:prstClr val="white"/>
              </a:solidFill>
            </a:endParaRPr>
          </a:p>
        </p:txBody>
      </p:sp>
      <p:sp>
        <p:nvSpPr>
          <p:cNvPr id="5" name="Content Placeholder 2"/>
          <p:cNvSpPr txBox="1">
            <a:spLocks/>
          </p:cNvSpPr>
          <p:nvPr/>
        </p:nvSpPr>
        <p:spPr>
          <a:xfrm>
            <a:off x="6432159" y="1100099"/>
            <a:ext cx="5010904"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514350" indent="-514350">
              <a:buFont typeface="+mj-lt"/>
              <a:buAutoNum type="arabicPeriod" startAt="9"/>
            </a:pPr>
            <a:r>
              <a:rPr lang="en-US" sz="2800" dirty="0" smtClean="0">
                <a:solidFill>
                  <a:prstClr val="white"/>
                </a:solidFill>
              </a:rPr>
              <a:t>Margins</a:t>
            </a:r>
          </a:p>
          <a:p>
            <a:pPr marL="514350" indent="-514350">
              <a:buFont typeface="+mj-lt"/>
              <a:buAutoNum type="arabicPeriod" startAt="9"/>
            </a:pPr>
            <a:r>
              <a:rPr lang="en-US" sz="2800" dirty="0" smtClean="0">
                <a:solidFill>
                  <a:prstClr val="white"/>
                </a:solidFill>
              </a:rPr>
              <a:t>Padding</a:t>
            </a:r>
          </a:p>
          <a:p>
            <a:pPr marL="514350" indent="-514350">
              <a:buFont typeface="+mj-lt"/>
              <a:buAutoNum type="arabicPeriod" startAt="9"/>
            </a:pPr>
            <a:r>
              <a:rPr lang="en-US" sz="2800" dirty="0" smtClean="0">
                <a:solidFill>
                  <a:prstClr val="white"/>
                </a:solidFill>
              </a:rPr>
              <a:t>text-decoration</a:t>
            </a:r>
            <a:endParaRPr lang="en-US" sz="2800" dirty="0">
              <a:solidFill>
                <a:prstClr val="white"/>
              </a:solidFill>
            </a:endParaRPr>
          </a:p>
          <a:p>
            <a:pPr marL="514350" indent="-514350">
              <a:buFont typeface="+mj-lt"/>
              <a:buAutoNum type="arabicPeriod" startAt="9"/>
            </a:pPr>
            <a:r>
              <a:rPr lang="en-US" sz="2800" dirty="0" smtClean="0">
                <a:solidFill>
                  <a:prstClr val="white"/>
                </a:solidFill>
              </a:rPr>
              <a:t>letter-spacing</a:t>
            </a:r>
          </a:p>
          <a:p>
            <a:pPr marL="514350" indent="-514350">
              <a:buFont typeface="+mj-lt"/>
              <a:buAutoNum type="arabicPeriod" startAt="9"/>
            </a:pPr>
            <a:r>
              <a:rPr lang="en-US" sz="2800" dirty="0" smtClean="0">
                <a:solidFill>
                  <a:prstClr val="white"/>
                </a:solidFill>
              </a:rPr>
              <a:t>line-height</a:t>
            </a:r>
          </a:p>
          <a:p>
            <a:pPr marL="514350" indent="-514350">
              <a:buFont typeface="+mj-lt"/>
              <a:buAutoNum type="arabicPeriod" startAt="9"/>
            </a:pPr>
            <a:r>
              <a:rPr lang="en-US" sz="2800" dirty="0" smtClean="0">
                <a:solidFill>
                  <a:prstClr val="white"/>
                </a:solidFill>
              </a:rPr>
              <a:t>text-shadow</a:t>
            </a:r>
          </a:p>
          <a:p>
            <a:pPr marL="514350" indent="-514350">
              <a:buFont typeface="+mj-lt"/>
              <a:buAutoNum type="arabicPeriod" startAt="9"/>
            </a:pPr>
            <a:endParaRPr lang="en-US" sz="2800" dirty="0" smtClean="0">
              <a:solidFill>
                <a:prstClr val="white"/>
              </a:solidFill>
            </a:endParaRPr>
          </a:p>
          <a:p>
            <a:pPr marL="0" indent="0">
              <a:buFont typeface="Arial" panose="020B0604020202020204" pitchFamily="34" charset="0"/>
              <a:buNone/>
            </a:pPr>
            <a:endParaRPr lang="en-US" sz="2800" dirty="0">
              <a:solidFill>
                <a:prstClr val="white"/>
              </a:solidFill>
            </a:endParaRPr>
          </a:p>
        </p:txBody>
      </p:sp>
    </p:spTree>
    <p:extLst>
      <p:ext uri="{BB962C8B-B14F-4D97-AF65-F5344CB8AC3E}">
        <p14:creationId xmlns:p14="http://schemas.microsoft.com/office/powerpoint/2010/main" val="203117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9977" y="222069"/>
            <a:ext cx="8739052" cy="646331"/>
          </a:xfrm>
          <a:prstGeom prst="rect">
            <a:avLst/>
          </a:prstGeom>
          <a:noFill/>
        </p:spPr>
        <p:txBody>
          <a:bodyPr wrap="square" rtlCol="0">
            <a:spAutoFit/>
          </a:bodyPr>
          <a:lstStyle/>
          <a:p>
            <a:pPr algn="ctr" defTabSz="457200"/>
            <a:r>
              <a:rPr lang="en-US" sz="3600" dirty="0">
                <a:solidFill>
                  <a:srgbClr val="FFFF00"/>
                </a:solidFill>
              </a:rPr>
              <a:t>Style Sheet Attributes</a:t>
            </a:r>
            <a:endParaRPr lang="en-IN" sz="3600" dirty="0">
              <a:solidFill>
                <a:prstClr val="white"/>
              </a:solidFill>
            </a:endParaRPr>
          </a:p>
        </p:txBody>
      </p:sp>
      <p:sp>
        <p:nvSpPr>
          <p:cNvPr id="7" name="Content Placeholder 2"/>
          <p:cNvSpPr txBox="1">
            <a:spLocks/>
          </p:cNvSpPr>
          <p:nvPr/>
        </p:nvSpPr>
        <p:spPr>
          <a:xfrm>
            <a:off x="307657" y="1100099"/>
            <a:ext cx="5400811"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sz="2400" dirty="0" smtClean="0">
                <a:solidFill>
                  <a:prstClr val="white"/>
                </a:solidFill>
              </a:rPr>
              <a:t>           </a:t>
            </a:r>
            <a:r>
              <a:rPr lang="en-US" sz="2400" b="1" u="sng" dirty="0" smtClean="0">
                <a:solidFill>
                  <a:srgbClr val="00B050"/>
                </a:solidFill>
              </a:rPr>
              <a:t>Backgrounds</a:t>
            </a:r>
          </a:p>
          <a:p>
            <a:pPr marL="457200" indent="-457200">
              <a:buFont typeface="+mj-lt"/>
              <a:buAutoNum type="arabicPeriod"/>
            </a:pPr>
            <a:r>
              <a:rPr lang="en-US" sz="2400" dirty="0" err="1" smtClean="0">
                <a:solidFill>
                  <a:prstClr val="white"/>
                </a:solidFill>
              </a:rPr>
              <a:t>Background-Color:blue</a:t>
            </a:r>
            <a:endParaRPr lang="en-US" sz="2400" dirty="0" smtClean="0">
              <a:solidFill>
                <a:prstClr val="white"/>
              </a:solidFill>
            </a:endParaRPr>
          </a:p>
          <a:p>
            <a:pPr marL="457200" indent="-457200">
              <a:buFont typeface="+mj-lt"/>
              <a:buAutoNum type="arabicPeriod"/>
            </a:pPr>
            <a:r>
              <a:rPr lang="en-US" sz="2400" dirty="0" smtClean="0">
                <a:solidFill>
                  <a:prstClr val="white"/>
                </a:solidFill>
              </a:rPr>
              <a:t>background-image:dog.jpg</a:t>
            </a:r>
          </a:p>
          <a:p>
            <a:pPr marL="457200" indent="-457200">
              <a:buFont typeface="+mj-lt"/>
              <a:buAutoNum type="arabicPeriod"/>
            </a:pPr>
            <a:r>
              <a:rPr lang="en-US" sz="2400" dirty="0">
                <a:solidFill>
                  <a:prstClr val="white"/>
                </a:solidFill>
              </a:rPr>
              <a:t>background-repeat: repeat-y</a:t>
            </a:r>
            <a:r>
              <a:rPr lang="en-US" sz="2400" dirty="0" smtClean="0">
                <a:solidFill>
                  <a:prstClr val="white"/>
                </a:solidFill>
              </a:rPr>
              <a:t>;</a:t>
            </a:r>
          </a:p>
          <a:p>
            <a:pPr marL="0" indent="0">
              <a:buFont typeface="Arial" panose="020B0604020202020204" pitchFamily="34" charset="0"/>
              <a:buNone/>
            </a:pPr>
            <a:r>
              <a:rPr lang="en-US" sz="2400" dirty="0" smtClean="0">
                <a:solidFill>
                  <a:prstClr val="white"/>
                </a:solidFill>
              </a:rPr>
              <a:t>		repeat-x, no-repeat</a:t>
            </a:r>
          </a:p>
          <a:p>
            <a:pPr marL="457200" indent="-457200">
              <a:buFont typeface="+mj-lt"/>
              <a:buAutoNum type="arabicPeriod" startAt="4"/>
            </a:pPr>
            <a:r>
              <a:rPr lang="en-US" sz="2500" dirty="0">
                <a:solidFill>
                  <a:prstClr val="white"/>
                </a:solidFill>
              </a:rPr>
              <a:t>background-position:right</a:t>
            </a:r>
            <a:r>
              <a:rPr lang="en-US" sz="2400" dirty="0">
                <a:solidFill>
                  <a:prstClr val="white"/>
                </a:solidFill>
              </a:rPr>
              <a:t> bottom</a:t>
            </a:r>
            <a:endParaRPr lang="en-US" sz="2400" dirty="0" smtClean="0">
              <a:solidFill>
                <a:prstClr val="white"/>
              </a:solidFill>
            </a:endParaRPr>
          </a:p>
          <a:p>
            <a:pPr marL="457200" indent="-457200">
              <a:buFont typeface="+mj-lt"/>
              <a:buAutoNum type="arabicPeriod" startAt="4"/>
            </a:pPr>
            <a:r>
              <a:rPr lang="en-US" sz="2400" dirty="0">
                <a:solidFill>
                  <a:prstClr val="white"/>
                </a:solidFill>
              </a:rPr>
              <a:t>background-attachment: fixed</a:t>
            </a:r>
            <a:endParaRPr lang="en-US" sz="2400" dirty="0" smtClean="0">
              <a:solidFill>
                <a:prstClr val="white"/>
              </a:solidFill>
            </a:endParaRPr>
          </a:p>
          <a:p>
            <a:pPr marL="514350" indent="-514350">
              <a:buFont typeface="+mj-lt"/>
              <a:buAutoNum type="arabicPeriod" startAt="4"/>
            </a:pPr>
            <a:endParaRPr lang="en-US" sz="2800" dirty="0" smtClean="0">
              <a:solidFill>
                <a:prstClr val="white"/>
              </a:solidFill>
            </a:endParaRPr>
          </a:p>
          <a:p>
            <a:pPr marL="514350" indent="-514350">
              <a:buFont typeface="+mj-lt"/>
              <a:buAutoNum type="arabicPeriod" startAt="4"/>
            </a:pPr>
            <a:endParaRPr lang="en-US" sz="2800" dirty="0" smtClean="0">
              <a:solidFill>
                <a:prstClr val="white"/>
              </a:solidFill>
            </a:endParaRPr>
          </a:p>
          <a:p>
            <a:pPr marL="514350" indent="-514350">
              <a:buFont typeface="+mj-lt"/>
              <a:buAutoNum type="arabicPeriod" startAt="4"/>
            </a:pPr>
            <a:endParaRPr lang="en-US" sz="2800" dirty="0" smtClean="0">
              <a:solidFill>
                <a:prstClr val="white"/>
              </a:solidFill>
            </a:endParaRPr>
          </a:p>
          <a:p>
            <a:pPr marL="0" indent="0">
              <a:buFont typeface="Arial" panose="020B0604020202020204" pitchFamily="34" charset="0"/>
              <a:buNone/>
            </a:pPr>
            <a:endParaRPr lang="en-US" sz="2800" dirty="0">
              <a:solidFill>
                <a:prstClr val="white"/>
              </a:solidFill>
            </a:endParaRPr>
          </a:p>
        </p:txBody>
      </p:sp>
      <p:sp>
        <p:nvSpPr>
          <p:cNvPr id="5" name="Content Placeholder 2"/>
          <p:cNvSpPr txBox="1">
            <a:spLocks/>
          </p:cNvSpPr>
          <p:nvPr/>
        </p:nvSpPr>
        <p:spPr>
          <a:xfrm>
            <a:off x="5394036" y="1100099"/>
            <a:ext cx="6049027"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sz="2400" dirty="0">
                <a:solidFill>
                  <a:prstClr val="white"/>
                </a:solidFill>
              </a:rPr>
              <a:t>	 </a:t>
            </a:r>
            <a:r>
              <a:rPr lang="en-US" sz="2400" b="1" u="sng" dirty="0">
                <a:solidFill>
                  <a:srgbClr val="00B050"/>
                </a:solidFill>
              </a:rPr>
              <a:t>Backgrounds</a:t>
            </a:r>
            <a:endParaRPr lang="en-US" sz="2400" dirty="0" smtClean="0">
              <a:solidFill>
                <a:srgbClr val="00B050"/>
              </a:solidFill>
            </a:endParaRPr>
          </a:p>
          <a:p>
            <a:pPr marL="457200" indent="-457200">
              <a:buFont typeface="+mj-lt"/>
              <a:buAutoNum type="arabicPeriod"/>
            </a:pPr>
            <a:r>
              <a:rPr lang="en-US" sz="2400" dirty="0" smtClean="0">
                <a:solidFill>
                  <a:prstClr val="white"/>
                </a:solidFill>
              </a:rPr>
              <a:t>border-style</a:t>
            </a:r>
            <a:r>
              <a:rPr lang="en-US" sz="2400" dirty="0">
                <a:solidFill>
                  <a:prstClr val="white"/>
                </a:solidFill>
              </a:rPr>
              <a:t>: solid;</a:t>
            </a:r>
          </a:p>
          <a:p>
            <a:pPr marL="457200" indent="-457200">
              <a:buFont typeface="+mj-lt"/>
              <a:buAutoNum type="arabicPeriod"/>
            </a:pPr>
            <a:r>
              <a:rPr lang="en-US" sz="2400" dirty="0" smtClean="0">
                <a:solidFill>
                  <a:prstClr val="white"/>
                </a:solidFill>
              </a:rPr>
              <a:t> border-width:5pt </a:t>
            </a:r>
            <a:r>
              <a:rPr lang="en-US" sz="2400" dirty="0">
                <a:solidFill>
                  <a:prstClr val="white"/>
                </a:solidFill>
              </a:rPr>
              <a:t>10cm 15px 20em;</a:t>
            </a:r>
          </a:p>
          <a:p>
            <a:pPr marL="457200" indent="-457200">
              <a:buFont typeface="+mj-lt"/>
              <a:buAutoNum type="arabicPeriod"/>
            </a:pPr>
            <a:r>
              <a:rPr lang="en-US" sz="2400" dirty="0" smtClean="0">
                <a:solidFill>
                  <a:prstClr val="white"/>
                </a:solidFill>
              </a:rPr>
              <a:t>border-color:red </a:t>
            </a:r>
            <a:r>
              <a:rPr lang="en-US" sz="2400" dirty="0">
                <a:solidFill>
                  <a:prstClr val="white"/>
                </a:solidFill>
              </a:rPr>
              <a:t>green yellow </a:t>
            </a:r>
            <a:r>
              <a:rPr lang="en-US" sz="2400" dirty="0" smtClean="0">
                <a:solidFill>
                  <a:prstClr val="white"/>
                </a:solidFill>
              </a:rPr>
              <a:t>blue</a:t>
            </a:r>
          </a:p>
          <a:p>
            <a:pPr marL="0" indent="0" algn="ctr">
              <a:buFont typeface="Arial" panose="020B0604020202020204" pitchFamily="34" charset="0"/>
              <a:buNone/>
            </a:pPr>
            <a:r>
              <a:rPr lang="en-US" sz="2400" b="1" u="sng" dirty="0">
                <a:solidFill>
                  <a:srgbClr val="00B050"/>
                </a:solidFill>
              </a:rPr>
              <a:t>Positioning Elements: </a:t>
            </a:r>
          </a:p>
          <a:p>
            <a:pPr marL="457200" indent="-457200">
              <a:buFont typeface="+mj-lt"/>
              <a:buAutoNum type="arabicPeriod"/>
            </a:pPr>
            <a:r>
              <a:rPr lang="en-US" sz="2400" b="1" dirty="0" smtClean="0">
                <a:solidFill>
                  <a:prstClr val="white"/>
                </a:solidFill>
              </a:rPr>
              <a:t>Absolute </a:t>
            </a:r>
            <a:r>
              <a:rPr lang="en-US" sz="2400" b="1" dirty="0">
                <a:solidFill>
                  <a:prstClr val="white"/>
                </a:solidFill>
              </a:rPr>
              <a:t>Positioning, </a:t>
            </a:r>
            <a:r>
              <a:rPr lang="en-US" sz="2400" b="1" dirty="0" smtClean="0">
                <a:solidFill>
                  <a:prstClr val="white"/>
                </a:solidFill>
              </a:rPr>
              <a:t>z-index</a:t>
            </a:r>
          </a:p>
          <a:p>
            <a:pPr marL="457200" indent="-457200">
              <a:buFont typeface="+mj-lt"/>
              <a:buAutoNum type="arabicPeriod"/>
            </a:pPr>
            <a:r>
              <a:rPr lang="en-US" sz="2400" b="1" dirty="0" smtClean="0">
                <a:solidFill>
                  <a:prstClr val="white"/>
                </a:solidFill>
              </a:rPr>
              <a:t>Relative positioning</a:t>
            </a:r>
            <a:endParaRPr lang="en-US" sz="2400" dirty="0" smtClean="0">
              <a:solidFill>
                <a:prstClr val="white"/>
              </a:solidFill>
            </a:endParaRPr>
          </a:p>
          <a:p>
            <a:pPr marL="0" indent="0">
              <a:buFont typeface="Arial" panose="020B0604020202020204" pitchFamily="34" charset="0"/>
              <a:buNone/>
            </a:pPr>
            <a:endParaRPr lang="en-US" sz="2400" dirty="0">
              <a:solidFill>
                <a:prstClr val="white"/>
              </a:solidFill>
            </a:endParaRPr>
          </a:p>
        </p:txBody>
      </p:sp>
    </p:spTree>
    <p:extLst>
      <p:ext uri="{BB962C8B-B14F-4D97-AF65-F5344CB8AC3E}">
        <p14:creationId xmlns:p14="http://schemas.microsoft.com/office/powerpoint/2010/main" val="3084947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309" y="337128"/>
            <a:ext cx="4996874" cy="6243782"/>
          </a:xfrm>
        </p:spPr>
        <p:txBody>
          <a:bodyPr>
            <a:normAutofit lnSpcReduction="10000"/>
          </a:bodyPr>
          <a:lstStyle/>
          <a:p>
            <a:pPr marL="0" indent="0">
              <a:buNone/>
            </a:pPr>
            <a:r>
              <a:rPr lang="en-US" dirty="0"/>
              <a:t>&lt;p </a:t>
            </a:r>
            <a:r>
              <a:rPr lang="en-US" dirty="0">
                <a:solidFill>
                  <a:schemeClr val="accent5">
                    <a:lumMod val="60000"/>
                    <a:lumOff val="40000"/>
                  </a:schemeClr>
                </a:solidFill>
              </a:rPr>
              <a:t>style</a:t>
            </a:r>
            <a:r>
              <a:rPr lang="en-US" dirty="0">
                <a:solidFill>
                  <a:srgbClr val="92D050"/>
                </a:solidFill>
              </a:rPr>
              <a:t>="background-color:red; </a:t>
            </a:r>
          </a:p>
          <a:p>
            <a:pPr marL="0" indent="0">
              <a:buNone/>
            </a:pPr>
            <a:r>
              <a:rPr lang="en-US" dirty="0">
                <a:solidFill>
                  <a:srgbClr val="92D050"/>
                </a:solidFill>
              </a:rPr>
              <a:t>	  color:Yellow; </a:t>
            </a:r>
          </a:p>
          <a:p>
            <a:pPr marL="0" indent="0">
              <a:buNone/>
            </a:pPr>
            <a:r>
              <a:rPr lang="en-US" dirty="0">
                <a:solidFill>
                  <a:srgbClr val="92D050"/>
                </a:solidFill>
              </a:rPr>
              <a:t>	  text-align:center;</a:t>
            </a:r>
          </a:p>
          <a:p>
            <a:pPr marL="0" indent="0">
              <a:buNone/>
            </a:pPr>
            <a:r>
              <a:rPr lang="en-US" dirty="0">
                <a:solidFill>
                  <a:srgbClr val="92D050"/>
                </a:solidFill>
              </a:rPr>
              <a:t>	  font-family:verdana;</a:t>
            </a:r>
          </a:p>
          <a:p>
            <a:pPr marL="0" indent="0">
              <a:buNone/>
            </a:pPr>
            <a:r>
              <a:rPr lang="en-US" dirty="0">
                <a:solidFill>
                  <a:srgbClr val="92D050"/>
                </a:solidFill>
              </a:rPr>
              <a:t>	  font-size:300%;</a:t>
            </a:r>
          </a:p>
          <a:p>
            <a:pPr marL="0" indent="0">
              <a:buNone/>
            </a:pPr>
            <a:r>
              <a:rPr lang="en-US" dirty="0">
                <a:solidFill>
                  <a:srgbClr val="92D050"/>
                </a:solidFill>
              </a:rPr>
              <a:t>	  font-weight: bold;</a:t>
            </a:r>
          </a:p>
          <a:p>
            <a:pPr marL="0" indent="0">
              <a:buNone/>
            </a:pPr>
            <a:r>
              <a:rPr lang="en-US" dirty="0">
                <a:solidFill>
                  <a:srgbClr val="92D050"/>
                </a:solidFill>
              </a:rPr>
              <a:t>	  font-style: Italic;</a:t>
            </a:r>
          </a:p>
          <a:p>
            <a:pPr marL="0" indent="0">
              <a:buNone/>
            </a:pPr>
            <a:r>
              <a:rPr lang="en-US" dirty="0">
                <a:solidFill>
                  <a:srgbClr val="92D050"/>
                </a:solidFill>
              </a:rPr>
              <a:t>	  margin:75px;</a:t>
            </a:r>
          </a:p>
          <a:p>
            <a:pPr marL="0" indent="0">
              <a:buNone/>
            </a:pPr>
            <a:r>
              <a:rPr lang="en-US" dirty="0">
                <a:solidFill>
                  <a:srgbClr val="92D050"/>
                </a:solidFill>
              </a:rPr>
              <a:t>	  text-decoration:underline;</a:t>
            </a:r>
          </a:p>
          <a:p>
            <a:pPr marL="0" indent="0">
              <a:buNone/>
            </a:pPr>
            <a:r>
              <a:rPr lang="en-US" dirty="0">
                <a:solidFill>
                  <a:srgbClr val="92D050"/>
                </a:solidFill>
              </a:rPr>
              <a:t>	  letter-spacing:-3px;</a:t>
            </a:r>
          </a:p>
          <a:p>
            <a:pPr marL="0" indent="0">
              <a:buNone/>
            </a:pPr>
            <a:r>
              <a:rPr lang="en-US" dirty="0">
                <a:solidFill>
                  <a:srgbClr val="92D050"/>
                </a:solidFill>
              </a:rPr>
              <a:t>	  line-height: 100px;</a:t>
            </a:r>
          </a:p>
          <a:p>
            <a:pPr marL="0" indent="0">
              <a:buNone/>
            </a:pPr>
            <a:r>
              <a:rPr lang="en-US" dirty="0">
                <a:solidFill>
                  <a:srgbClr val="92D050"/>
                </a:solidFill>
              </a:rPr>
              <a:t>	  text-shadow: 3px 2px green</a:t>
            </a:r>
            <a:r>
              <a:rPr lang="en-US" dirty="0" smtClean="0">
                <a:solidFill>
                  <a:srgbClr val="92D050"/>
                </a:solidFill>
              </a:rPr>
              <a:t>; </a:t>
            </a:r>
            <a:r>
              <a:rPr lang="en-US" dirty="0" smtClean="0"/>
              <a:t>"&gt;       </a:t>
            </a:r>
          </a:p>
          <a:p>
            <a:pPr marL="0" indent="0">
              <a:buNone/>
            </a:pPr>
            <a:r>
              <a:rPr lang="en-US" dirty="0"/>
              <a:t> </a:t>
            </a:r>
            <a:r>
              <a:rPr lang="en-US" dirty="0" smtClean="0"/>
              <a:t>     Welcome </a:t>
            </a:r>
            <a:r>
              <a:rPr lang="en-US" dirty="0"/>
              <a:t>to RVR &lt;/p&gt;</a:t>
            </a:r>
          </a:p>
        </p:txBody>
      </p:sp>
      <p:sp>
        <p:nvSpPr>
          <p:cNvPr id="6" name="Content Placeholder 2"/>
          <p:cNvSpPr txBox="1">
            <a:spLocks/>
          </p:cNvSpPr>
          <p:nvPr/>
        </p:nvSpPr>
        <p:spPr>
          <a:xfrm>
            <a:off x="7061199" y="471057"/>
            <a:ext cx="4996874" cy="624378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a:solidFill>
                  <a:prstClr val="white"/>
                </a:solidFill>
              </a:rPr>
              <a:t>&lt;table border=3</a:t>
            </a:r>
            <a:r>
              <a:rPr lang="en-US" dirty="0">
                <a:solidFill>
                  <a:srgbClr val="92D050"/>
                </a:solidFill>
              </a:rPr>
              <a:t> </a:t>
            </a:r>
            <a:r>
              <a:rPr lang="en-US" dirty="0">
                <a:solidFill>
                  <a:srgbClr val="C54F71">
                    <a:lumMod val="60000"/>
                    <a:lumOff val="40000"/>
                  </a:srgbClr>
                </a:solidFill>
              </a:rPr>
              <a:t>style</a:t>
            </a:r>
            <a:r>
              <a:rPr lang="en-US" dirty="0">
                <a:solidFill>
                  <a:srgbClr val="92D050"/>
                </a:solidFill>
              </a:rPr>
              <a:t>=" </a:t>
            </a:r>
            <a:endParaRPr lang="en-US" dirty="0" smtClean="0">
              <a:solidFill>
                <a:srgbClr val="92D050"/>
              </a:solidFill>
            </a:endParaRPr>
          </a:p>
          <a:p>
            <a:pPr marL="0" indent="0">
              <a:buFont typeface="Arial" panose="020B0604020202020204" pitchFamily="34" charset="0"/>
              <a:buNone/>
            </a:pPr>
            <a:r>
              <a:rPr lang="en-US" dirty="0">
                <a:solidFill>
                  <a:srgbClr val="92D050"/>
                </a:solidFill>
              </a:rPr>
              <a:t>	</a:t>
            </a:r>
            <a:r>
              <a:rPr lang="en-US" dirty="0" smtClean="0">
                <a:solidFill>
                  <a:srgbClr val="92D050"/>
                </a:solidFill>
              </a:rPr>
              <a:t>border-color:green</a:t>
            </a:r>
            <a:r>
              <a:rPr lang="en-US" dirty="0">
                <a:solidFill>
                  <a:srgbClr val="92D050"/>
                </a:solidFill>
              </a:rPr>
              <a:t>; </a:t>
            </a:r>
          </a:p>
          <a:p>
            <a:pPr marL="0" indent="0">
              <a:buFont typeface="Arial" panose="020B0604020202020204" pitchFamily="34" charset="0"/>
              <a:buNone/>
            </a:pPr>
            <a:r>
              <a:rPr lang="en-US" dirty="0">
                <a:solidFill>
                  <a:srgbClr val="92D050"/>
                </a:solidFill>
              </a:rPr>
              <a:t>	</a:t>
            </a:r>
            <a:r>
              <a:rPr lang="en-US" dirty="0" smtClean="0">
                <a:solidFill>
                  <a:srgbClr val="92D050"/>
                </a:solidFill>
              </a:rPr>
              <a:t>border-left-color:red</a:t>
            </a:r>
            <a:r>
              <a:rPr lang="en-US" dirty="0">
                <a:solidFill>
                  <a:srgbClr val="92D050"/>
                </a:solidFill>
              </a:rPr>
              <a:t>;</a:t>
            </a:r>
          </a:p>
          <a:p>
            <a:pPr marL="0" indent="0">
              <a:buFont typeface="Arial" panose="020B0604020202020204" pitchFamily="34" charset="0"/>
              <a:buNone/>
            </a:pPr>
            <a:r>
              <a:rPr lang="en-US" dirty="0">
                <a:solidFill>
                  <a:srgbClr val="92D050"/>
                </a:solidFill>
              </a:rPr>
              <a:t>	</a:t>
            </a:r>
            <a:r>
              <a:rPr lang="en-US" dirty="0" smtClean="0">
                <a:solidFill>
                  <a:srgbClr val="92D050"/>
                </a:solidFill>
              </a:rPr>
              <a:t>padding</a:t>
            </a:r>
            <a:r>
              <a:rPr lang="en-US" dirty="0">
                <a:solidFill>
                  <a:srgbClr val="92D050"/>
                </a:solidFill>
              </a:rPr>
              <a:t>: 25px 50px 75px 100px;</a:t>
            </a:r>
          </a:p>
          <a:p>
            <a:pPr marL="0" indent="0">
              <a:buFont typeface="Arial" panose="020B0604020202020204" pitchFamily="34" charset="0"/>
              <a:buNone/>
            </a:pPr>
            <a:r>
              <a:rPr lang="en-US" dirty="0">
                <a:solidFill>
                  <a:srgbClr val="92D050"/>
                </a:solidFill>
              </a:rPr>
              <a:t>	</a:t>
            </a:r>
            <a:r>
              <a:rPr lang="en-US" dirty="0" smtClean="0">
                <a:solidFill>
                  <a:srgbClr val="92D050"/>
                </a:solidFill>
              </a:rPr>
              <a:t>text-decoration:underline</a:t>
            </a:r>
            <a:r>
              <a:rPr lang="en-US" dirty="0">
                <a:solidFill>
                  <a:srgbClr val="92D050"/>
                </a:solidFill>
              </a:rPr>
              <a:t>;</a:t>
            </a:r>
          </a:p>
          <a:p>
            <a:pPr marL="0" indent="0">
              <a:buFont typeface="Arial" panose="020B0604020202020204" pitchFamily="34" charset="0"/>
              <a:buNone/>
            </a:pPr>
            <a:r>
              <a:rPr lang="en-US" dirty="0">
                <a:solidFill>
                  <a:srgbClr val="92D050"/>
                </a:solidFill>
              </a:rPr>
              <a:t>	</a:t>
            </a:r>
            <a:r>
              <a:rPr lang="en-US" dirty="0" smtClean="0">
                <a:solidFill>
                  <a:srgbClr val="92D050"/>
                </a:solidFill>
              </a:rPr>
              <a:t>font-weight</a:t>
            </a:r>
            <a:r>
              <a:rPr lang="en-US" dirty="0">
                <a:solidFill>
                  <a:srgbClr val="92D050"/>
                </a:solidFill>
              </a:rPr>
              <a:t>: bold</a:t>
            </a:r>
            <a:r>
              <a:rPr lang="en-US" dirty="0" smtClean="0">
                <a:solidFill>
                  <a:srgbClr val="92D050"/>
                </a:solidFill>
              </a:rPr>
              <a:t>;</a:t>
            </a:r>
            <a:r>
              <a:rPr lang="en-US" dirty="0" smtClean="0">
                <a:solidFill>
                  <a:prstClr val="white"/>
                </a:solidFill>
              </a:rPr>
              <a:t>"&gt;</a:t>
            </a:r>
          </a:p>
          <a:p>
            <a:pPr marL="0" indent="0">
              <a:buFont typeface="Arial" panose="020B0604020202020204" pitchFamily="34" charset="0"/>
              <a:buNone/>
            </a:pPr>
            <a:r>
              <a:rPr lang="en-US" dirty="0" smtClean="0">
                <a:solidFill>
                  <a:prstClr val="white"/>
                </a:solidFill>
              </a:rPr>
              <a:t>    &lt;</a:t>
            </a:r>
            <a:r>
              <a:rPr lang="en-US" dirty="0">
                <a:solidFill>
                  <a:prstClr val="white"/>
                </a:solidFill>
              </a:rPr>
              <a:t>tr align=center &gt;</a:t>
            </a:r>
          </a:p>
          <a:p>
            <a:pPr marL="0" indent="0">
              <a:buFont typeface="Arial" panose="020B0604020202020204" pitchFamily="34" charset="0"/>
              <a:buNone/>
            </a:pPr>
            <a:r>
              <a:rPr lang="en-US" dirty="0" smtClean="0">
                <a:solidFill>
                  <a:prstClr val="white"/>
                </a:solidFill>
              </a:rPr>
              <a:t>        &lt;</a:t>
            </a:r>
            <a:r>
              <a:rPr lang="en-US" dirty="0">
                <a:solidFill>
                  <a:prstClr val="white"/>
                </a:solidFill>
              </a:rPr>
              <a:t>th &gt;Roll NO &lt;/th&gt;</a:t>
            </a:r>
          </a:p>
          <a:p>
            <a:pPr marL="0" indent="0">
              <a:buFont typeface="Arial" panose="020B0604020202020204" pitchFamily="34" charset="0"/>
              <a:buNone/>
            </a:pPr>
            <a:r>
              <a:rPr lang="en-US" dirty="0" smtClean="0">
                <a:solidFill>
                  <a:prstClr val="white"/>
                </a:solidFill>
              </a:rPr>
              <a:t>       &lt;</a:t>
            </a:r>
            <a:r>
              <a:rPr lang="en-US" dirty="0">
                <a:solidFill>
                  <a:prstClr val="white"/>
                </a:solidFill>
              </a:rPr>
              <a:t>th &gt;NAME &lt;/th&gt;</a:t>
            </a:r>
          </a:p>
          <a:p>
            <a:pPr marL="0" indent="0">
              <a:buFont typeface="Arial" panose="020B0604020202020204" pitchFamily="34" charset="0"/>
              <a:buNone/>
            </a:pPr>
            <a:r>
              <a:rPr lang="en-US" dirty="0" smtClean="0">
                <a:solidFill>
                  <a:prstClr val="white"/>
                </a:solidFill>
              </a:rPr>
              <a:t>    &lt;/</a:t>
            </a:r>
            <a:r>
              <a:rPr lang="en-US" dirty="0">
                <a:solidFill>
                  <a:prstClr val="white"/>
                </a:solidFill>
              </a:rPr>
              <a:t>tr&gt;</a:t>
            </a:r>
          </a:p>
          <a:p>
            <a:pPr marL="0" indent="0">
              <a:buFont typeface="Arial" panose="020B0604020202020204" pitchFamily="34" charset="0"/>
              <a:buNone/>
            </a:pPr>
            <a:r>
              <a:rPr lang="en-US" dirty="0" smtClean="0">
                <a:solidFill>
                  <a:prstClr val="white"/>
                </a:solidFill>
              </a:rPr>
              <a:t>   &lt;</a:t>
            </a:r>
            <a:r>
              <a:rPr lang="en-US" dirty="0">
                <a:solidFill>
                  <a:prstClr val="white"/>
                </a:solidFill>
              </a:rPr>
              <a:t>tr align=center&gt;</a:t>
            </a:r>
          </a:p>
          <a:p>
            <a:pPr marL="0" indent="0">
              <a:buFont typeface="Arial" panose="020B0604020202020204" pitchFamily="34" charset="0"/>
              <a:buNone/>
            </a:pPr>
            <a:r>
              <a:rPr lang="en-US" dirty="0" smtClean="0">
                <a:solidFill>
                  <a:prstClr val="white"/>
                </a:solidFill>
              </a:rPr>
              <a:t>       &lt;</a:t>
            </a:r>
            <a:r>
              <a:rPr lang="en-US" dirty="0">
                <a:solidFill>
                  <a:prstClr val="white"/>
                </a:solidFill>
              </a:rPr>
              <a:t>td&gt;101&lt;/td&gt; </a:t>
            </a:r>
          </a:p>
          <a:p>
            <a:pPr marL="0" indent="0">
              <a:buFont typeface="Arial" panose="020B0604020202020204" pitchFamily="34" charset="0"/>
              <a:buNone/>
            </a:pPr>
            <a:r>
              <a:rPr lang="en-US" dirty="0" smtClean="0">
                <a:solidFill>
                  <a:prstClr val="white"/>
                </a:solidFill>
              </a:rPr>
              <a:t>       &lt;d&gt; abc </a:t>
            </a:r>
            <a:r>
              <a:rPr lang="en-US" dirty="0">
                <a:solidFill>
                  <a:prstClr val="white"/>
                </a:solidFill>
              </a:rPr>
              <a:t>&lt;/td</a:t>
            </a:r>
            <a:r>
              <a:rPr lang="en-US" dirty="0" smtClean="0">
                <a:solidFill>
                  <a:prstClr val="white"/>
                </a:solidFill>
              </a:rPr>
              <a:t>&gt;</a:t>
            </a:r>
          </a:p>
          <a:p>
            <a:pPr marL="0" indent="0">
              <a:buFont typeface="Arial" panose="020B0604020202020204" pitchFamily="34" charset="0"/>
              <a:buNone/>
            </a:pPr>
            <a:r>
              <a:rPr lang="en-US" dirty="0">
                <a:solidFill>
                  <a:prstClr val="white"/>
                </a:solidFill>
              </a:rPr>
              <a:t> </a:t>
            </a:r>
            <a:r>
              <a:rPr lang="en-US" dirty="0" smtClean="0">
                <a:solidFill>
                  <a:prstClr val="white"/>
                </a:solidFill>
              </a:rPr>
              <a:t>  &lt;tr&gt;</a:t>
            </a:r>
            <a:endParaRPr lang="en-US" dirty="0">
              <a:solidFill>
                <a:prstClr val="white"/>
              </a:solidFill>
            </a:endParaRPr>
          </a:p>
          <a:p>
            <a:pPr marL="0" indent="0">
              <a:buFont typeface="Arial" panose="020B0604020202020204" pitchFamily="34" charset="0"/>
              <a:buNone/>
            </a:pPr>
            <a:r>
              <a:rPr lang="en-US" dirty="0" smtClean="0">
                <a:solidFill>
                  <a:prstClr val="white"/>
                </a:solidFill>
              </a:rPr>
              <a:t>&lt;/</a:t>
            </a:r>
            <a:r>
              <a:rPr lang="en-US" dirty="0">
                <a:solidFill>
                  <a:prstClr val="white"/>
                </a:solidFill>
              </a:rPr>
              <a:t>table&gt;</a:t>
            </a:r>
          </a:p>
          <a:p>
            <a:pPr marL="0" indent="0">
              <a:buFont typeface="Arial" panose="020B0604020202020204" pitchFamily="34" charset="0"/>
              <a:buNone/>
            </a:pPr>
            <a:endParaRPr lang="en-US" dirty="0">
              <a:solidFill>
                <a:prstClr val="white"/>
              </a:solidFill>
            </a:endParaRPr>
          </a:p>
        </p:txBody>
      </p:sp>
      <p:sp>
        <p:nvSpPr>
          <p:cNvPr id="7" name="TextBox 6"/>
          <p:cNvSpPr txBox="1"/>
          <p:nvPr/>
        </p:nvSpPr>
        <p:spPr>
          <a:xfrm>
            <a:off x="3851565" y="0"/>
            <a:ext cx="5229102" cy="646331"/>
          </a:xfrm>
          <a:prstGeom prst="rect">
            <a:avLst/>
          </a:prstGeom>
          <a:noFill/>
        </p:spPr>
        <p:txBody>
          <a:bodyPr wrap="square" rtlCol="0">
            <a:spAutoFit/>
          </a:bodyPr>
          <a:lstStyle/>
          <a:p>
            <a:pPr algn="ctr" defTabSz="457200"/>
            <a:r>
              <a:rPr lang="en-US" sz="3600" dirty="0">
                <a:solidFill>
                  <a:srgbClr val="FFFF00"/>
                </a:solidFill>
              </a:rPr>
              <a:t>Style Sheet -Example</a:t>
            </a:r>
            <a:endParaRPr lang="en-IN" sz="3600" dirty="0">
              <a:solidFill>
                <a:prstClr val="white"/>
              </a:solidFill>
            </a:endParaRPr>
          </a:p>
        </p:txBody>
      </p:sp>
    </p:spTree>
    <p:extLst>
      <p:ext uri="{BB962C8B-B14F-4D97-AF65-F5344CB8AC3E}">
        <p14:creationId xmlns:p14="http://schemas.microsoft.com/office/powerpoint/2010/main" val="2379183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9977" y="222069"/>
            <a:ext cx="8739052" cy="646331"/>
          </a:xfrm>
          <a:prstGeom prst="rect">
            <a:avLst/>
          </a:prstGeom>
          <a:noFill/>
        </p:spPr>
        <p:txBody>
          <a:bodyPr wrap="square" rtlCol="0">
            <a:spAutoFit/>
          </a:bodyPr>
          <a:lstStyle/>
          <a:p>
            <a:pPr algn="ctr" defTabSz="457200"/>
            <a:r>
              <a:rPr lang="en-US" sz="3600" dirty="0">
                <a:solidFill>
                  <a:srgbClr val="FFFF00"/>
                </a:solidFill>
              </a:rPr>
              <a:t>1) Inline Style Sheet</a:t>
            </a:r>
            <a:endParaRPr lang="en-IN" sz="3600" dirty="0">
              <a:solidFill>
                <a:prstClr val="white"/>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6" name="Content Placeholder 2"/>
          <p:cNvSpPr>
            <a:spLocks noGrp="1"/>
          </p:cNvSpPr>
          <p:nvPr>
            <p:ph idx="1"/>
          </p:nvPr>
        </p:nvSpPr>
        <p:spPr>
          <a:xfrm>
            <a:off x="184727" y="997527"/>
            <a:ext cx="11674764" cy="5597237"/>
          </a:xfrm>
        </p:spPr>
        <p:txBody>
          <a:bodyPr>
            <a:normAutofit/>
          </a:bodyPr>
          <a:lstStyle/>
          <a:p>
            <a:pPr lvl="1">
              <a:buFont typeface="Wingdings" pitchFamily="2" charset="2"/>
              <a:buChar char="Ø"/>
            </a:pPr>
            <a:r>
              <a:rPr lang="en-US" sz="2400" dirty="0" smtClean="0">
                <a:effectLst/>
              </a:rPr>
              <a:t> </a:t>
            </a:r>
            <a:r>
              <a:rPr lang="en-US" sz="2400" dirty="0">
                <a:effectLst/>
              </a:rPr>
              <a:t>by using the style attribute inside HTML elements</a:t>
            </a:r>
          </a:p>
          <a:p>
            <a:pPr marL="457200" lvl="1" indent="0">
              <a:buNone/>
            </a:pPr>
            <a:r>
              <a:rPr lang="en-US" sz="2400" b="1" u="sng" dirty="0" smtClean="0"/>
              <a:t>Ex:- </a:t>
            </a:r>
          </a:p>
        </p:txBody>
      </p:sp>
      <p:pic>
        <p:nvPicPr>
          <p:cNvPr id="2" name="Picture 1"/>
          <p:cNvPicPr>
            <a:picLocks noChangeAspect="1"/>
          </p:cNvPicPr>
          <p:nvPr/>
        </p:nvPicPr>
        <p:blipFill>
          <a:blip r:embed="rId2"/>
          <a:stretch>
            <a:fillRect/>
          </a:stretch>
        </p:blipFill>
        <p:spPr>
          <a:xfrm>
            <a:off x="2911375" y="3748353"/>
            <a:ext cx="5271436" cy="2680946"/>
          </a:xfrm>
          <a:prstGeom prst="rect">
            <a:avLst/>
          </a:prstGeom>
        </p:spPr>
      </p:pic>
      <p:pic>
        <p:nvPicPr>
          <p:cNvPr id="3" name="Picture 2"/>
          <p:cNvPicPr>
            <a:picLocks noChangeAspect="1"/>
          </p:cNvPicPr>
          <p:nvPr/>
        </p:nvPicPr>
        <p:blipFill>
          <a:blip r:embed="rId3"/>
          <a:stretch>
            <a:fillRect/>
          </a:stretch>
        </p:blipFill>
        <p:spPr>
          <a:xfrm>
            <a:off x="514321" y="2014210"/>
            <a:ext cx="11468100" cy="1685925"/>
          </a:xfrm>
          <a:prstGeom prst="rect">
            <a:avLst/>
          </a:prstGeom>
        </p:spPr>
      </p:pic>
    </p:spTree>
    <p:extLst>
      <p:ext uri="{BB962C8B-B14F-4D97-AF65-F5344CB8AC3E}">
        <p14:creationId xmlns:p14="http://schemas.microsoft.com/office/powerpoint/2010/main" val="247187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9977" y="222069"/>
            <a:ext cx="8739052" cy="646331"/>
          </a:xfrm>
          <a:prstGeom prst="rect">
            <a:avLst/>
          </a:prstGeom>
          <a:noFill/>
        </p:spPr>
        <p:txBody>
          <a:bodyPr wrap="square" rtlCol="0">
            <a:spAutoFit/>
          </a:bodyPr>
          <a:lstStyle/>
          <a:p>
            <a:pPr algn="ctr" defTabSz="457200"/>
            <a:r>
              <a:rPr lang="en-US" sz="3600" dirty="0">
                <a:solidFill>
                  <a:srgbClr val="FFFF00"/>
                </a:solidFill>
              </a:rPr>
              <a:t>2) Internal Style Sheet (Embedded)</a:t>
            </a:r>
            <a:endParaRPr lang="en-IN" sz="3600" dirty="0">
              <a:solidFill>
                <a:prstClr val="white"/>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5" name="Content Placeholder 2"/>
          <p:cNvSpPr>
            <a:spLocks noGrp="1"/>
          </p:cNvSpPr>
          <p:nvPr>
            <p:ph idx="1"/>
          </p:nvPr>
        </p:nvSpPr>
        <p:spPr>
          <a:xfrm>
            <a:off x="184727" y="997527"/>
            <a:ext cx="11674764" cy="5597237"/>
          </a:xfrm>
        </p:spPr>
        <p:txBody>
          <a:bodyPr>
            <a:noAutofit/>
          </a:bodyPr>
          <a:lstStyle/>
          <a:p>
            <a:pPr lvl="1">
              <a:buFont typeface="Wingdings" pitchFamily="2" charset="2"/>
              <a:buChar char="Ø"/>
            </a:pPr>
            <a:r>
              <a:rPr lang="en-US" sz="2400" dirty="0">
                <a:effectLst/>
              </a:rPr>
              <a:t> by using a &lt;style&gt; element in the &lt;head&gt; </a:t>
            </a:r>
            <a:r>
              <a:rPr lang="en-US" sz="2400" dirty="0" smtClean="0">
                <a:effectLst/>
              </a:rPr>
              <a:t>section</a:t>
            </a:r>
            <a:endParaRPr lang="en-US" sz="2400" dirty="0"/>
          </a:p>
          <a:p>
            <a:pPr marL="457200" lvl="1" indent="0">
              <a:buNone/>
            </a:pPr>
            <a:r>
              <a:rPr lang="en-US" sz="2400" b="1" u="sng" dirty="0"/>
              <a:t>Ex:- </a:t>
            </a:r>
            <a:endParaRPr lang="en-US" sz="2400" b="1" u="sng" dirty="0" smtClean="0"/>
          </a:p>
          <a:p>
            <a:pPr marL="457200" lvl="1" indent="0">
              <a:buNone/>
            </a:pPr>
            <a:endParaRPr lang="en-US" sz="2400" spc="160" dirty="0"/>
          </a:p>
          <a:p>
            <a:pPr lvl="1">
              <a:buFont typeface="Wingdings" pitchFamily="2" charset="2"/>
              <a:buChar char="Ø"/>
            </a:pPr>
            <a:endParaRPr lang="en-US" sz="2400" spc="160" dirty="0"/>
          </a:p>
        </p:txBody>
      </p:sp>
      <p:pic>
        <p:nvPicPr>
          <p:cNvPr id="3" name="Picture 2"/>
          <p:cNvPicPr>
            <a:picLocks noChangeAspect="1"/>
          </p:cNvPicPr>
          <p:nvPr/>
        </p:nvPicPr>
        <p:blipFill>
          <a:blip r:embed="rId2"/>
          <a:stretch>
            <a:fillRect/>
          </a:stretch>
        </p:blipFill>
        <p:spPr>
          <a:xfrm>
            <a:off x="414337" y="1996848"/>
            <a:ext cx="9315450" cy="4105275"/>
          </a:xfrm>
          <a:prstGeom prst="rect">
            <a:avLst/>
          </a:prstGeom>
        </p:spPr>
      </p:pic>
      <p:pic>
        <p:nvPicPr>
          <p:cNvPr id="6" name="Picture 5"/>
          <p:cNvPicPr>
            <a:picLocks noChangeAspect="1"/>
          </p:cNvPicPr>
          <p:nvPr/>
        </p:nvPicPr>
        <p:blipFill>
          <a:blip r:embed="rId3"/>
          <a:stretch>
            <a:fillRect/>
          </a:stretch>
        </p:blipFill>
        <p:spPr>
          <a:xfrm>
            <a:off x="5458133" y="3335687"/>
            <a:ext cx="6484485" cy="3358102"/>
          </a:xfrm>
          <a:prstGeom prst="rect">
            <a:avLst/>
          </a:prstGeom>
        </p:spPr>
      </p:pic>
    </p:spTree>
    <p:extLst>
      <p:ext uri="{BB962C8B-B14F-4D97-AF65-F5344CB8AC3E}">
        <p14:creationId xmlns:p14="http://schemas.microsoft.com/office/powerpoint/2010/main" val="370397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9977" y="222069"/>
            <a:ext cx="8739052" cy="646331"/>
          </a:xfrm>
          <a:prstGeom prst="rect">
            <a:avLst/>
          </a:prstGeom>
          <a:noFill/>
        </p:spPr>
        <p:txBody>
          <a:bodyPr wrap="square" rtlCol="0">
            <a:spAutoFit/>
          </a:bodyPr>
          <a:lstStyle/>
          <a:p>
            <a:pPr defTabSz="457200"/>
            <a:r>
              <a:rPr lang="en-US" sz="3600" dirty="0">
                <a:solidFill>
                  <a:srgbClr val="FFFF00"/>
                </a:solidFill>
              </a:rPr>
              <a:t>3) External Style Sheet</a:t>
            </a:r>
            <a:endParaRPr lang="en-IN" sz="3600" dirty="0">
              <a:solidFill>
                <a:prstClr val="white"/>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5" name="Content Placeholder 2"/>
          <p:cNvSpPr>
            <a:spLocks noGrp="1"/>
          </p:cNvSpPr>
          <p:nvPr>
            <p:ph idx="1"/>
          </p:nvPr>
        </p:nvSpPr>
        <p:spPr>
          <a:xfrm>
            <a:off x="184727" y="997527"/>
            <a:ext cx="11674764" cy="5704609"/>
          </a:xfrm>
        </p:spPr>
        <p:txBody>
          <a:bodyPr>
            <a:normAutofit/>
          </a:bodyPr>
          <a:lstStyle/>
          <a:p>
            <a:pPr lvl="1">
              <a:buFont typeface="Wingdings" pitchFamily="2" charset="2"/>
              <a:buChar char="Ø"/>
            </a:pPr>
            <a:r>
              <a:rPr lang="en-US" dirty="0">
                <a:effectLst/>
              </a:rPr>
              <a:t>by using a &lt;link&gt; element to link to an external CSS </a:t>
            </a:r>
            <a:r>
              <a:rPr lang="en-US" dirty="0" smtClean="0">
                <a:effectLst/>
              </a:rPr>
              <a:t>file</a:t>
            </a:r>
            <a:endParaRPr lang="en-US" dirty="0" smtClean="0"/>
          </a:p>
          <a:p>
            <a:pPr marL="457200" lvl="1" indent="0">
              <a:buNone/>
            </a:pPr>
            <a:r>
              <a:rPr lang="en-US" b="1" u="sng" dirty="0" smtClean="0"/>
              <a:t>Ex:- </a:t>
            </a:r>
            <a:endParaRPr lang="en-US" b="1" u="sng" dirty="0" smtClean="0"/>
          </a:p>
          <a:p>
            <a:pPr marL="457200" lvl="1" indent="0">
              <a:buNone/>
            </a:pPr>
            <a:endParaRPr lang="en-US" b="1" u="sng" dirty="0" smtClean="0"/>
          </a:p>
        </p:txBody>
      </p:sp>
      <p:sp>
        <p:nvSpPr>
          <p:cNvPr id="2" name="Rectangle 1"/>
          <p:cNvSpPr/>
          <p:nvPr/>
        </p:nvSpPr>
        <p:spPr>
          <a:xfrm>
            <a:off x="7214415" y="485160"/>
            <a:ext cx="4461164" cy="122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u="sng" dirty="0">
                <a:solidFill>
                  <a:srgbClr val="FF0000"/>
                </a:solidFill>
              </a:rPr>
              <a:t>mystyles.css</a:t>
            </a:r>
            <a:endParaRPr lang="en-US" b="1" u="sng" dirty="0">
              <a:solidFill>
                <a:srgbClr val="FF0000"/>
              </a:solidFill>
            </a:endParaRPr>
          </a:p>
          <a:p>
            <a:pPr lvl="1" defTabSz="457200"/>
            <a:r>
              <a:rPr lang="en-US" dirty="0">
                <a:solidFill>
                  <a:srgbClr val="ABDAFC">
                    <a:lumMod val="50000"/>
                  </a:srgbClr>
                </a:solidFill>
              </a:rPr>
              <a:t>h1{</a:t>
            </a:r>
            <a:r>
              <a:rPr lang="en-US" dirty="0" err="1">
                <a:solidFill>
                  <a:srgbClr val="ABDAFC">
                    <a:lumMod val="50000"/>
                  </a:srgbClr>
                </a:solidFill>
              </a:rPr>
              <a:t>color:green</a:t>
            </a:r>
            <a:r>
              <a:rPr lang="en-US" dirty="0">
                <a:solidFill>
                  <a:srgbClr val="ABDAFC">
                    <a:lumMod val="50000"/>
                  </a:srgbClr>
                </a:solidFill>
              </a:rPr>
              <a:t>;}</a:t>
            </a:r>
          </a:p>
          <a:p>
            <a:pPr lvl="1" defTabSz="457200"/>
            <a:r>
              <a:rPr lang="en-US" dirty="0">
                <a:solidFill>
                  <a:srgbClr val="ABDAFC">
                    <a:lumMod val="50000"/>
                  </a:srgbClr>
                </a:solidFill>
              </a:rPr>
              <a:t>p{font-size:23px</a:t>
            </a:r>
            <a:r>
              <a:rPr lang="en-US" dirty="0">
                <a:solidFill>
                  <a:srgbClr val="ABDAFC">
                    <a:lumMod val="50000"/>
                  </a:srgbClr>
                </a:solidFill>
              </a:rPr>
              <a:t>; </a:t>
            </a:r>
            <a:r>
              <a:rPr lang="en-US" dirty="0">
                <a:solidFill>
                  <a:srgbClr val="ABDAFC">
                    <a:lumMod val="50000"/>
                  </a:srgbClr>
                </a:solidFill>
              </a:rPr>
              <a:t> </a:t>
            </a:r>
            <a:r>
              <a:rPr lang="en-US" dirty="0" err="1">
                <a:solidFill>
                  <a:srgbClr val="ABDAFC">
                    <a:lumMod val="50000"/>
                  </a:srgbClr>
                </a:solidFill>
              </a:rPr>
              <a:t>color:red</a:t>
            </a:r>
            <a:r>
              <a:rPr lang="en-US" dirty="0">
                <a:solidFill>
                  <a:srgbClr val="ABDAFC">
                    <a:lumMod val="50000"/>
                  </a:srgbClr>
                </a:solidFill>
              </a:rPr>
              <a:t>;}</a:t>
            </a:r>
          </a:p>
          <a:p>
            <a:pPr lvl="1" defTabSz="457200"/>
            <a:r>
              <a:rPr lang="en-US" dirty="0">
                <a:solidFill>
                  <a:srgbClr val="ABDAFC">
                    <a:lumMod val="50000"/>
                  </a:srgbClr>
                </a:solidFill>
              </a:rPr>
              <a:t>.r{color : red;}</a:t>
            </a:r>
            <a:endParaRPr lang="en-US" dirty="0">
              <a:solidFill>
                <a:srgbClr val="ABDAFC">
                  <a:lumMod val="50000"/>
                </a:srgbClr>
              </a:solidFill>
            </a:endParaRPr>
          </a:p>
        </p:txBody>
      </p:sp>
      <p:pic>
        <p:nvPicPr>
          <p:cNvPr id="6" name="Picture 5"/>
          <p:cNvPicPr>
            <a:picLocks noChangeAspect="1"/>
          </p:cNvPicPr>
          <p:nvPr/>
        </p:nvPicPr>
        <p:blipFill>
          <a:blip r:embed="rId2"/>
          <a:stretch>
            <a:fillRect/>
          </a:stretch>
        </p:blipFill>
        <p:spPr>
          <a:xfrm>
            <a:off x="590685" y="1854686"/>
            <a:ext cx="10730458" cy="3479314"/>
          </a:xfrm>
          <a:prstGeom prst="rect">
            <a:avLst/>
          </a:prstGeom>
        </p:spPr>
      </p:pic>
      <p:pic>
        <p:nvPicPr>
          <p:cNvPr id="8" name="Picture 7"/>
          <p:cNvPicPr>
            <a:picLocks noChangeAspect="1"/>
          </p:cNvPicPr>
          <p:nvPr/>
        </p:nvPicPr>
        <p:blipFill>
          <a:blip r:embed="rId3"/>
          <a:stretch>
            <a:fillRect/>
          </a:stretch>
        </p:blipFill>
        <p:spPr>
          <a:xfrm>
            <a:off x="6910791" y="3594343"/>
            <a:ext cx="4905375" cy="2305050"/>
          </a:xfrm>
          <a:prstGeom prst="rect">
            <a:avLst/>
          </a:prstGeom>
        </p:spPr>
      </p:pic>
    </p:spTree>
    <p:extLst>
      <p:ext uri="{BB962C8B-B14F-4D97-AF65-F5344CB8AC3E}">
        <p14:creationId xmlns:p14="http://schemas.microsoft.com/office/powerpoint/2010/main" val="175724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7320" y="159176"/>
            <a:ext cx="8739052" cy="646331"/>
          </a:xfrm>
          <a:prstGeom prst="rect">
            <a:avLst/>
          </a:prstGeom>
          <a:noFill/>
        </p:spPr>
        <p:txBody>
          <a:bodyPr wrap="square" rtlCol="0">
            <a:spAutoFit/>
          </a:bodyPr>
          <a:lstStyle/>
          <a:p>
            <a:pPr algn="ctr" defTabSz="457200"/>
            <a:r>
              <a:rPr lang="en-US" sz="3600" dirty="0">
                <a:solidFill>
                  <a:srgbClr val="FFFF00"/>
                </a:solidFill>
              </a:rPr>
              <a:t>Box Model</a:t>
            </a:r>
            <a:endParaRPr lang="en-IN" sz="3600" dirty="0">
              <a:solidFill>
                <a:prstClr val="white"/>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5" name="Content Placeholder 2"/>
          <p:cNvSpPr>
            <a:spLocks noGrp="1"/>
          </p:cNvSpPr>
          <p:nvPr>
            <p:ph idx="1"/>
          </p:nvPr>
        </p:nvSpPr>
        <p:spPr>
          <a:xfrm>
            <a:off x="184727" y="997527"/>
            <a:ext cx="11674764" cy="5718959"/>
          </a:xfrm>
        </p:spPr>
        <p:txBody>
          <a:bodyPr>
            <a:noAutofit/>
          </a:bodyPr>
          <a:lstStyle/>
          <a:p>
            <a:pPr marL="347663" lvl="1">
              <a:buFont typeface="Wingdings" pitchFamily="2" charset="2"/>
              <a:buChar char="Ø"/>
            </a:pPr>
            <a:r>
              <a:rPr lang="en-US" sz="2400" dirty="0" smtClean="0">
                <a:effectLst/>
              </a:rPr>
              <a:t> </a:t>
            </a:r>
            <a:r>
              <a:rPr lang="en-US" sz="2400" dirty="0"/>
              <a:t>All HTML elements can be considered as boxes. In CSS, the term "box model" is used when talking about design and layout</a:t>
            </a:r>
            <a:r>
              <a:rPr lang="en-US" sz="2400" dirty="0" smtClean="0"/>
              <a:t>.</a:t>
            </a:r>
          </a:p>
          <a:p>
            <a:pPr marL="347663" lvl="1">
              <a:buFont typeface="Wingdings" pitchFamily="2" charset="2"/>
              <a:buChar char="Ø"/>
            </a:pPr>
            <a:r>
              <a:rPr lang="en-US" sz="2400" dirty="0"/>
              <a:t>The CSS box model is essentially a box that wraps around every HTML element. It consists of: </a:t>
            </a:r>
            <a:endParaRPr lang="en-US" sz="2400" dirty="0" smtClean="0"/>
          </a:p>
          <a:p>
            <a:pPr marL="804863" lvl="2">
              <a:buFont typeface="Wingdings" pitchFamily="2" charset="2"/>
              <a:buChar char="Ø"/>
            </a:pPr>
            <a:r>
              <a:rPr lang="en-US" sz="2200" dirty="0" smtClean="0">
                <a:solidFill>
                  <a:schemeClr val="accent1">
                    <a:lumMod val="40000"/>
                    <a:lumOff val="60000"/>
                  </a:schemeClr>
                </a:solidFill>
              </a:rPr>
              <a:t>Margins - </a:t>
            </a:r>
            <a:r>
              <a:rPr lang="en-US" sz="2400" dirty="0"/>
              <a:t>Clears an area outside the border. The margin is </a:t>
            </a:r>
            <a:r>
              <a:rPr lang="en-US" sz="2400" dirty="0" err="1" smtClean="0"/>
              <a:t>transparens</a:t>
            </a:r>
            <a:endParaRPr lang="en-US" sz="2200" dirty="0" smtClean="0">
              <a:solidFill>
                <a:schemeClr val="accent1">
                  <a:lumMod val="40000"/>
                  <a:lumOff val="60000"/>
                </a:schemeClr>
              </a:solidFill>
            </a:endParaRPr>
          </a:p>
          <a:p>
            <a:pPr marL="804863" lvl="2">
              <a:buFont typeface="Wingdings" pitchFamily="2" charset="2"/>
              <a:buChar char="Ø"/>
            </a:pPr>
            <a:r>
              <a:rPr lang="en-US" sz="2200" dirty="0" smtClean="0">
                <a:solidFill>
                  <a:schemeClr val="accent1">
                    <a:lumMod val="40000"/>
                    <a:lumOff val="60000"/>
                  </a:schemeClr>
                </a:solidFill>
              </a:rPr>
              <a:t>Borders - </a:t>
            </a:r>
            <a:r>
              <a:rPr lang="en-US" sz="2400" dirty="0"/>
              <a:t>A border that goes around the padding and content</a:t>
            </a:r>
            <a:endParaRPr lang="en-US" sz="2200" dirty="0" smtClean="0">
              <a:solidFill>
                <a:schemeClr val="accent1">
                  <a:lumMod val="40000"/>
                  <a:lumOff val="60000"/>
                </a:schemeClr>
              </a:solidFill>
            </a:endParaRPr>
          </a:p>
          <a:p>
            <a:pPr marL="804863" lvl="2">
              <a:buFont typeface="Wingdings" pitchFamily="2" charset="2"/>
              <a:buChar char="Ø"/>
            </a:pPr>
            <a:r>
              <a:rPr lang="en-US" sz="2200" dirty="0" smtClean="0">
                <a:solidFill>
                  <a:schemeClr val="accent1">
                    <a:lumMod val="40000"/>
                    <a:lumOff val="60000"/>
                  </a:schemeClr>
                </a:solidFill>
              </a:rPr>
              <a:t>padding - </a:t>
            </a:r>
            <a:r>
              <a:rPr lang="en-US" sz="2400" dirty="0"/>
              <a:t>Clears an area around the content. </a:t>
            </a:r>
            <a:endParaRPr lang="en-US" sz="2400" dirty="0" smtClean="0"/>
          </a:p>
          <a:p>
            <a:pPr marL="576263" lvl="2" indent="0">
              <a:buNone/>
            </a:pPr>
            <a:r>
              <a:rPr lang="en-US" sz="2400" dirty="0"/>
              <a:t>	</a:t>
            </a:r>
            <a:r>
              <a:rPr lang="en-US" sz="2400" dirty="0" smtClean="0"/>
              <a:t>		The </a:t>
            </a:r>
            <a:r>
              <a:rPr lang="en-US" sz="2400" dirty="0"/>
              <a:t>padding is transparent</a:t>
            </a:r>
            <a:r>
              <a:rPr lang="en-US" sz="2200" dirty="0" smtClean="0">
                <a:solidFill>
                  <a:schemeClr val="accent1">
                    <a:lumMod val="40000"/>
                    <a:lumOff val="60000"/>
                  </a:schemeClr>
                </a:solidFill>
              </a:rPr>
              <a:t> </a:t>
            </a:r>
          </a:p>
          <a:p>
            <a:pPr marL="804863" lvl="2">
              <a:buFont typeface="Wingdings" pitchFamily="2" charset="2"/>
              <a:buChar char="Ø"/>
            </a:pPr>
            <a:r>
              <a:rPr lang="en-US" sz="2200" dirty="0" smtClean="0">
                <a:solidFill>
                  <a:schemeClr val="accent1">
                    <a:lumMod val="40000"/>
                    <a:lumOff val="60000"/>
                  </a:schemeClr>
                </a:solidFill>
              </a:rPr>
              <a:t>Content - </a:t>
            </a:r>
            <a:r>
              <a:rPr lang="en-US" sz="2400" dirty="0" smtClean="0"/>
              <a:t>The </a:t>
            </a:r>
            <a:r>
              <a:rPr lang="en-US" sz="2400" dirty="0"/>
              <a:t>content of the box, where text </a:t>
            </a:r>
            <a:endParaRPr lang="en-US" sz="2400" dirty="0" smtClean="0"/>
          </a:p>
          <a:p>
            <a:pPr marL="576263" lvl="2" indent="0">
              <a:buNone/>
            </a:pPr>
            <a:r>
              <a:rPr lang="en-US" sz="2400" dirty="0"/>
              <a:t>	</a:t>
            </a:r>
            <a:r>
              <a:rPr lang="en-US" sz="2400" dirty="0" smtClean="0"/>
              <a:t>		and </a:t>
            </a:r>
            <a:r>
              <a:rPr lang="en-US" sz="2400" dirty="0"/>
              <a:t>images appear</a:t>
            </a:r>
            <a:endParaRPr lang="en-US" sz="2200" spc="160" dirty="0">
              <a:solidFill>
                <a:schemeClr val="accent1">
                  <a:lumMod val="40000"/>
                  <a:lumOff val="60000"/>
                </a:schemeClr>
              </a:solidFill>
            </a:endParaRPr>
          </a:p>
        </p:txBody>
      </p:sp>
      <p:pic>
        <p:nvPicPr>
          <p:cNvPr id="2" name="Picture 1"/>
          <p:cNvPicPr>
            <a:picLocks noChangeAspect="1"/>
          </p:cNvPicPr>
          <p:nvPr/>
        </p:nvPicPr>
        <p:blipFill>
          <a:blip r:embed="rId2"/>
          <a:stretch>
            <a:fillRect/>
          </a:stretch>
        </p:blipFill>
        <p:spPr>
          <a:xfrm>
            <a:off x="8359548" y="3857006"/>
            <a:ext cx="3571875" cy="2686050"/>
          </a:xfrm>
          <a:prstGeom prst="rect">
            <a:avLst/>
          </a:prstGeom>
        </p:spPr>
      </p:pic>
    </p:spTree>
    <p:extLst>
      <p:ext uri="{BB962C8B-B14F-4D97-AF65-F5344CB8AC3E}">
        <p14:creationId xmlns:p14="http://schemas.microsoft.com/office/powerpoint/2010/main" val="221116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29</TotalTime>
  <Words>442</Words>
  <Application>Microsoft Office PowerPoint</Application>
  <PresentationFormat>Widescreen</PresentationFormat>
  <Paragraphs>133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Consolas</vt:lpstr>
      <vt:lpstr>Rockwell</vt:lpstr>
      <vt:lpstr>Wingdings</vt:lpstr>
      <vt:lpstr>Damask</vt:lpstr>
      <vt:lpstr>CSS</vt:lpstr>
      <vt:lpstr>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admin</dc:creator>
  <cp:lastModifiedBy>admin</cp:lastModifiedBy>
  <cp:revision>5</cp:revision>
  <dcterms:created xsi:type="dcterms:W3CDTF">2020-09-23T07:47:09Z</dcterms:created>
  <dcterms:modified xsi:type="dcterms:W3CDTF">2020-09-23T08:16:09Z</dcterms:modified>
</cp:coreProperties>
</file>