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4CB-69C8-4DBE-A9C6-D39A834225BA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EB2C-B074-464B-A4CC-1EEB658F09C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251901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4CB-69C8-4DBE-A9C6-D39A834225BA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EB2C-B074-464B-A4CC-1EEB658F0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53167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4CB-69C8-4DBE-A9C6-D39A834225BA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EB2C-B074-464B-A4CC-1EEB658F0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6818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4CB-69C8-4DBE-A9C6-D39A834225BA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EB2C-B074-464B-A4CC-1EEB658F09C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6214049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4CB-69C8-4DBE-A9C6-D39A834225BA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EB2C-B074-464B-A4CC-1EEB658F0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35175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4CB-69C8-4DBE-A9C6-D39A834225BA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EB2C-B074-464B-A4CC-1EEB658F09C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0849581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4CB-69C8-4DBE-A9C6-D39A834225BA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EB2C-B074-464B-A4CC-1EEB658F0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62896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4CB-69C8-4DBE-A9C6-D39A834225BA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EB2C-B074-464B-A4CC-1EEB658F0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35997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4CB-69C8-4DBE-A9C6-D39A834225BA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EB2C-B074-464B-A4CC-1EEB658F0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11409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4CB-69C8-4DBE-A9C6-D39A834225BA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EB2C-B074-464B-A4CC-1EEB658F0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71804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4CB-69C8-4DBE-A9C6-D39A834225BA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EB2C-B074-464B-A4CC-1EEB658F0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09713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4CB-69C8-4DBE-A9C6-D39A834225BA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EB2C-B074-464B-A4CC-1EEB658F0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27683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4CB-69C8-4DBE-A9C6-D39A834225BA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EB2C-B074-464B-A4CC-1EEB658F0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05758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4CB-69C8-4DBE-A9C6-D39A834225BA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EB2C-B074-464B-A4CC-1EEB658F0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30437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4CB-69C8-4DBE-A9C6-D39A834225BA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EB2C-B074-464B-A4CC-1EEB658F0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75366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4CB-69C8-4DBE-A9C6-D39A834225BA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EB2C-B074-464B-A4CC-1EEB658F0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89845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4CB-69C8-4DBE-A9C6-D39A834225BA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EB2C-B074-464B-A4CC-1EEB658F0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18377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3DF94CB-69C8-4DBE-A9C6-D39A834225BA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786EB2C-B074-464B-A4CC-1EEB658F0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043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ransition spd="slow">
    <p:wipe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6119" y="1753429"/>
            <a:ext cx="9144000" cy="2290538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Bahnschrift" panose="020B0502040204020203" pitchFamily="34" charset="0"/>
              </a:rPr>
              <a:t>COLLECTIONS</a:t>
            </a:r>
            <a:r>
              <a:rPr lang="en-US" sz="4000" dirty="0" smtClean="0">
                <a:latin typeface="Bahnschrift" panose="020B0502040204020203" pitchFamily="34" charset="0"/>
              </a:rPr>
              <a:t/>
            </a:r>
            <a:br>
              <a:rPr lang="en-US" sz="4000" dirty="0" smtClean="0">
                <a:latin typeface="Bahnschrift" panose="020B0502040204020203" pitchFamily="34" charset="0"/>
              </a:rPr>
            </a:br>
            <a:r>
              <a:rPr lang="en-US" sz="4000" dirty="0" smtClean="0">
                <a:latin typeface="Bahnschrift" panose="020B0502040204020203" pitchFamily="34" charset="0"/>
              </a:rPr>
              <a:t>				</a:t>
            </a:r>
            <a:r>
              <a:rPr lang="en-US" sz="2800" dirty="0" smtClean="0">
                <a:latin typeface="Bahnschrift" panose="020B0502040204020203" pitchFamily="34" charset="0"/>
              </a:rPr>
              <a:t>			-KISHORE KUMAAR V.S</a:t>
            </a:r>
            <a:endParaRPr lang="en-US" sz="28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006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215" y="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Bahnschrift" panose="020B0502040204020203" pitchFamily="34" charset="0"/>
              </a:rPr>
              <a:t>LIST INTERFACE</a:t>
            </a:r>
            <a:endParaRPr lang="en-US" sz="4000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909292"/>
            <a:ext cx="8534400" cy="361526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It is an child interface of Collection Interface</a:t>
            </a:r>
          </a:p>
          <a:p>
            <a:r>
              <a:rPr lang="en-US" dirty="0" smtClean="0"/>
              <a:t>Duplicates are allowed</a:t>
            </a:r>
          </a:p>
          <a:p>
            <a:r>
              <a:rPr lang="en-US" dirty="0" smtClean="0"/>
              <a:t>Insertion order preserved 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Implementation classes for List Interface</a:t>
            </a:r>
          </a:p>
          <a:p>
            <a:r>
              <a:rPr lang="en-US" dirty="0" err="1" smtClean="0"/>
              <a:t>ArrayList</a:t>
            </a:r>
            <a:r>
              <a:rPr lang="en-US" dirty="0" smtClean="0"/>
              <a:t>(1.2)</a:t>
            </a:r>
          </a:p>
          <a:p>
            <a:r>
              <a:rPr lang="en-US" dirty="0" err="1" smtClean="0"/>
              <a:t>LinkedList</a:t>
            </a:r>
            <a:r>
              <a:rPr lang="en-US" dirty="0" smtClean="0"/>
              <a:t>(1.2)</a:t>
            </a:r>
          </a:p>
          <a:p>
            <a:r>
              <a:rPr lang="en-US" dirty="0" smtClean="0"/>
              <a:t>Vector(1.0)</a:t>
            </a:r>
          </a:p>
          <a:p>
            <a:r>
              <a:rPr lang="en-US" dirty="0" smtClean="0"/>
              <a:t>Stack(1.0)</a:t>
            </a:r>
          </a:p>
        </p:txBody>
      </p:sp>
    </p:spTree>
    <p:extLst>
      <p:ext uri="{BB962C8B-B14F-4D97-AF65-F5344CB8AC3E}">
        <p14:creationId xmlns:p14="http://schemas.microsoft.com/office/powerpoint/2010/main" val="11242669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902298" y="191037"/>
            <a:ext cx="2667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/>
              <a:t>Collection</a:t>
            </a:r>
            <a:endParaRPr lang="en-US" sz="20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3988951" y="1616834"/>
            <a:ext cx="2438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/>
              <a:t>Set</a:t>
            </a:r>
            <a:endParaRPr lang="en-US" sz="20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2797398" y="3219718"/>
            <a:ext cx="2209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/>
              <a:t>HashSet</a:t>
            </a:r>
            <a:endParaRPr lang="en-US" sz="20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719610" y="4485069"/>
            <a:ext cx="2362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/>
              <a:t>LinkedHashSet</a:t>
            </a:r>
            <a:endParaRPr lang="en-US" sz="2000" b="1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199286" y="875763"/>
            <a:ext cx="17730" cy="708338"/>
          </a:xfrm>
          <a:prstGeom prst="straightConnector1">
            <a:avLst/>
          </a:prstGeom>
          <a:ln w="38100">
            <a:solidFill>
              <a:schemeClr val="bg1">
                <a:alpha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902298" y="2335367"/>
            <a:ext cx="570706" cy="884351"/>
          </a:xfrm>
          <a:prstGeom prst="straightConnector1">
            <a:avLst/>
          </a:prstGeom>
          <a:ln w="38100">
            <a:solidFill>
              <a:schemeClr val="bg1">
                <a:alpha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3672904" y="4209524"/>
            <a:ext cx="457200" cy="1588"/>
          </a:xfrm>
          <a:prstGeom prst="straightConnector1">
            <a:avLst/>
          </a:prstGeom>
          <a:ln w="38100">
            <a:solidFill>
              <a:schemeClr val="bg1">
                <a:alpha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648737" y="3219718"/>
            <a:ext cx="2209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/>
              <a:t>SortedSet(I)</a:t>
            </a:r>
            <a:endParaRPr lang="en-US" sz="20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821251" y="2302634"/>
            <a:ext cx="515155" cy="917084"/>
          </a:xfrm>
          <a:prstGeom prst="straightConnector1">
            <a:avLst/>
          </a:prstGeom>
          <a:ln w="38100">
            <a:solidFill>
              <a:schemeClr val="bg1">
                <a:alpha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890197" y="3981718"/>
            <a:ext cx="15840" cy="667019"/>
          </a:xfrm>
          <a:prstGeom prst="straightConnector1">
            <a:avLst/>
          </a:prstGeom>
          <a:ln w="38100">
            <a:solidFill>
              <a:schemeClr val="bg1">
                <a:alpha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5785297" y="4645515"/>
            <a:ext cx="2209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/>
              <a:t>NavigableSet(I)</a:t>
            </a:r>
            <a:endParaRPr lang="en-US" sz="20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5821251" y="5818029"/>
            <a:ext cx="2209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/>
              <a:t>Treeset</a:t>
            </a:r>
            <a:endParaRPr lang="en-US" sz="2000" b="1" dirty="0"/>
          </a:p>
        </p:txBody>
      </p:sp>
      <p:cxnSp>
        <p:nvCxnSpPr>
          <p:cNvPr id="16" name="Straight Arrow Connector 15"/>
          <p:cNvCxnSpPr>
            <a:stCxn id="14" idx="2"/>
          </p:cNvCxnSpPr>
          <p:nvPr/>
        </p:nvCxnSpPr>
        <p:spPr>
          <a:xfrm>
            <a:off x="6890197" y="5407515"/>
            <a:ext cx="0" cy="413736"/>
          </a:xfrm>
          <a:prstGeom prst="straightConnector1">
            <a:avLst/>
          </a:prstGeom>
          <a:ln w="38100">
            <a:solidFill>
              <a:schemeClr val="bg1">
                <a:alpha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1324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2180" y="515154"/>
            <a:ext cx="9144000" cy="901521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Bahnschrift" panose="020B0502040204020203" pitchFamily="34" charset="0"/>
              </a:rPr>
              <a:t>SET INTERFACE</a:t>
            </a:r>
            <a:endParaRPr lang="en-US" sz="4000" dirty="0">
              <a:latin typeface="Bahnschrif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6823" y="1519707"/>
            <a:ext cx="10869769" cy="4752304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800" dirty="0" smtClean="0"/>
              <a:t>It is the child interface of Collection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800" dirty="0" smtClean="0"/>
              <a:t>Duplicates are not allowed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800" dirty="0" smtClean="0"/>
              <a:t>Insertion order not preserved </a:t>
            </a:r>
          </a:p>
          <a:p>
            <a:pPr algn="l"/>
            <a:endParaRPr lang="en-US" sz="2800" dirty="0" smtClean="0"/>
          </a:p>
          <a:p>
            <a:pPr algn="l"/>
            <a:r>
              <a:rPr lang="en-US" sz="2800" dirty="0" smtClean="0"/>
              <a:t>Implementation classes for Set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err="1" smtClean="0"/>
              <a:t>HashSet</a:t>
            </a:r>
            <a:r>
              <a:rPr lang="en-US" sz="2800" dirty="0" smtClean="0"/>
              <a:t>(1.2)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err="1" smtClean="0"/>
              <a:t>LinkedHashSet</a:t>
            </a:r>
            <a:r>
              <a:rPr lang="en-US" sz="2800" dirty="0" smtClean="0"/>
              <a:t>(1.4)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249681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54666" y="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Bahnschrift" panose="020B0502040204020203" pitchFamily="34" charset="0"/>
              </a:rPr>
              <a:t>DIFFERENCE BETWEEN LIST AND SET</a:t>
            </a:r>
            <a:endParaRPr lang="en-US" sz="4000" dirty="0">
              <a:latin typeface="Bahnschrift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84211" y="1767625"/>
            <a:ext cx="4937655" cy="36152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>
                <a:latin typeface="Bahnschrift" panose="020B0502040204020203" pitchFamily="34" charset="0"/>
              </a:rPr>
              <a:t>LIST</a:t>
            </a:r>
          </a:p>
          <a:p>
            <a:r>
              <a:rPr lang="en-US" sz="3600" dirty="0" smtClean="0">
                <a:latin typeface="Bahnschrift" panose="020B0502040204020203" pitchFamily="34" charset="0"/>
              </a:rPr>
              <a:t>Duplicates are allowed</a:t>
            </a:r>
          </a:p>
          <a:p>
            <a:r>
              <a:rPr lang="en-US" sz="3600" dirty="0" smtClean="0">
                <a:latin typeface="Bahnschrift" panose="020B0502040204020203" pitchFamily="34" charset="0"/>
              </a:rPr>
              <a:t>Insertion order is preserved</a:t>
            </a:r>
            <a:endParaRPr lang="en-US" sz="3600" dirty="0">
              <a:latin typeface="Bahnschrift" panose="020B0502040204020203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621866" y="1767626"/>
            <a:ext cx="4934479" cy="361526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>
                <a:latin typeface="Bahnschrift" panose="020B0502040204020203" pitchFamily="34" charset="0"/>
              </a:rPr>
              <a:t>SET</a:t>
            </a:r>
          </a:p>
          <a:p>
            <a:r>
              <a:rPr lang="en-US" sz="3600" dirty="0" smtClean="0">
                <a:latin typeface="Bahnschrift" panose="020B0502040204020203" pitchFamily="34" charset="0"/>
              </a:rPr>
              <a:t>Duplicates are not allowed</a:t>
            </a:r>
          </a:p>
          <a:p>
            <a:r>
              <a:rPr lang="en-US" sz="3600" dirty="0" smtClean="0">
                <a:latin typeface="Bahnschrift" panose="020B0502040204020203" pitchFamily="34" charset="0"/>
              </a:rPr>
              <a:t>Insertion order is not preserved</a:t>
            </a:r>
            <a:endParaRPr lang="en-US" sz="36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0394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356574" y="426904"/>
            <a:ext cx="9144000" cy="91249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Bahnschrift" panose="020B0502040204020203" pitchFamily="34" charset="0"/>
              </a:rPr>
              <a:t>SORTEDSET(Interface)</a:t>
            </a:r>
            <a:endParaRPr lang="en-US" sz="4000" dirty="0">
              <a:latin typeface="Bahnschrift" panose="020B0502040204020203" pitchFamily="34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65915" y="1622738"/>
            <a:ext cx="10612192" cy="4842456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4400" dirty="0" smtClean="0">
                <a:latin typeface="Bahnschrift" panose="020B0502040204020203" pitchFamily="34" charset="0"/>
              </a:rPr>
              <a:t>It is an Child interface of Set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4400" dirty="0" smtClean="0">
                <a:latin typeface="Bahnschrift" panose="020B0502040204020203" pitchFamily="34" charset="0"/>
              </a:rPr>
              <a:t>Duplicates are not allowed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4400" dirty="0" smtClean="0">
                <a:latin typeface="Bahnschrift" panose="020B0502040204020203" pitchFamily="34" charset="0"/>
              </a:rPr>
              <a:t>Objects are going to be inserted in some sorting order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9912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973" y="0"/>
            <a:ext cx="8534400" cy="1507067"/>
          </a:xfrm>
        </p:spPr>
        <p:txBody>
          <a:bodyPr/>
          <a:lstStyle/>
          <a:p>
            <a:pPr algn="ctr"/>
            <a:r>
              <a:rPr lang="en-US" dirty="0" smtClean="0">
                <a:latin typeface="Bahnschrift" panose="020B0502040204020203" pitchFamily="34" charset="0"/>
              </a:rPr>
              <a:t>NAVIGABLESET(Interface)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333" y="1767626"/>
            <a:ext cx="8534400" cy="3615267"/>
          </a:xfrm>
        </p:spPr>
        <p:txBody>
          <a:bodyPr/>
          <a:lstStyle/>
          <a:p>
            <a:r>
              <a:rPr lang="en-US" dirty="0" smtClean="0">
                <a:latin typeface="Bahnschrift" panose="020B0502040204020203" pitchFamily="34" charset="0"/>
              </a:rPr>
              <a:t>It is the child interface of </a:t>
            </a:r>
            <a:r>
              <a:rPr lang="en-US" dirty="0" err="1" smtClean="0">
                <a:latin typeface="Bahnschrift" panose="020B0502040204020203" pitchFamily="34" charset="0"/>
              </a:rPr>
              <a:t>SortedSet</a:t>
            </a:r>
            <a:endParaRPr lang="en-US" dirty="0" smtClean="0">
              <a:latin typeface="Bahnschrift" panose="020B0502040204020203" pitchFamily="34" charset="0"/>
            </a:endParaRPr>
          </a:p>
          <a:p>
            <a:r>
              <a:rPr lang="en-US" dirty="0" smtClean="0">
                <a:latin typeface="Bahnschrift" panose="020B0502040204020203" pitchFamily="34" charset="0"/>
              </a:rPr>
              <a:t>It is used to navigate the elements like next and previous.</a:t>
            </a:r>
          </a:p>
          <a:p>
            <a:endParaRPr lang="en-US" dirty="0" smtClean="0"/>
          </a:p>
          <a:p>
            <a:endParaRPr lang="en-US" dirty="0"/>
          </a:p>
          <a:p>
            <a:pPr>
              <a:buNone/>
            </a:pPr>
            <a:r>
              <a:rPr lang="en-US" dirty="0" smtClean="0">
                <a:latin typeface="Bahnschrift" panose="020B0502040204020203" pitchFamily="34" charset="0"/>
              </a:rPr>
              <a:t>Implementation classes for </a:t>
            </a:r>
            <a:r>
              <a:rPr lang="en-US" dirty="0" err="1" smtClean="0">
                <a:latin typeface="Bahnschrift" panose="020B0502040204020203" pitchFamily="34" charset="0"/>
              </a:rPr>
              <a:t>NavigableSet</a:t>
            </a:r>
            <a:r>
              <a:rPr lang="en-US" dirty="0" smtClean="0">
                <a:latin typeface="Bahnschrift" panose="020B0502040204020203" pitchFamily="34" charset="0"/>
              </a:rPr>
              <a:t>:-</a:t>
            </a:r>
          </a:p>
          <a:p>
            <a:r>
              <a:rPr lang="en-US" dirty="0" err="1" smtClean="0">
                <a:latin typeface="Bahnschrift" panose="020B0502040204020203" pitchFamily="34" charset="0"/>
              </a:rPr>
              <a:t>TreeSet</a:t>
            </a:r>
            <a:endParaRPr lang="en-US" dirty="0" smtClean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3425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482" y="415344"/>
            <a:ext cx="11177230" cy="56377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 smtClean="0">
                <a:latin typeface="Bahnschrift" panose="020B0502040204020203" pitchFamily="34" charset="0"/>
              </a:rPr>
              <a:t>THANK YOU</a:t>
            </a:r>
            <a:endParaRPr lang="en-US" sz="72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1398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579" y="160031"/>
            <a:ext cx="8534400" cy="1507067"/>
          </a:xfrm>
        </p:spPr>
        <p:txBody>
          <a:bodyPr/>
          <a:lstStyle/>
          <a:p>
            <a:pPr algn="ctr"/>
            <a:r>
              <a:rPr lang="en-US" dirty="0" smtClean="0">
                <a:latin typeface="Bahnschrift" panose="020B0502040204020203" pitchFamily="34" charset="0"/>
              </a:rPr>
              <a:t>WHY COLLECTIONS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store similar or dissimilar types of objects into a single </a:t>
            </a:r>
            <a:r>
              <a:rPr lang="en-US" smtClean="0"/>
              <a:t>unit.</a:t>
            </a:r>
          </a:p>
          <a:p>
            <a:r>
              <a:rPr lang="en-US" smtClean="0"/>
              <a:t>To </a:t>
            </a:r>
            <a:r>
              <a:rPr lang="en-US" dirty="0" smtClean="0"/>
              <a:t>represent group of individual objects as a single entity.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652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0730" y="-67734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Bahnschrift" panose="020B0502040204020203" pitchFamily="34" charset="0"/>
              </a:rPr>
              <a:t>COLLECTIONS PROS AND CONS</a:t>
            </a:r>
            <a:endParaRPr lang="en-US" sz="4000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880" y="1587321"/>
            <a:ext cx="8534400" cy="3615267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Growable</a:t>
            </a:r>
            <a:r>
              <a:rPr lang="en-US" dirty="0" smtClean="0"/>
              <a:t> in nature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Homogenous and </a:t>
            </a:r>
            <a:r>
              <a:rPr lang="en-US" dirty="0" err="1" smtClean="0"/>
              <a:t>Heterogenous</a:t>
            </a:r>
            <a:r>
              <a:rPr lang="en-US" dirty="0" smtClean="0"/>
              <a:t> elements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Ready Made Methods</a:t>
            </a:r>
          </a:p>
          <a:p>
            <a:pPr marL="0" indent="0">
              <a:buNone/>
            </a:pPr>
            <a:r>
              <a:rPr lang="en-US" dirty="0" smtClean="0"/>
              <a:t>CONS:</a:t>
            </a:r>
          </a:p>
          <a:p>
            <a:r>
              <a:rPr lang="en-US" dirty="0" smtClean="0"/>
              <a:t>It can store only in the form of objects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4484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915" y="811369"/>
            <a:ext cx="6597120" cy="5365594"/>
          </a:xfrm>
        </p:spPr>
      </p:pic>
    </p:spTree>
    <p:extLst>
      <p:ext uri="{BB962C8B-B14F-4D97-AF65-F5344CB8AC3E}">
        <p14:creationId xmlns:p14="http://schemas.microsoft.com/office/powerpoint/2010/main" val="7556029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57" y="430487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Bahnschrift" panose="020B0502040204020203" pitchFamily="34" charset="0"/>
              </a:rPr>
              <a:t>INTERFACES</a:t>
            </a:r>
            <a:endParaRPr lang="en-US" sz="4000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dirty="0" smtClean="0"/>
              <a:t>Collection</a:t>
            </a:r>
          </a:p>
          <a:p>
            <a:r>
              <a:rPr lang="en-US" dirty="0" smtClean="0"/>
              <a:t>List</a:t>
            </a:r>
          </a:p>
          <a:p>
            <a:r>
              <a:rPr lang="en-US" dirty="0" smtClean="0"/>
              <a:t>Set</a:t>
            </a:r>
          </a:p>
          <a:p>
            <a:r>
              <a:rPr lang="en-US" dirty="0" smtClean="0"/>
              <a:t>Sorted Set</a:t>
            </a:r>
          </a:p>
          <a:p>
            <a:r>
              <a:rPr lang="en-US" dirty="0" smtClean="0"/>
              <a:t>Navigable Set</a:t>
            </a:r>
          </a:p>
          <a:p>
            <a:r>
              <a:rPr lang="en-US" dirty="0" smtClean="0"/>
              <a:t>Queue</a:t>
            </a:r>
          </a:p>
          <a:p>
            <a:r>
              <a:rPr lang="en-US" dirty="0" smtClean="0"/>
              <a:t>Map</a:t>
            </a:r>
          </a:p>
          <a:p>
            <a:r>
              <a:rPr lang="en-US" dirty="0" smtClean="0"/>
              <a:t>Sorted Map</a:t>
            </a:r>
          </a:p>
          <a:p>
            <a:r>
              <a:rPr lang="en-US" dirty="0" smtClean="0"/>
              <a:t>Navigable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6008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125" y="391851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Bahnschrift" panose="020B0502040204020203" pitchFamily="34" charset="0"/>
              </a:rPr>
              <a:t>COLLECTION (INTERFACE)</a:t>
            </a:r>
            <a:endParaRPr lang="en-US" sz="4000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625598"/>
            <a:ext cx="8534400" cy="361526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Bahnschrift" panose="020B0502040204020203" pitchFamily="34" charset="0"/>
                <a:cs typeface="Times New Roman" pitchFamily="18" charset="0"/>
              </a:rPr>
              <a:t>Collection interface defines the most common methods which are applicable for any Collection class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Bahnschrift" panose="020B0502040204020203" pitchFamily="34" charset="0"/>
                <a:cs typeface="Times New Roman" pitchFamily="18" charset="0"/>
              </a:rPr>
              <a:t>It is an root interface of collection frame work Interface's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Bahnschrift" panose="020B0502040204020203" pitchFamily="34" charset="0"/>
                <a:cs typeface="Times New Roman" pitchFamily="18" charset="0"/>
              </a:rPr>
              <a:t>There is no concrete class which implements collection interface directly.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6348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125" y="288819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Bahnschrift" panose="020B0502040204020203" pitchFamily="34" charset="0"/>
              </a:rPr>
              <a:t>METHODS IN COLLECTION INTERFACE</a:t>
            </a:r>
            <a:endParaRPr lang="en-US" sz="4000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22" y="1613079"/>
            <a:ext cx="8534400" cy="3615267"/>
          </a:xfrm>
        </p:spPr>
        <p:txBody>
          <a:bodyPr/>
          <a:lstStyle/>
          <a:p>
            <a:r>
              <a:rPr lang="en-US" dirty="0" smtClean="0"/>
              <a:t>Add()</a:t>
            </a:r>
          </a:p>
          <a:p>
            <a:r>
              <a:rPr lang="en-US" dirty="0" smtClean="0"/>
              <a:t>Remove()</a:t>
            </a:r>
          </a:p>
          <a:p>
            <a:r>
              <a:rPr lang="en-US" dirty="0" err="1"/>
              <a:t>I</a:t>
            </a:r>
            <a:r>
              <a:rPr lang="en-US" dirty="0" err="1" smtClean="0"/>
              <a:t>sEmpty</a:t>
            </a:r>
            <a:r>
              <a:rPr lang="en-US" dirty="0" smtClean="0"/>
              <a:t>()</a:t>
            </a:r>
          </a:p>
          <a:p>
            <a:r>
              <a:rPr lang="en-US" dirty="0" smtClean="0"/>
              <a:t>Contains()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1898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367" y="430487"/>
            <a:ext cx="8534400" cy="1507067"/>
          </a:xfrm>
        </p:spPr>
        <p:txBody>
          <a:bodyPr/>
          <a:lstStyle/>
          <a:p>
            <a:pPr algn="ctr"/>
            <a:r>
              <a:rPr lang="en-US" dirty="0" smtClean="0">
                <a:latin typeface="Bahnschrift" panose="020B0502040204020203" pitchFamily="34" charset="0"/>
              </a:rPr>
              <a:t>COLLECTION AND COLLECTIONS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9519" y="1806262"/>
            <a:ext cx="8534400" cy="3615267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 smtClean="0">
                <a:latin typeface="Bahnschrift" panose="020B0502040204020203" pitchFamily="34" charset="0"/>
              </a:rPr>
              <a:t>Collection is an interface and Collections is Utility class(which defines many utility methods Like for Sorting and Searching)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937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06779" y="305991"/>
            <a:ext cx="2667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/>
              <a:t>Collection</a:t>
            </a:r>
            <a:endParaRPr lang="en-US" sz="20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3806779" y="1867099"/>
            <a:ext cx="2667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/>
              <a:t>List</a:t>
            </a:r>
            <a:endParaRPr lang="en-US" sz="20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367587" y="3509493"/>
            <a:ext cx="2209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/>
              <a:t>ArrayList</a:t>
            </a:r>
            <a:endParaRPr lang="en-US" sz="20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7143482" y="4727502"/>
            <a:ext cx="2286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/>
              <a:t>Stack</a:t>
            </a:r>
            <a:endParaRPr lang="en-US" sz="20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3921079" y="3573688"/>
            <a:ext cx="2438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/>
              <a:t>LinkedList</a:t>
            </a:r>
            <a:endParaRPr lang="en-US" sz="2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7143482" y="3509493"/>
            <a:ext cx="2209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/>
              <a:t>Vector</a:t>
            </a:r>
            <a:endParaRPr lang="en-US" sz="2000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022761" y="991791"/>
            <a:ext cx="1" cy="875308"/>
          </a:xfrm>
          <a:prstGeom prst="straightConnector1">
            <a:avLst/>
          </a:prstGeom>
          <a:ln w="38100">
            <a:solidFill>
              <a:schemeClr val="bg1">
                <a:alpha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2438400" y="2552899"/>
            <a:ext cx="1905000" cy="914400"/>
          </a:xfrm>
          <a:prstGeom prst="straightConnector1">
            <a:avLst/>
          </a:prstGeom>
          <a:ln w="38100">
            <a:solidFill>
              <a:schemeClr val="bg1">
                <a:alpha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4526667" y="3047206"/>
            <a:ext cx="990600" cy="1588"/>
          </a:xfrm>
          <a:prstGeom prst="straightConnector1">
            <a:avLst/>
          </a:prstGeom>
          <a:ln w="38100">
            <a:solidFill>
              <a:schemeClr val="bg1">
                <a:alpha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019800" y="2552700"/>
            <a:ext cx="1897765" cy="956793"/>
          </a:xfrm>
          <a:prstGeom prst="straightConnector1">
            <a:avLst/>
          </a:prstGeom>
          <a:ln w="38100">
            <a:solidFill>
              <a:schemeClr val="bg1">
                <a:alpha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8019782" y="4499299"/>
            <a:ext cx="456406" cy="794"/>
          </a:xfrm>
          <a:prstGeom prst="straightConnector1">
            <a:avLst/>
          </a:prstGeom>
          <a:ln w="38100">
            <a:solidFill>
              <a:schemeClr val="bg1">
                <a:alpha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9943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TM02900771[[fn=Slice]]</Template>
  <TotalTime>1033</TotalTime>
  <Words>285</Words>
  <Application>Microsoft Office PowerPoint</Application>
  <PresentationFormat>Widescreen</PresentationFormat>
  <Paragraphs>84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Bahnschrift</vt:lpstr>
      <vt:lpstr>Century Gothic</vt:lpstr>
      <vt:lpstr>Times New Roman</vt:lpstr>
      <vt:lpstr>Wingdings</vt:lpstr>
      <vt:lpstr>Wingdings 3</vt:lpstr>
      <vt:lpstr>Slice</vt:lpstr>
      <vt:lpstr>COLLECTIONS        -KISHORE KUMAAR V.S</vt:lpstr>
      <vt:lpstr>WHY COLLECTIONS</vt:lpstr>
      <vt:lpstr>COLLECTIONS PROS AND CONS</vt:lpstr>
      <vt:lpstr>PowerPoint Presentation</vt:lpstr>
      <vt:lpstr>INTERFACES</vt:lpstr>
      <vt:lpstr>COLLECTION (INTERFACE)</vt:lpstr>
      <vt:lpstr>METHODS IN COLLECTION INTERFACE</vt:lpstr>
      <vt:lpstr>COLLECTION AND COLLECTIONS</vt:lpstr>
      <vt:lpstr>PowerPoint Presentation</vt:lpstr>
      <vt:lpstr>LIST INTERFACE</vt:lpstr>
      <vt:lpstr>PowerPoint Presentation</vt:lpstr>
      <vt:lpstr>SET INTERFACE</vt:lpstr>
      <vt:lpstr>DIFFERENCE BETWEEN LIST AND SET</vt:lpstr>
      <vt:lpstr>SORTEDSET(Interface)</vt:lpstr>
      <vt:lpstr>NAVIGABLESET(Interface)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    -KISHORE KUMAAR V.S</dc:title>
  <dc:creator>VS, Kishore Kumaar</dc:creator>
  <cp:lastModifiedBy>VS, Kishore Kumaar</cp:lastModifiedBy>
  <cp:revision>14</cp:revision>
  <dcterms:created xsi:type="dcterms:W3CDTF">2019-07-18T11:43:11Z</dcterms:created>
  <dcterms:modified xsi:type="dcterms:W3CDTF">2019-07-19T04:56:13Z</dcterms:modified>
</cp:coreProperties>
</file>