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1" r:id="rId5"/>
    <p:sldId id="262" r:id="rId6"/>
    <p:sldId id="258" r:id="rId7"/>
    <p:sldId id="25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18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2DD71E0-4066-49A4-8A02-CBAD0D2A7780}" type="datetimeFigureOut">
              <a:rPr lang="en-US" smtClean="0"/>
              <a:pPr/>
              <a:t>10/26/2023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9727D28-CD26-4431-A727-80AA2401D95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2DD71E0-4066-49A4-8A02-CBAD0D2A7780}" type="datetimeFigureOut">
              <a:rPr lang="en-US" smtClean="0"/>
              <a:pPr/>
              <a:t>10/26/2023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9727D28-CD26-4431-A727-80AA2401D9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2DD71E0-4066-49A4-8A02-CBAD0D2A7780}" type="datetimeFigureOut">
              <a:rPr lang="en-US" smtClean="0"/>
              <a:pPr/>
              <a:t>10/26/2023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9727D28-CD26-4431-A727-80AA2401D9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2DD71E0-4066-49A4-8A02-CBAD0D2A7780}" type="datetimeFigureOut">
              <a:rPr lang="en-US" smtClean="0"/>
              <a:pPr/>
              <a:t>10/26/2023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9727D28-CD26-4431-A727-80AA2401D95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2DD71E0-4066-49A4-8A02-CBAD0D2A7780}" type="datetimeFigureOut">
              <a:rPr lang="en-US" smtClean="0"/>
              <a:pPr/>
              <a:t>10/26/2023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9727D28-CD26-4431-A727-80AA2401D95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2DD71E0-4066-49A4-8A02-CBAD0D2A7780}" type="datetimeFigureOut">
              <a:rPr lang="en-US" smtClean="0"/>
              <a:pPr/>
              <a:t>10/26/2023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9727D28-CD26-4431-A727-80AA2401D95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2DD71E0-4066-49A4-8A02-CBAD0D2A7780}" type="datetimeFigureOut">
              <a:rPr lang="en-US" smtClean="0"/>
              <a:pPr/>
              <a:t>10/26/2023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9727D28-CD26-4431-A727-80AA2401D95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2DD71E0-4066-49A4-8A02-CBAD0D2A7780}" type="datetimeFigureOut">
              <a:rPr lang="en-US" smtClean="0"/>
              <a:pPr/>
              <a:t>10/26/2023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9727D28-CD26-4431-A727-80AA2401D95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2DD71E0-4066-49A4-8A02-CBAD0D2A7780}" type="datetimeFigureOut">
              <a:rPr lang="en-US" smtClean="0"/>
              <a:pPr/>
              <a:t>10/26/2023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9727D28-CD26-4431-A727-80AA2401D9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2DD71E0-4066-49A4-8A02-CBAD0D2A7780}" type="datetimeFigureOut">
              <a:rPr lang="en-US" smtClean="0"/>
              <a:pPr/>
              <a:t>10/26/2023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9727D28-CD26-4431-A727-80AA2401D95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2DD71E0-4066-49A4-8A02-CBAD0D2A7780}" type="datetimeFigureOut">
              <a:rPr lang="en-US" smtClean="0"/>
              <a:pPr/>
              <a:t>10/26/2023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9727D28-CD26-4431-A727-80AA2401D95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2DD71E0-4066-49A4-8A02-CBAD0D2A7780}" type="datetimeFigureOut">
              <a:rPr lang="en-US" smtClean="0"/>
              <a:pPr/>
              <a:t>10/26/2023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9727D28-CD26-4431-A727-80AA2401D95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sApp Image 2023-10-26 at 5.09.22 AM.jpeg"/>
          <p:cNvPicPr>
            <a:picLocks noChangeAspect="1"/>
          </p:cNvPicPr>
          <p:nvPr/>
        </p:nvPicPr>
        <p:blipFill>
          <a:blip r:embed="rId2"/>
          <a:stretch>
            <a:fillRect/>
          </a:stretch>
        </p:blipFill>
        <p:spPr>
          <a:xfrm>
            <a:off x="533400" y="1371600"/>
            <a:ext cx="7850303" cy="3600318"/>
          </a:xfrm>
          <a:prstGeom prst="rect">
            <a:avLst/>
          </a:prstGeom>
          <a:ln>
            <a:noFill/>
          </a:ln>
          <a:effectLst>
            <a:softEdge rad="112500"/>
          </a:effectLst>
        </p:spPr>
      </p:pic>
      <p:sp>
        <p:nvSpPr>
          <p:cNvPr id="6" name="TextBox 5"/>
          <p:cNvSpPr txBox="1"/>
          <p:nvPr/>
        </p:nvSpPr>
        <p:spPr>
          <a:xfrm>
            <a:off x="1066800" y="152400"/>
            <a:ext cx="6934200" cy="707886"/>
          </a:xfrm>
          <a:prstGeom prst="rect">
            <a:avLst/>
          </a:prstGeom>
          <a:noFill/>
        </p:spPr>
        <p:txBody>
          <a:bodyPr wrap="square" rtlCol="0">
            <a:spAutoFit/>
          </a:bodyPr>
          <a:lstStyle/>
          <a:p>
            <a:r>
              <a:rPr lang="en-US" sz="4000" b="1" dirty="0" smtClean="0">
                <a:solidFill>
                  <a:schemeClr val="accent2"/>
                </a:solidFill>
              </a:rPr>
              <a:t>SMART PARKING SYSTEM</a:t>
            </a:r>
            <a:endParaRPr lang="en-US" sz="4000" b="1" dirty="0">
              <a:solidFill>
                <a:schemeClr val="accent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sApp Image 2023-10-26 at 5.09.22 AM.jpeg"/>
          <p:cNvPicPr>
            <a:picLocks noChangeAspect="1"/>
          </p:cNvPicPr>
          <p:nvPr/>
        </p:nvPicPr>
        <p:blipFill>
          <a:blip r:embed="rId2"/>
          <a:stretch>
            <a:fillRect/>
          </a:stretch>
        </p:blipFill>
        <p:spPr>
          <a:xfrm>
            <a:off x="228600" y="5334000"/>
            <a:ext cx="2583793" cy="1524000"/>
          </a:xfrm>
          <a:prstGeom prst="rect">
            <a:avLst/>
          </a:prstGeom>
          <a:ln>
            <a:noFill/>
          </a:ln>
          <a:effectLst>
            <a:softEdge rad="112500"/>
          </a:effectLst>
        </p:spPr>
      </p:pic>
      <p:sp>
        <p:nvSpPr>
          <p:cNvPr id="6" name="Rectangle 5"/>
          <p:cNvSpPr/>
          <p:nvPr/>
        </p:nvSpPr>
        <p:spPr>
          <a:xfrm>
            <a:off x="304800" y="685800"/>
            <a:ext cx="4038600" cy="4154984"/>
          </a:xfrm>
          <a:prstGeom prst="rect">
            <a:avLst/>
          </a:prstGeom>
        </p:spPr>
        <p:txBody>
          <a:bodyPr wrap="square">
            <a:spAutoFit/>
          </a:bodyPr>
          <a:lstStyle/>
          <a:p>
            <a:r>
              <a:rPr lang="en-US" sz="2400" b="1" dirty="0">
                <a:latin typeface="Times New Roman" pitchFamily="18" charset="0"/>
                <a:cs typeface="Times New Roman" pitchFamily="18" charset="0"/>
              </a:rPr>
              <a:t>Smart parking </a:t>
            </a:r>
            <a:r>
              <a:rPr lang="en-US" sz="2400" dirty="0">
                <a:latin typeface="Times New Roman" pitchFamily="18" charset="0"/>
                <a:cs typeface="Times New Roman" pitchFamily="18" charset="0"/>
              </a:rPr>
              <a:t>is an </a:t>
            </a:r>
            <a:r>
              <a:rPr lang="en-US" sz="2400" dirty="0" err="1">
                <a:latin typeface="Times New Roman" pitchFamily="18" charset="0"/>
                <a:cs typeface="Times New Roman" pitchFamily="18" charset="0"/>
              </a:rPr>
              <a:t>IoT</a:t>
            </a:r>
            <a:r>
              <a:rPr lang="en-US" sz="2400" dirty="0">
                <a:latin typeface="Times New Roman" pitchFamily="18" charset="0"/>
                <a:cs typeface="Times New Roman" pitchFamily="18" charset="0"/>
              </a:rPr>
              <a:t> (Internet of Things) solution that uses sensors </a:t>
            </a:r>
            <a:r>
              <a:rPr lang="en-US" sz="2400" dirty="0" smtClean="0">
                <a:latin typeface="Times New Roman" pitchFamily="18" charset="0"/>
                <a:cs typeface="Times New Roman" pitchFamily="18" charset="0"/>
              </a:rPr>
              <a:t>,LCD screen front of the area it show how many slots are </a:t>
            </a:r>
            <a:r>
              <a:rPr lang="en-US" sz="2400" dirty="0" err="1" smtClean="0">
                <a:latin typeface="Times New Roman" pitchFamily="18" charset="0"/>
                <a:cs typeface="Times New Roman" pitchFamily="18" charset="0"/>
              </a:rPr>
              <a:t>availabe</a:t>
            </a:r>
            <a:r>
              <a:rPr lang="en-US" sz="2400" dirty="0" smtClean="0">
                <a:latin typeface="Times New Roman" pitchFamily="18" charset="0"/>
                <a:cs typeface="Times New Roman" pitchFamily="18" charset="0"/>
              </a:rPr>
              <a:t> ,and empty or </a:t>
            </a:r>
            <a:r>
              <a:rPr lang="en-US" sz="2400" dirty="0">
                <a:latin typeface="Times New Roman" pitchFamily="18" charset="0"/>
                <a:cs typeface="Times New Roman" pitchFamily="18" charset="0"/>
              </a:rPr>
              <a:t>cameras in combination with a software to inform users of vacant parking spaces in a certain area. Most of the time, people can also directly reserve the spot </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pic>
        <p:nvPicPr>
          <p:cNvPr id="7" name="Picture 6" descr="WhatsApp Image 2023-10-26 at 5.09.22 AM.jpeg"/>
          <p:cNvPicPr>
            <a:picLocks noChangeAspect="1"/>
          </p:cNvPicPr>
          <p:nvPr/>
        </p:nvPicPr>
        <p:blipFill>
          <a:blip r:embed="rId2"/>
          <a:stretch>
            <a:fillRect/>
          </a:stretch>
        </p:blipFill>
        <p:spPr>
          <a:xfrm>
            <a:off x="4419600" y="1066800"/>
            <a:ext cx="4428796" cy="29718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sApp Image 2023-10-26 at 5.09.22 AM.jpeg"/>
          <p:cNvPicPr>
            <a:picLocks noChangeAspect="1"/>
          </p:cNvPicPr>
          <p:nvPr/>
        </p:nvPicPr>
        <p:blipFill>
          <a:blip r:embed="rId2"/>
          <a:stretch>
            <a:fillRect/>
          </a:stretch>
        </p:blipFill>
        <p:spPr>
          <a:xfrm>
            <a:off x="152400" y="5334000"/>
            <a:ext cx="2583793" cy="1524000"/>
          </a:xfrm>
          <a:prstGeom prst="rect">
            <a:avLst/>
          </a:prstGeom>
          <a:ln>
            <a:noFill/>
          </a:ln>
          <a:effectLst>
            <a:softEdge rad="112500"/>
          </a:effectLst>
        </p:spPr>
      </p:pic>
      <p:sp>
        <p:nvSpPr>
          <p:cNvPr id="6" name="Rectangle 5"/>
          <p:cNvSpPr/>
          <p:nvPr/>
        </p:nvSpPr>
        <p:spPr>
          <a:xfrm>
            <a:off x="3657600" y="457200"/>
            <a:ext cx="1676400" cy="3962400"/>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733800" y="2133600"/>
            <a:ext cx="1676400" cy="369332"/>
          </a:xfrm>
          <a:prstGeom prst="rect">
            <a:avLst/>
          </a:prstGeom>
          <a:noFill/>
        </p:spPr>
        <p:txBody>
          <a:bodyPr wrap="square" rtlCol="0">
            <a:spAutoFit/>
          </a:bodyPr>
          <a:lstStyle/>
          <a:p>
            <a:r>
              <a:rPr lang="en-US" b="1" dirty="0" smtClean="0">
                <a:solidFill>
                  <a:schemeClr val="bg1"/>
                </a:solidFill>
              </a:rPr>
              <a:t> ARDUINO</a:t>
            </a:r>
            <a:endParaRPr lang="en-US" b="1" dirty="0">
              <a:solidFill>
                <a:schemeClr val="bg1"/>
              </a:solidFill>
            </a:endParaRPr>
          </a:p>
        </p:txBody>
      </p:sp>
      <p:sp>
        <p:nvSpPr>
          <p:cNvPr id="9" name="Rectangle 8"/>
          <p:cNvSpPr/>
          <p:nvPr/>
        </p:nvSpPr>
        <p:spPr>
          <a:xfrm>
            <a:off x="1143000" y="228600"/>
            <a:ext cx="1143000" cy="60960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IR</a:t>
            </a:r>
          </a:p>
          <a:p>
            <a:pPr algn="ctr"/>
            <a:r>
              <a:rPr lang="en-US" sz="1600" b="1" dirty="0" smtClean="0">
                <a:solidFill>
                  <a:schemeClr val="tx1"/>
                </a:solidFill>
              </a:rPr>
              <a:t> sensor 1</a:t>
            </a:r>
            <a:endParaRPr lang="en-US" sz="1600" b="1" dirty="0">
              <a:solidFill>
                <a:schemeClr val="tx1"/>
              </a:solidFill>
            </a:endParaRPr>
          </a:p>
        </p:txBody>
      </p:sp>
      <p:sp>
        <p:nvSpPr>
          <p:cNvPr id="10" name="Rectangle 9"/>
          <p:cNvSpPr/>
          <p:nvPr/>
        </p:nvSpPr>
        <p:spPr>
          <a:xfrm>
            <a:off x="1143000" y="1143000"/>
            <a:ext cx="1143000" cy="60960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IR sensor 2</a:t>
            </a:r>
            <a:endParaRPr lang="en-US" b="1" dirty="0">
              <a:solidFill>
                <a:schemeClr val="tx1"/>
              </a:solidFill>
            </a:endParaRPr>
          </a:p>
        </p:txBody>
      </p:sp>
      <p:sp>
        <p:nvSpPr>
          <p:cNvPr id="11" name="Rectangle 10"/>
          <p:cNvSpPr/>
          <p:nvPr/>
        </p:nvSpPr>
        <p:spPr>
          <a:xfrm>
            <a:off x="1143000" y="1981200"/>
            <a:ext cx="1143000" cy="60960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IR sensor 3</a:t>
            </a:r>
            <a:endParaRPr lang="en-US" b="1" dirty="0">
              <a:solidFill>
                <a:schemeClr val="tx1"/>
              </a:solidFill>
            </a:endParaRPr>
          </a:p>
        </p:txBody>
      </p:sp>
      <p:sp>
        <p:nvSpPr>
          <p:cNvPr id="12" name="Rectangle 11"/>
          <p:cNvSpPr/>
          <p:nvPr/>
        </p:nvSpPr>
        <p:spPr>
          <a:xfrm>
            <a:off x="1143000" y="2819400"/>
            <a:ext cx="1143000" cy="60960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IR sensor 4</a:t>
            </a:r>
            <a:endParaRPr lang="en-US" b="1" dirty="0">
              <a:solidFill>
                <a:schemeClr val="tx1"/>
              </a:solidFill>
            </a:endParaRPr>
          </a:p>
        </p:txBody>
      </p:sp>
      <p:cxnSp>
        <p:nvCxnSpPr>
          <p:cNvPr id="14" name="Elbow Connector 13"/>
          <p:cNvCxnSpPr/>
          <p:nvPr/>
        </p:nvCxnSpPr>
        <p:spPr>
          <a:xfrm>
            <a:off x="2362200" y="533400"/>
            <a:ext cx="1143000"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flipV="1">
            <a:off x="2362200" y="2895600"/>
            <a:ext cx="1143000" cy="381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a:off x="2362200" y="2362200"/>
            <a:ext cx="1143000" cy="152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a:off x="2362200" y="1600200"/>
            <a:ext cx="1219200" cy="228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180995" y="3396735"/>
            <a:ext cx="258404" cy="369332"/>
          </a:xfrm>
          <a:prstGeom prst="rect">
            <a:avLst/>
          </a:prstGeom>
        </p:spPr>
        <p:txBody>
          <a:bodyPr wrap="none">
            <a:spAutoFit/>
          </a:bodyPr>
          <a:lstStyle/>
          <a:p>
            <a:pPr lvl="0" algn="ctr"/>
            <a:r>
              <a:rPr lang="en-US" b="1" dirty="0">
                <a:solidFill>
                  <a:prstClr val="black"/>
                </a:solidFill>
              </a:rPr>
              <a:t> </a:t>
            </a:r>
          </a:p>
        </p:txBody>
      </p:sp>
      <p:sp>
        <p:nvSpPr>
          <p:cNvPr id="28" name="Rectangle 27"/>
          <p:cNvSpPr/>
          <p:nvPr/>
        </p:nvSpPr>
        <p:spPr>
          <a:xfrm>
            <a:off x="1143000" y="3581400"/>
            <a:ext cx="1143000" cy="60960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IR sensor 5</a:t>
            </a:r>
            <a:endParaRPr lang="en-US" b="1" dirty="0">
              <a:solidFill>
                <a:schemeClr val="tx1"/>
              </a:solidFill>
            </a:endParaRPr>
          </a:p>
        </p:txBody>
      </p:sp>
      <p:sp>
        <p:nvSpPr>
          <p:cNvPr id="29" name="Rectangle 28"/>
          <p:cNvSpPr/>
          <p:nvPr/>
        </p:nvSpPr>
        <p:spPr>
          <a:xfrm>
            <a:off x="1143000" y="4343400"/>
            <a:ext cx="1143000" cy="60960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IR sensor 6</a:t>
            </a:r>
            <a:endParaRPr lang="en-US" b="1" dirty="0">
              <a:solidFill>
                <a:schemeClr val="tx1"/>
              </a:solidFill>
            </a:endParaRPr>
          </a:p>
        </p:txBody>
      </p:sp>
      <p:cxnSp>
        <p:nvCxnSpPr>
          <p:cNvPr id="30" name="Elbow Connector 29"/>
          <p:cNvCxnSpPr/>
          <p:nvPr/>
        </p:nvCxnSpPr>
        <p:spPr>
          <a:xfrm flipV="1">
            <a:off x="2362200" y="3581400"/>
            <a:ext cx="1143000" cy="381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flipV="1">
            <a:off x="2362200" y="4038600"/>
            <a:ext cx="1143000" cy="609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943600" y="990600"/>
            <a:ext cx="2819400" cy="9144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6248400" y="1219200"/>
            <a:ext cx="2209800" cy="523220"/>
          </a:xfrm>
          <a:prstGeom prst="rect">
            <a:avLst/>
          </a:prstGeom>
          <a:noFill/>
        </p:spPr>
        <p:txBody>
          <a:bodyPr wrap="square" rtlCol="0">
            <a:spAutoFit/>
          </a:bodyPr>
          <a:lstStyle/>
          <a:p>
            <a:r>
              <a:rPr lang="en-US" sz="2800" dirty="0" smtClean="0">
                <a:solidFill>
                  <a:schemeClr val="bg1"/>
                </a:solidFill>
              </a:rPr>
              <a:t>     LCD</a:t>
            </a:r>
            <a:endParaRPr lang="en-US" sz="2800" dirty="0">
              <a:solidFill>
                <a:schemeClr val="bg1"/>
              </a:solidFill>
            </a:endParaRPr>
          </a:p>
        </p:txBody>
      </p:sp>
      <p:sp>
        <p:nvSpPr>
          <p:cNvPr id="35" name="Right Arrow 34"/>
          <p:cNvSpPr/>
          <p:nvPr/>
        </p:nvSpPr>
        <p:spPr>
          <a:xfrm>
            <a:off x="5410200" y="1295400"/>
            <a:ext cx="457200" cy="30480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Rounded Rectangle 35"/>
          <p:cNvSpPr/>
          <p:nvPr/>
        </p:nvSpPr>
        <p:spPr>
          <a:xfrm>
            <a:off x="6172200" y="2362200"/>
            <a:ext cx="1752600" cy="7620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SERVO MOTOR</a:t>
            </a:r>
            <a:endParaRPr lang="en-US" b="1" dirty="0">
              <a:solidFill>
                <a:schemeClr val="tx1"/>
              </a:solidFill>
            </a:endParaRPr>
          </a:p>
        </p:txBody>
      </p:sp>
      <p:sp>
        <p:nvSpPr>
          <p:cNvPr id="37" name="Right Arrow 36"/>
          <p:cNvSpPr/>
          <p:nvPr/>
        </p:nvSpPr>
        <p:spPr>
          <a:xfrm>
            <a:off x="5486400" y="2590800"/>
            <a:ext cx="533400" cy="30480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 name="Rectangle 37"/>
          <p:cNvSpPr/>
          <p:nvPr/>
        </p:nvSpPr>
        <p:spPr>
          <a:xfrm>
            <a:off x="6096000" y="3657600"/>
            <a:ext cx="2286000" cy="6096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POWER SUPPLY</a:t>
            </a:r>
            <a:endParaRPr lang="en-US" b="1" dirty="0">
              <a:solidFill>
                <a:schemeClr val="bg1"/>
              </a:solidFill>
            </a:endParaRPr>
          </a:p>
        </p:txBody>
      </p:sp>
      <p:sp>
        <p:nvSpPr>
          <p:cNvPr id="39" name="Right Arrow 38"/>
          <p:cNvSpPr/>
          <p:nvPr/>
        </p:nvSpPr>
        <p:spPr>
          <a:xfrm flipH="1">
            <a:off x="5410200" y="3733800"/>
            <a:ext cx="533400" cy="381000"/>
          </a:xfrm>
          <a:prstGeom prst="rightArrow">
            <a:avLst>
              <a:gd name="adj1" fmla="val 43239"/>
              <a:gd name="adj2" fmla="val 5000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sApp Image 2023-10-26 at 5.09.22 AM.jpeg"/>
          <p:cNvPicPr>
            <a:picLocks noChangeAspect="1"/>
          </p:cNvPicPr>
          <p:nvPr/>
        </p:nvPicPr>
        <p:blipFill>
          <a:blip r:embed="rId2"/>
          <a:stretch>
            <a:fillRect/>
          </a:stretch>
        </p:blipFill>
        <p:spPr>
          <a:xfrm>
            <a:off x="228600" y="5334000"/>
            <a:ext cx="2583793" cy="1524000"/>
          </a:xfrm>
          <a:prstGeom prst="rect">
            <a:avLst/>
          </a:prstGeom>
          <a:ln>
            <a:noFill/>
          </a:ln>
          <a:effectLst>
            <a:softEdge rad="112500"/>
          </a:effectLst>
        </p:spPr>
      </p:pic>
      <p:pic>
        <p:nvPicPr>
          <p:cNvPr id="6" name="Picture 5" descr="WhatsApp Image 2023-10-26 at 12.06.18 PM.jpeg"/>
          <p:cNvPicPr>
            <a:picLocks noChangeAspect="1"/>
          </p:cNvPicPr>
          <p:nvPr/>
        </p:nvPicPr>
        <p:blipFill>
          <a:blip r:embed="rId3"/>
          <a:stretch>
            <a:fillRect/>
          </a:stretch>
        </p:blipFill>
        <p:spPr>
          <a:xfrm>
            <a:off x="6172200" y="0"/>
            <a:ext cx="2743200" cy="2286000"/>
          </a:xfrm>
          <a:prstGeom prst="rect">
            <a:avLst/>
          </a:prstGeom>
        </p:spPr>
      </p:pic>
      <p:pic>
        <p:nvPicPr>
          <p:cNvPr id="7" name="Picture 6" descr="WhatsApp Image 2023-10-26 at 12.06.17 PM.jpeg"/>
          <p:cNvPicPr>
            <a:picLocks noChangeAspect="1"/>
          </p:cNvPicPr>
          <p:nvPr/>
        </p:nvPicPr>
        <p:blipFill>
          <a:blip r:embed="rId4"/>
          <a:srcRect t="6214"/>
          <a:stretch>
            <a:fillRect/>
          </a:stretch>
        </p:blipFill>
        <p:spPr>
          <a:xfrm>
            <a:off x="0" y="2819400"/>
            <a:ext cx="3344541" cy="2209800"/>
          </a:xfrm>
          <a:prstGeom prst="rect">
            <a:avLst/>
          </a:prstGeom>
          <a:ln>
            <a:noFill/>
          </a:ln>
          <a:effectLst>
            <a:softEdge rad="112500"/>
          </a:effectLst>
        </p:spPr>
      </p:pic>
      <p:sp>
        <p:nvSpPr>
          <p:cNvPr id="9" name="TextBox 8"/>
          <p:cNvSpPr txBox="1"/>
          <p:nvPr/>
        </p:nvSpPr>
        <p:spPr>
          <a:xfrm>
            <a:off x="381000" y="457200"/>
            <a:ext cx="5638800" cy="2215991"/>
          </a:xfrm>
          <a:prstGeom prst="rect">
            <a:avLst/>
          </a:prstGeom>
          <a:noFill/>
        </p:spPr>
        <p:txBody>
          <a:bodyPr wrap="square" rtlCol="0">
            <a:spAutoFit/>
          </a:bodyPr>
          <a:lstStyle/>
          <a:p>
            <a:r>
              <a:rPr lang="en-US" sz="2800" i="1" dirty="0" err="1" smtClean="0">
                <a:solidFill>
                  <a:srgbClr val="FF0000"/>
                </a:solidFill>
                <a:latin typeface="Berlin Sans FB" pitchFamily="34" charset="0"/>
              </a:rPr>
              <a:t>Arduino</a:t>
            </a:r>
            <a:r>
              <a:rPr lang="en-US" sz="2800" i="1" dirty="0" smtClean="0">
                <a:solidFill>
                  <a:srgbClr val="FF0000"/>
                </a:solidFill>
                <a:latin typeface="Berlin Sans FB" pitchFamily="34" charset="0"/>
              </a:rPr>
              <a:t> – Uno</a:t>
            </a:r>
          </a:p>
          <a:p>
            <a:endParaRPr lang="en-US" sz="2800" i="1" dirty="0" smtClean="0">
              <a:solidFill>
                <a:srgbClr val="FF0000"/>
              </a:solidFill>
              <a:latin typeface="Berlin Sans FB" pitchFamily="34" charset="0"/>
            </a:endParaRPr>
          </a:p>
          <a:p>
            <a:r>
              <a:rPr lang="en-US" sz="1600" i="1" dirty="0" smtClean="0">
                <a:latin typeface="Times New Roman" pitchFamily="18" charset="0"/>
                <a:cs typeface="Times New Roman" pitchFamily="18" charset="0"/>
              </a:rPr>
              <a:t>The servo motors, LCD display, and IR sensor are all connected to an </a:t>
            </a:r>
            <a:r>
              <a:rPr lang="en-US" sz="1600" i="1" dirty="0" err="1" smtClean="0">
                <a:latin typeface="Times New Roman" pitchFamily="18" charset="0"/>
                <a:cs typeface="Times New Roman" pitchFamily="18" charset="0"/>
              </a:rPr>
              <a:t>Arduino</a:t>
            </a:r>
            <a:r>
              <a:rPr lang="en-US" sz="1600" i="1" dirty="0" smtClean="0">
                <a:latin typeface="Times New Roman" pitchFamily="18" charset="0"/>
                <a:cs typeface="Times New Roman" pitchFamily="18" charset="0"/>
              </a:rPr>
              <a:t> Uno microcontroller unit. The LCD shows how much space is available, and the IR sensors keep track of how many automobiles enter and exit the parking place. The IR sensors identify whether or not a parking place is available</a:t>
            </a:r>
            <a:r>
              <a:rPr lang="en-US" i="1" dirty="0" smtClean="0">
                <a:latin typeface="Times New Roman" pitchFamily="18" charset="0"/>
                <a:cs typeface="Times New Roman" pitchFamily="18" charset="0"/>
              </a:rPr>
              <a:t>. </a:t>
            </a:r>
            <a:endParaRPr lang="en-US" i="1" dirty="0">
              <a:latin typeface="Times New Roman" pitchFamily="18" charset="0"/>
              <a:cs typeface="Times New Roman" pitchFamily="18" charset="0"/>
            </a:endParaRPr>
          </a:p>
        </p:txBody>
      </p:sp>
      <p:sp>
        <p:nvSpPr>
          <p:cNvPr id="10" name="TextBox 9"/>
          <p:cNvSpPr txBox="1"/>
          <p:nvPr/>
        </p:nvSpPr>
        <p:spPr>
          <a:xfrm>
            <a:off x="3810000" y="2971800"/>
            <a:ext cx="4419600" cy="523220"/>
          </a:xfrm>
          <a:prstGeom prst="rect">
            <a:avLst/>
          </a:prstGeom>
          <a:noFill/>
        </p:spPr>
        <p:txBody>
          <a:bodyPr wrap="square" rtlCol="0">
            <a:spAutoFit/>
          </a:bodyPr>
          <a:lstStyle/>
          <a:p>
            <a:pPr algn="r"/>
            <a:r>
              <a:rPr lang="en-US" sz="2800" i="1" dirty="0" smtClean="0">
                <a:solidFill>
                  <a:srgbClr val="FF0000"/>
                </a:solidFill>
                <a:latin typeface="Berlin Sans FB" pitchFamily="34" charset="0"/>
              </a:rPr>
              <a:t>I2C LCD Display</a:t>
            </a:r>
            <a:endParaRPr lang="en-US" sz="2800" i="1" dirty="0">
              <a:solidFill>
                <a:srgbClr val="FF0000"/>
              </a:solidFill>
              <a:latin typeface="Berlin Sans FB" pitchFamily="34" charset="0"/>
            </a:endParaRPr>
          </a:p>
        </p:txBody>
      </p:sp>
      <p:sp>
        <p:nvSpPr>
          <p:cNvPr id="11" name="TextBox 10"/>
          <p:cNvSpPr txBox="1"/>
          <p:nvPr/>
        </p:nvSpPr>
        <p:spPr>
          <a:xfrm>
            <a:off x="3810000" y="3657600"/>
            <a:ext cx="4953000" cy="1354217"/>
          </a:xfrm>
          <a:prstGeom prst="rect">
            <a:avLst/>
          </a:prstGeom>
          <a:noFill/>
        </p:spPr>
        <p:txBody>
          <a:bodyPr wrap="square" rtlCol="0">
            <a:spAutoFit/>
          </a:bodyPr>
          <a:lstStyle/>
          <a:p>
            <a:r>
              <a:rPr lang="en-US" sz="1600" dirty="0" smtClean="0">
                <a:latin typeface="Times New Roman" pitchFamily="18" charset="0"/>
                <a:cs typeface="Times New Roman" pitchFamily="18" charset="0"/>
              </a:rPr>
              <a:t>The LCD shows how much space is available, and the IR sensors keep track of how many automobiles enter and exit the parking place. The IR sensors identify whether or not a parking place is available.</a:t>
            </a:r>
            <a:endParaRPr lang="en-US" sz="16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sApp Image 2023-10-26 at 5.09.22 AM.jpeg"/>
          <p:cNvPicPr>
            <a:picLocks noChangeAspect="1"/>
          </p:cNvPicPr>
          <p:nvPr/>
        </p:nvPicPr>
        <p:blipFill>
          <a:blip r:embed="rId2"/>
          <a:stretch>
            <a:fillRect/>
          </a:stretch>
        </p:blipFill>
        <p:spPr>
          <a:xfrm>
            <a:off x="228600" y="5334000"/>
            <a:ext cx="2583793" cy="1524000"/>
          </a:xfrm>
          <a:prstGeom prst="rect">
            <a:avLst/>
          </a:prstGeom>
          <a:ln>
            <a:noFill/>
          </a:ln>
          <a:effectLst>
            <a:softEdge rad="112500"/>
          </a:effectLst>
        </p:spPr>
      </p:pic>
      <p:pic>
        <p:nvPicPr>
          <p:cNvPr id="3" name="Picture 2" descr="WhatsApp Image 2023-10-26 at 12.06.18 PM (1).jpeg"/>
          <p:cNvPicPr>
            <a:picLocks noChangeAspect="1"/>
          </p:cNvPicPr>
          <p:nvPr/>
        </p:nvPicPr>
        <p:blipFill>
          <a:blip r:embed="rId3"/>
          <a:stretch>
            <a:fillRect/>
          </a:stretch>
        </p:blipFill>
        <p:spPr>
          <a:xfrm>
            <a:off x="5867400" y="304800"/>
            <a:ext cx="2743200" cy="1851659"/>
          </a:xfrm>
          <a:prstGeom prst="rect">
            <a:avLst/>
          </a:prstGeom>
        </p:spPr>
      </p:pic>
      <p:sp>
        <p:nvSpPr>
          <p:cNvPr id="4" name="TextBox 3"/>
          <p:cNvSpPr txBox="1"/>
          <p:nvPr/>
        </p:nvSpPr>
        <p:spPr>
          <a:xfrm>
            <a:off x="1295400" y="228600"/>
            <a:ext cx="2362200" cy="523220"/>
          </a:xfrm>
          <a:prstGeom prst="rect">
            <a:avLst/>
          </a:prstGeom>
          <a:noFill/>
        </p:spPr>
        <p:txBody>
          <a:bodyPr wrap="square" rtlCol="0">
            <a:spAutoFit/>
          </a:bodyPr>
          <a:lstStyle/>
          <a:p>
            <a:r>
              <a:rPr lang="en-US" sz="2800" i="1" dirty="0" smtClean="0">
                <a:solidFill>
                  <a:srgbClr val="FF0000"/>
                </a:solidFill>
                <a:latin typeface="Berlin Sans FB" pitchFamily="34" charset="0"/>
              </a:rPr>
              <a:t>IR  Sensor</a:t>
            </a:r>
          </a:p>
        </p:txBody>
      </p:sp>
      <p:sp>
        <p:nvSpPr>
          <p:cNvPr id="6" name="TextBox 5"/>
          <p:cNvSpPr txBox="1"/>
          <p:nvPr/>
        </p:nvSpPr>
        <p:spPr>
          <a:xfrm>
            <a:off x="381000" y="838200"/>
            <a:ext cx="5181600" cy="1323439"/>
          </a:xfrm>
          <a:prstGeom prst="rect">
            <a:avLst/>
          </a:prstGeom>
          <a:noFill/>
        </p:spPr>
        <p:txBody>
          <a:bodyPr wrap="square" rtlCol="0">
            <a:spAutoFit/>
          </a:bodyPr>
          <a:lstStyle/>
          <a:p>
            <a:r>
              <a:rPr lang="en-US" sz="1600" dirty="0" smtClean="0">
                <a:latin typeface="Times New Roman" pitchFamily="18" charset="0"/>
                <a:cs typeface="Times New Roman" pitchFamily="18" charset="0"/>
              </a:rPr>
              <a:t>When the IR sensor detects the presence of a car, the servo motor operates as a gate at the entrance, opening and closing. The parking places that are available for car drivers are displayed on the LCD. The presence is detected by the infrared sensors.</a:t>
            </a:r>
            <a:endParaRPr lang="en-US" sz="1600" dirty="0">
              <a:latin typeface="Times New Roman" pitchFamily="18" charset="0"/>
              <a:cs typeface="Times New Roman" pitchFamily="18" charset="0"/>
            </a:endParaRPr>
          </a:p>
        </p:txBody>
      </p:sp>
      <p:pic>
        <p:nvPicPr>
          <p:cNvPr id="7" name="Picture 6" descr="WhatsApp Image 2023-10-26 at 12.06.19 PM.jpeg"/>
          <p:cNvPicPr>
            <a:picLocks noChangeAspect="1"/>
          </p:cNvPicPr>
          <p:nvPr/>
        </p:nvPicPr>
        <p:blipFill>
          <a:blip r:embed="rId4"/>
          <a:stretch>
            <a:fillRect/>
          </a:stretch>
        </p:blipFill>
        <p:spPr>
          <a:xfrm>
            <a:off x="228601" y="2362200"/>
            <a:ext cx="2971799" cy="2438400"/>
          </a:xfrm>
          <a:prstGeom prst="rect">
            <a:avLst/>
          </a:prstGeom>
        </p:spPr>
      </p:pic>
      <p:sp>
        <p:nvSpPr>
          <p:cNvPr id="8" name="TextBox 7"/>
          <p:cNvSpPr txBox="1"/>
          <p:nvPr/>
        </p:nvSpPr>
        <p:spPr>
          <a:xfrm>
            <a:off x="5029200" y="2895600"/>
            <a:ext cx="2819400" cy="523220"/>
          </a:xfrm>
          <a:prstGeom prst="rect">
            <a:avLst/>
          </a:prstGeom>
          <a:noFill/>
        </p:spPr>
        <p:txBody>
          <a:bodyPr wrap="square" rtlCol="0">
            <a:spAutoFit/>
          </a:bodyPr>
          <a:lstStyle/>
          <a:p>
            <a:pPr algn="r"/>
            <a:r>
              <a:rPr lang="en-US" sz="2800" i="1" dirty="0" smtClean="0">
                <a:solidFill>
                  <a:srgbClr val="FF0000"/>
                </a:solidFill>
                <a:latin typeface="Berlin Sans FB" pitchFamily="34" charset="0"/>
              </a:rPr>
              <a:t>Servomotor</a:t>
            </a:r>
            <a:endParaRPr lang="en-US" sz="2800" i="1" dirty="0">
              <a:solidFill>
                <a:srgbClr val="FF0000"/>
              </a:solidFill>
              <a:latin typeface="Berlin Sans FB" pitchFamily="34" charset="0"/>
            </a:endParaRPr>
          </a:p>
        </p:txBody>
      </p:sp>
      <p:sp>
        <p:nvSpPr>
          <p:cNvPr id="9" name="TextBox 8"/>
          <p:cNvSpPr txBox="1"/>
          <p:nvPr/>
        </p:nvSpPr>
        <p:spPr>
          <a:xfrm>
            <a:off x="3581400" y="3581400"/>
            <a:ext cx="5410200" cy="1077218"/>
          </a:xfrm>
          <a:prstGeom prst="rect">
            <a:avLst/>
          </a:prstGeom>
          <a:noFill/>
        </p:spPr>
        <p:txBody>
          <a:bodyPr wrap="square" rtlCol="0">
            <a:spAutoFit/>
          </a:bodyPr>
          <a:lstStyle/>
          <a:p>
            <a:r>
              <a:rPr lang="en-US" sz="1600" dirty="0" smtClean="0">
                <a:latin typeface="Times New Roman" pitchFamily="18" charset="0"/>
                <a:cs typeface="Times New Roman" pitchFamily="18" charset="0"/>
              </a:rPr>
              <a:t>Upon the arrival of a vehicle, the entrance sensor will send out a signal, then the gate servo motor will raise the toll bar 90° from the resting position. This allows the awaiting car to enter the parking structure.</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sApp Image 2023-10-26 at 5.09.22 AM.jpeg"/>
          <p:cNvPicPr>
            <a:picLocks noChangeAspect="1"/>
          </p:cNvPicPr>
          <p:nvPr/>
        </p:nvPicPr>
        <p:blipFill>
          <a:blip r:embed="rId2"/>
          <a:stretch>
            <a:fillRect/>
          </a:stretch>
        </p:blipFill>
        <p:spPr>
          <a:xfrm>
            <a:off x="228600" y="5334000"/>
            <a:ext cx="2583793" cy="1524000"/>
          </a:xfrm>
          <a:prstGeom prst="rect">
            <a:avLst/>
          </a:prstGeom>
          <a:ln>
            <a:noFill/>
          </a:ln>
          <a:effectLst>
            <a:softEdge rad="112500"/>
          </a:effectLst>
        </p:spPr>
      </p:pic>
      <p:pic>
        <p:nvPicPr>
          <p:cNvPr id="6" name="Picture 5" descr="WhatsApp Image 2023-10-26 at 5.42.34 AM.jpeg"/>
          <p:cNvPicPr>
            <a:picLocks noChangeAspect="1"/>
          </p:cNvPicPr>
          <p:nvPr/>
        </p:nvPicPr>
        <p:blipFill>
          <a:blip r:embed="rId3"/>
          <a:stretch>
            <a:fillRect/>
          </a:stretch>
        </p:blipFill>
        <p:spPr>
          <a:xfrm>
            <a:off x="3657600" y="152400"/>
            <a:ext cx="5105400" cy="4765040"/>
          </a:xfrm>
          <a:prstGeom prst="rect">
            <a:avLst/>
          </a:prstGeom>
          <a:ln>
            <a:noFill/>
          </a:ln>
          <a:effectLst>
            <a:softEdge rad="112500"/>
          </a:effectLst>
        </p:spPr>
      </p:pic>
      <p:sp>
        <p:nvSpPr>
          <p:cNvPr id="8" name="Rectangle 7"/>
          <p:cNvSpPr/>
          <p:nvPr/>
        </p:nvSpPr>
        <p:spPr>
          <a:xfrm>
            <a:off x="0" y="1676400"/>
            <a:ext cx="3429000" cy="1323439"/>
          </a:xfrm>
          <a:prstGeom prst="rect">
            <a:avLst/>
          </a:prstGeom>
        </p:spPr>
        <p:txBody>
          <a:bodyPr wrap="square">
            <a:spAutoFit/>
          </a:bodyPr>
          <a:lstStyle/>
          <a:p>
            <a:pPr lvl="0" algn="ctr"/>
            <a:r>
              <a:rPr lang="en-US" sz="4000" b="1" dirty="0" smtClean="0">
                <a:solidFill>
                  <a:srgbClr val="FF0000"/>
                </a:solidFill>
                <a:latin typeface="Algerian" pitchFamily="82" charset="0"/>
              </a:rPr>
              <a:t>SIMULATION </a:t>
            </a:r>
          </a:p>
          <a:p>
            <a:pPr lvl="0" algn="ctr"/>
            <a:r>
              <a:rPr lang="en-US" sz="4000" b="1" dirty="0" smtClean="0">
                <a:solidFill>
                  <a:srgbClr val="FF0000"/>
                </a:solidFill>
                <a:latin typeface="Algerian" pitchFamily="82" charset="0"/>
              </a:rPr>
              <a:t> </a:t>
            </a:r>
            <a:r>
              <a:rPr lang="en-US" sz="4000" b="1" dirty="0" smtClean="0">
                <a:solidFill>
                  <a:srgbClr val="FF0000"/>
                </a:solidFill>
                <a:latin typeface="Algerian" pitchFamily="82" charset="0"/>
              </a:rPr>
              <a:t>  </a:t>
            </a:r>
            <a:r>
              <a:rPr lang="en-US" sz="3600" b="1" dirty="0" smtClean="0">
                <a:solidFill>
                  <a:srgbClr val="FF0000"/>
                </a:solidFill>
                <a:latin typeface="Algerian" pitchFamily="82" charset="0"/>
              </a:rPr>
              <a:t>IN WOKWI</a:t>
            </a:r>
            <a:endParaRPr lang="en-US" sz="3600" b="1" dirty="0">
              <a:solidFill>
                <a:srgbClr val="FF0000"/>
              </a:solidFill>
              <a:latin typeface="Algerian" pitchFamily="82"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sApp Image 2023-10-26 at 5.09.22 AM.jpeg"/>
          <p:cNvPicPr>
            <a:picLocks noChangeAspect="1"/>
          </p:cNvPicPr>
          <p:nvPr/>
        </p:nvPicPr>
        <p:blipFill>
          <a:blip r:embed="rId2"/>
          <a:stretch>
            <a:fillRect/>
          </a:stretch>
        </p:blipFill>
        <p:spPr>
          <a:xfrm>
            <a:off x="228600" y="5334000"/>
            <a:ext cx="2583793" cy="1524000"/>
          </a:xfrm>
          <a:prstGeom prst="rect">
            <a:avLst/>
          </a:prstGeom>
          <a:ln>
            <a:noFill/>
          </a:ln>
          <a:effectLst>
            <a:softEdge rad="112500"/>
          </a:effectLst>
        </p:spPr>
      </p:pic>
      <p:pic>
        <p:nvPicPr>
          <p:cNvPr id="6" name="Picture 5" descr="WhatsApp Image 2023-10-26 at 5.39.17 AM.jpeg"/>
          <p:cNvPicPr>
            <a:picLocks noChangeAspect="1"/>
          </p:cNvPicPr>
          <p:nvPr/>
        </p:nvPicPr>
        <p:blipFill>
          <a:blip r:embed="rId3"/>
          <a:stretch>
            <a:fillRect/>
          </a:stretch>
        </p:blipFill>
        <p:spPr>
          <a:xfrm>
            <a:off x="685800" y="228600"/>
            <a:ext cx="7772400" cy="4918472"/>
          </a:xfrm>
          <a:prstGeom prst="rect">
            <a:avLst/>
          </a:prstGeom>
          <a:ln>
            <a:noFill/>
          </a:ln>
          <a:effectLst>
            <a:softEdge rad="112500"/>
          </a:effectLst>
        </p:spPr>
      </p:pic>
      <p:sp>
        <p:nvSpPr>
          <p:cNvPr id="4" name="TextBox 3"/>
          <p:cNvSpPr txBox="1"/>
          <p:nvPr/>
        </p:nvSpPr>
        <p:spPr>
          <a:xfrm>
            <a:off x="3048000" y="5791200"/>
            <a:ext cx="3200400" cy="800219"/>
          </a:xfrm>
          <a:prstGeom prst="rect">
            <a:avLst/>
          </a:prstGeom>
          <a:noFill/>
        </p:spPr>
        <p:txBody>
          <a:bodyPr wrap="square" rtlCol="0">
            <a:spAutoFit/>
          </a:bodyPr>
          <a:lstStyle/>
          <a:p>
            <a:endParaRPr lang="en-US" dirty="0" smtClean="0"/>
          </a:p>
          <a:p>
            <a:r>
              <a:rPr lang="en-US" sz="2800" b="1" dirty="0" smtClean="0"/>
              <a:t>THANK YOU</a:t>
            </a:r>
            <a:endParaRPr lang="en-US" sz="2800"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112</TotalTime>
  <Words>241</Words>
  <Application>Microsoft Office PowerPoint</Application>
  <PresentationFormat>On-screen Show (4:3)</PresentationFormat>
  <Paragraphs>27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Concourse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SYSTEM</dc:title>
  <dc:creator>admin</dc:creator>
  <cp:lastModifiedBy>admin</cp:lastModifiedBy>
  <cp:revision>18</cp:revision>
  <dcterms:created xsi:type="dcterms:W3CDTF">2023-10-25T23:46:52Z</dcterms:created>
  <dcterms:modified xsi:type="dcterms:W3CDTF">2023-10-26T07:06:43Z</dcterms:modified>
</cp:coreProperties>
</file>