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5" r:id="rId12"/>
    <p:sldId id="316" r:id="rId13"/>
    <p:sldId id="317" r:id="rId14"/>
    <p:sldId id="318" r:id="rId15"/>
    <p:sldId id="319"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CD4E5-9DA5-4ADF-A03E-E9137733BE71}" v="3" dt="2023-09-30T05:38:03.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6000" dirty="0"/>
              <a:t>DIABETES PREDICTION SYSTEM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ARTIFICAL INTELLIGENCE</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E65D-BEB9-4EA6-E171-53E59AF553A5}"/>
              </a:ext>
            </a:extLst>
          </p:cNvPr>
          <p:cNvSpPr>
            <a:spLocks noGrp="1"/>
          </p:cNvSpPr>
          <p:nvPr>
            <p:ph type="title"/>
          </p:nvPr>
        </p:nvSpPr>
        <p:spPr/>
        <p:txBody>
          <a:bodyPr/>
          <a:lstStyle/>
          <a:p>
            <a:r>
              <a:rPr lang="en-IN" b="1" dirty="0"/>
              <a:t>MODEL  SELECTION</a:t>
            </a:r>
          </a:p>
        </p:txBody>
      </p:sp>
      <p:pic>
        <p:nvPicPr>
          <p:cNvPr id="4" name="Content Placeholder 3">
            <a:extLst>
              <a:ext uri="{FF2B5EF4-FFF2-40B4-BE49-F238E27FC236}">
                <a16:creationId xmlns:a16="http://schemas.microsoft.com/office/drawing/2014/main" id="{E4791D2E-F230-121E-3689-59285A4621B9}"/>
              </a:ext>
            </a:extLst>
          </p:cNvPr>
          <p:cNvPicPr>
            <a:picLocks noGrp="1" noChangeAspect="1"/>
          </p:cNvPicPr>
          <p:nvPr>
            <p:ph idx="4294967295"/>
          </p:nvPr>
        </p:nvPicPr>
        <p:blipFill>
          <a:blip r:embed="rId2"/>
          <a:stretch>
            <a:fillRect/>
          </a:stretch>
        </p:blipFill>
        <p:spPr>
          <a:xfrm>
            <a:off x="2609526" y="2052217"/>
            <a:ext cx="7265002" cy="4171302"/>
          </a:xfrm>
          <a:prstGeom prst="rect">
            <a:avLst/>
          </a:prstGeom>
        </p:spPr>
      </p:pic>
    </p:spTree>
    <p:extLst>
      <p:ext uri="{BB962C8B-B14F-4D97-AF65-F5344CB8AC3E}">
        <p14:creationId xmlns:p14="http://schemas.microsoft.com/office/powerpoint/2010/main" val="407566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DEEC-06DB-6AF3-5E18-0062ABB9CF01}"/>
              </a:ext>
            </a:extLst>
          </p:cNvPr>
          <p:cNvSpPr>
            <a:spLocks noGrp="1"/>
          </p:cNvSpPr>
          <p:nvPr>
            <p:ph type="title"/>
          </p:nvPr>
        </p:nvSpPr>
        <p:spPr/>
        <p:txBody>
          <a:bodyPr/>
          <a:lstStyle/>
          <a:p>
            <a:r>
              <a:rPr lang="en-IN" b="1" dirty="0"/>
              <a:t>EVALUTION</a:t>
            </a:r>
          </a:p>
        </p:txBody>
      </p:sp>
      <p:sp>
        <p:nvSpPr>
          <p:cNvPr id="3" name="Content Placeholder 2">
            <a:extLst>
              <a:ext uri="{FF2B5EF4-FFF2-40B4-BE49-F238E27FC236}">
                <a16:creationId xmlns:a16="http://schemas.microsoft.com/office/drawing/2014/main" id="{CB3D5C18-8A93-3025-4684-11F2D9655E20}"/>
              </a:ext>
            </a:extLst>
          </p:cNvPr>
          <p:cNvSpPr>
            <a:spLocks noGrp="1"/>
          </p:cNvSpPr>
          <p:nvPr>
            <p:ph idx="1"/>
          </p:nvPr>
        </p:nvSpPr>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Performance Metrics:</a:t>
            </a:r>
            <a:r>
              <a:rPr lang="en-US" dirty="0">
                <a:latin typeface="Open Sans" panose="020B0606030504020204" pitchFamily="34" charset="0"/>
                <a:ea typeface="Open Sans" panose="020B0606030504020204" pitchFamily="34" charset="0"/>
                <a:cs typeface="Open Sans" panose="020B0606030504020204" pitchFamily="34" charset="0"/>
              </a:rPr>
              <a:t> We will evaluate the model's performance using various metrics, including:</a:t>
            </a:r>
          </a:p>
          <a:p>
            <a:r>
              <a:rPr lang="en-US" b="1" dirty="0">
                <a:latin typeface="Open Sans" panose="020B0606030504020204" pitchFamily="34" charset="0"/>
                <a:ea typeface="Open Sans" panose="020B0606030504020204" pitchFamily="34" charset="0"/>
                <a:cs typeface="Open Sans" panose="020B0606030504020204" pitchFamily="34" charset="0"/>
              </a:rPr>
              <a:t>1. Accuracy: </a:t>
            </a:r>
            <a:r>
              <a:rPr lang="en-US" dirty="0">
                <a:latin typeface="Open Sans" panose="020B0606030504020204" pitchFamily="34" charset="0"/>
                <a:ea typeface="Open Sans" panose="020B0606030504020204" pitchFamily="34" charset="0"/>
                <a:cs typeface="Open Sans" panose="020B0606030504020204" pitchFamily="34" charset="0"/>
              </a:rPr>
              <a:t>To measure the overall correctness of the classification.</a:t>
            </a:r>
          </a:p>
          <a:p>
            <a:r>
              <a:rPr lang="en-US" b="1" dirty="0">
                <a:latin typeface="Open Sans" panose="020B0606030504020204" pitchFamily="34" charset="0"/>
                <a:ea typeface="Open Sans" panose="020B0606030504020204" pitchFamily="34" charset="0"/>
                <a:cs typeface="Open Sans" panose="020B0606030504020204" pitchFamily="34" charset="0"/>
              </a:rPr>
              <a:t>2. Precision: </a:t>
            </a:r>
            <a:r>
              <a:rPr lang="en-US" dirty="0">
                <a:latin typeface="Open Sans" panose="020B0606030504020204" pitchFamily="34" charset="0"/>
                <a:ea typeface="Open Sans" panose="020B0606030504020204" pitchFamily="34" charset="0"/>
                <a:cs typeface="Open Sans" panose="020B0606030504020204" pitchFamily="34" charset="0"/>
              </a:rPr>
              <a:t>To assess the model's ability to correctly classify the given data set.</a:t>
            </a:r>
          </a:p>
          <a:p>
            <a:r>
              <a:rPr lang="en-US" b="1" dirty="0">
                <a:latin typeface="Open Sans" panose="020B0606030504020204" pitchFamily="34" charset="0"/>
                <a:ea typeface="Open Sans" panose="020B0606030504020204" pitchFamily="34" charset="0"/>
                <a:cs typeface="Open Sans" panose="020B0606030504020204" pitchFamily="34" charset="0"/>
              </a:rPr>
              <a:t>3. Recall: </a:t>
            </a:r>
            <a:r>
              <a:rPr lang="en-US" dirty="0">
                <a:latin typeface="Open Sans" panose="020B0606030504020204" pitchFamily="34" charset="0"/>
                <a:ea typeface="Open Sans" panose="020B0606030504020204" pitchFamily="34" charset="0"/>
                <a:cs typeface="Open Sans" panose="020B0606030504020204" pitchFamily="34" charset="0"/>
              </a:rPr>
              <a:t>To measure the model's capacity to correctly identify the given data set.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10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DFCB-22D0-35EC-8663-2F6089678DA3}"/>
              </a:ext>
            </a:extLst>
          </p:cNvPr>
          <p:cNvSpPr>
            <a:spLocks noGrp="1"/>
          </p:cNvSpPr>
          <p:nvPr>
            <p:ph type="title"/>
          </p:nvPr>
        </p:nvSpPr>
        <p:spPr/>
        <p:txBody>
          <a:bodyPr/>
          <a:lstStyle/>
          <a:p>
            <a:r>
              <a:rPr lang="en-IN" b="1" dirty="0"/>
              <a:t>ITERATIVE  IMPROVEMENT</a:t>
            </a:r>
          </a:p>
        </p:txBody>
      </p:sp>
      <p:sp>
        <p:nvSpPr>
          <p:cNvPr id="3" name="Content Placeholder 2">
            <a:extLst>
              <a:ext uri="{FF2B5EF4-FFF2-40B4-BE49-F238E27FC236}">
                <a16:creationId xmlns:a16="http://schemas.microsoft.com/office/drawing/2014/main" id="{5CF83A87-904F-369F-0FDB-6FA42A418A97}"/>
              </a:ext>
            </a:extLst>
          </p:cNvPr>
          <p:cNvSpPr>
            <a:spLocks noGrp="1"/>
          </p:cNvSpPr>
          <p:nvPr>
            <p:ph idx="1"/>
          </p:nvPr>
        </p:nvSpPr>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The improve the accuracy of the diabetes prediction using feedback loops, Ethical Considerations, Deployment and Monitoring, Interpretability and </a:t>
            </a:r>
            <a:r>
              <a:rPr lang="en-IN" dirty="0" err="1">
                <a:latin typeface="Open Sans" panose="020B0606030504020204" pitchFamily="34" charset="0"/>
                <a:ea typeface="Open Sans" panose="020B0606030504020204" pitchFamily="34" charset="0"/>
                <a:cs typeface="Open Sans" panose="020B0606030504020204" pitchFamily="34" charset="0"/>
              </a:rPr>
              <a:t>Explainability</a:t>
            </a:r>
            <a:r>
              <a:rPr lang="en-IN" dirty="0">
                <a:latin typeface="Open Sans" panose="020B0606030504020204" pitchFamily="34" charset="0"/>
                <a:ea typeface="Open Sans" panose="020B0606030504020204" pitchFamily="34" charset="0"/>
                <a:cs typeface="Open Sans" panose="020B0606030504020204" pitchFamily="34" charset="0"/>
              </a:rPr>
              <a:t>, Regularization, Ensemble Methods, Iterate and Refine, Performance Metrics, Validation and Cross-Validation, Hyperparameter Tuning, Model Selection, Feature Engineering, Data Collection and Preprocessing.</a:t>
            </a:r>
          </a:p>
        </p:txBody>
      </p:sp>
    </p:spTree>
    <p:extLst>
      <p:ext uri="{BB962C8B-B14F-4D97-AF65-F5344CB8AC3E}">
        <p14:creationId xmlns:p14="http://schemas.microsoft.com/office/powerpoint/2010/main" val="146189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D1EA-0057-C131-E207-58FBF57BBF3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331F753F-9CE2-501E-A80B-3C00A7BDF5A5}"/>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Diabetes can be a reason for reducing life expectancy and quality. Predicting this chronic disorder earlier can reduce the risk and complications of many diseases in the long run. In this paper, an automatic diabetes prediction system using various machine learning approaches has been proposed.</a:t>
            </a:r>
          </a:p>
          <a:p>
            <a:r>
              <a:rPr lang="en-US" b="0" i="0" dirty="0">
                <a:solidFill>
                  <a:srgbClr val="212121"/>
                </a:solidFill>
                <a:effectLst/>
                <a:latin typeface="Cambria" panose="02040503050406030204" pitchFamily="18" charset="0"/>
              </a:rPr>
              <a:t>There are some future scopes of this work, for example, we recommend getting additional private data with a larger cohort of patients to get better results. Another extension of this work is combining machine learning models with fuzzy logic techniques and applying optimization approaches.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7690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2B3C6A-1C79-9D3F-8609-D3BD9E66B8CF}"/>
              </a:ext>
            </a:extLst>
          </p:cNvPr>
          <p:cNvSpPr>
            <a:spLocks noGrp="1"/>
          </p:cNvSpPr>
          <p:nvPr>
            <p:ph type="title"/>
          </p:nvPr>
        </p:nvSpPr>
        <p:spPr/>
        <p:txBody>
          <a:bodyPr>
            <a:normAutofit/>
          </a:bodyPr>
          <a:lstStyle/>
          <a:p>
            <a:r>
              <a:rPr lang="en-IN" sz="5400" b="1" dirty="0"/>
              <a:t>ABSTRACT</a:t>
            </a:r>
          </a:p>
        </p:txBody>
      </p:sp>
      <p:sp>
        <p:nvSpPr>
          <p:cNvPr id="7" name="Content Placeholder 6">
            <a:extLst>
              <a:ext uri="{FF2B5EF4-FFF2-40B4-BE49-F238E27FC236}">
                <a16:creationId xmlns:a16="http://schemas.microsoft.com/office/drawing/2014/main" id="{749510BE-E087-DB30-EE9C-33E4AA6470AA}"/>
              </a:ext>
            </a:extLst>
          </p:cNvPr>
          <p:cNvSpPr>
            <a:spLocks noGrp="1"/>
          </p:cNvSpPr>
          <p:nvPr>
            <p:ph idx="1"/>
          </p:nvPr>
        </p:nvSpPr>
        <p:spPr/>
        <p:txBody>
          <a:bodyPr>
            <a:normAutofit/>
          </a:bodyPr>
          <a:lstStyle/>
          <a:p>
            <a:pPr algn="just">
              <a:buClr>
                <a:schemeClr val="tx1"/>
              </a:buClr>
              <a:buFont typeface="Wingdings" panose="05000000000000000000" pitchFamily="2" charset="2"/>
              <a:buChar char="§"/>
            </a:pPr>
            <a:r>
              <a:rPr lang="en-US" sz="1500" b="0" i="0" dirty="0">
                <a:solidFill>
                  <a:srgbClr val="212121"/>
                </a:solidFill>
                <a:effectLst/>
                <a:latin typeface="Cambria" panose="02040503050406030204" pitchFamily="18" charset="0"/>
              </a:rPr>
              <a:t>  Globally, diabetes affects 537 million people, making it the deadliest and the most common non‐communicable disease. Many factors can cause a person to get affected by diabetes, like excessive body weight, abnormal cholesterol level, family history, physical inactivity, bad food habit etc. Increased urination is one of the most common symptoms of this disease. People with diabetes for a long time can get several complications like heart disorder, kidney disease, nerve damage, diabetic retinopathy etc. But its risk can be reduced if it is predicted early.</a:t>
            </a:r>
          </a:p>
          <a:p>
            <a:pPr algn="just">
              <a:buClr>
                <a:schemeClr val="tx1"/>
              </a:buClr>
              <a:buFont typeface="Wingdings" panose="05000000000000000000" pitchFamily="2" charset="2"/>
              <a:buChar char="§"/>
            </a:pPr>
            <a:r>
              <a:rPr lang="en-US" sz="1400" b="0" i="0" dirty="0">
                <a:solidFill>
                  <a:srgbClr val="212121"/>
                </a:solidFill>
                <a:effectLst/>
                <a:latin typeface="Cambria" panose="02040503050406030204" pitchFamily="18" charset="0"/>
              </a:rPr>
              <a:t>  In this project, an automatic diabetes prediction system has been developed using a dataset and various machine learning techniques.  A semi‐supervised model with extreme gradient boosting has been utilized to predict the insulin features of the dataset. SMOTE and ADASYN approaches have been employed to manage the class imbalance problem. We use machine learning classification methods, i.e., decision tree, SVM, Random Forest, Logistic Regression, KNN, and various ensemble techniques, to determine which algorithm produces the best prediction results. Furthermore, the domain adaptation method has been implemented to demonstrate the versatility of the proposed system. The explainable AI approach with LIME and SHAP frameworks is implemented to understand how the model predicts the final results. </a:t>
            </a:r>
            <a:endParaRPr lang="en-IN" sz="1400" dirty="0">
              <a:highlight>
                <a:srgbClr val="C0C0C0"/>
              </a:highlight>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4126-824D-F538-B46F-DDA6BA506C60}"/>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360897C3-88A9-E9DF-2F5D-788A01B5233A}"/>
              </a:ext>
            </a:extLst>
          </p:cNvPr>
          <p:cNvSpPr>
            <a:spLocks noGrp="1"/>
          </p:cNvSpPr>
          <p:nvPr>
            <p:ph idx="1"/>
          </p:nvPr>
        </p:nvSpPr>
        <p:spPr/>
        <p:txBody>
          <a:bodyPr>
            <a:normAutofit/>
          </a:bodyPr>
          <a:lstStyle/>
          <a:p>
            <a:pPr algn="just">
              <a:buClr>
                <a:schemeClr val="tx1"/>
              </a:buClr>
              <a:buFont typeface="Wingdings" panose="05000000000000000000" pitchFamily="2" charset="2"/>
              <a:buChar char="§"/>
            </a:pPr>
            <a:r>
              <a:rPr lang="en-US" sz="1400" b="0" i="0" dirty="0">
                <a:solidFill>
                  <a:srgbClr val="212121"/>
                </a:solidFill>
                <a:effectLst/>
                <a:latin typeface="Cambria" panose="02040503050406030204" pitchFamily="18" charset="0"/>
              </a:rPr>
              <a:t> Diabetes is a chronic disease that directly affects the pancreas, and the body is incapable of producing insulin . Insulin is mainly responsible for maintaining the blood glucose level. Many factors, such as excessive body weight, physical inactivity, high blood pressure, and abnormal cholesterol level, can cause a person get affected by diabetes . It can cause many complications, but an increase in urination is one of the most common ones . It can damage the skin, nerves, and eyes, and if not treated early, diabetes can cause kidney failure and diabetic retinopathy ocular disease. According to IDF (International Diabetes Federation) statistics, 537 million people had diabetes around the world in 2021.</a:t>
            </a:r>
          </a:p>
          <a:p>
            <a:pPr algn="just">
              <a:buClr>
                <a:schemeClr val="tx1"/>
              </a:buClr>
              <a:buFont typeface="Wingdings" panose="05000000000000000000" pitchFamily="2" charset="2"/>
              <a:buChar char="§"/>
            </a:pPr>
            <a:r>
              <a:rPr lang="en-US" sz="1400" b="0" i="0" dirty="0">
                <a:solidFill>
                  <a:srgbClr val="212121"/>
                </a:solidFill>
                <a:effectLst/>
                <a:latin typeface="Cambria" panose="02040503050406030204" pitchFamily="18" charset="0"/>
              </a:rPr>
              <a:t> Early and accurate diagnosis of diabetes mellitus, especially during its initial development, is challenging for medical professionals. Artificial intelligence and machine learning techniques, providing a reference, can help them gain preliminary knowledge about this disease and reduce their workload accordingly.</a:t>
            </a:r>
          </a:p>
          <a:p>
            <a:pPr algn="just">
              <a:buClr>
                <a:schemeClr val="tx1"/>
              </a:buClr>
              <a:buFont typeface="Wingdings" panose="05000000000000000000" pitchFamily="2" charset="2"/>
              <a:buChar char="§"/>
            </a:pPr>
            <a:r>
              <a:rPr lang="en-US" sz="1400" b="0" i="0" dirty="0">
                <a:solidFill>
                  <a:srgbClr val="212121"/>
                </a:solidFill>
                <a:effectLst/>
                <a:latin typeface="Cambria" panose="02040503050406030204" pitchFamily="18" charset="0"/>
              </a:rPr>
              <a:t> For predicting blood pressure status, they used conditional decision making and for predicting diabetes, they used SVM, KNN, and decision tree. Among these models, SVM worked better as they got 75% accuracy which is better than other classifier algorithms. </a:t>
            </a:r>
            <a:endParaRPr lang="en-IN" sz="1600" dirty="0"/>
          </a:p>
        </p:txBody>
      </p:sp>
    </p:spTree>
    <p:extLst>
      <p:ext uri="{BB962C8B-B14F-4D97-AF65-F5344CB8AC3E}">
        <p14:creationId xmlns:p14="http://schemas.microsoft.com/office/powerpoint/2010/main" val="423409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E6DC-70BB-8443-257F-BC36C3B4CCE8}"/>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81B26F4F-FFF9-5509-2000-3910213EE30C}"/>
              </a:ext>
            </a:extLst>
          </p:cNvPr>
          <p:cNvSpPr>
            <a:spLocks noGrp="1"/>
          </p:cNvSpPr>
          <p:nvPr>
            <p:ph idx="1"/>
          </p:nvPr>
        </p:nvSpPr>
        <p:spPr/>
        <p:txBody>
          <a:bodyPr/>
          <a:lstStyle/>
          <a:p>
            <a:endParaRPr lang="en-IN" dirty="0"/>
          </a:p>
          <a:p>
            <a:pPr algn="just"/>
            <a:r>
              <a:rPr lang="en-US" b="0" i="0" dirty="0">
                <a:solidFill>
                  <a:srgbClr val="313131"/>
                </a:solidFill>
                <a:effectLst/>
                <a:latin typeface="Open Sans" panose="020F0502020204030204" pitchFamily="34" charset="0"/>
              </a:rPr>
              <a:t>Develop an AI-powered diabetes prediction system that leverages machine learning algorithms to analyze medical data and predict the likelihood of an individual developing diabetes, providing early risk assessment and personalized preventive measures.</a:t>
            </a:r>
            <a:endParaRPr lang="en-IN" dirty="0"/>
          </a:p>
        </p:txBody>
      </p:sp>
    </p:spTree>
    <p:extLst>
      <p:ext uri="{BB962C8B-B14F-4D97-AF65-F5344CB8AC3E}">
        <p14:creationId xmlns:p14="http://schemas.microsoft.com/office/powerpoint/2010/main" val="254683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8DD2-38C7-06E3-2A10-936800A44FEF}"/>
              </a:ext>
            </a:extLst>
          </p:cNvPr>
          <p:cNvSpPr>
            <a:spLocks noGrp="1"/>
          </p:cNvSpPr>
          <p:nvPr>
            <p:ph type="title"/>
          </p:nvPr>
        </p:nvSpPr>
        <p:spPr/>
        <p:txBody>
          <a:bodyPr/>
          <a:lstStyle/>
          <a:p>
            <a:r>
              <a:rPr lang="en-IN" b="1" dirty="0"/>
              <a:t>PROBLEM DEFINITION</a:t>
            </a:r>
          </a:p>
        </p:txBody>
      </p:sp>
      <p:sp>
        <p:nvSpPr>
          <p:cNvPr id="3" name="Content Placeholder 2">
            <a:extLst>
              <a:ext uri="{FF2B5EF4-FFF2-40B4-BE49-F238E27FC236}">
                <a16:creationId xmlns:a16="http://schemas.microsoft.com/office/drawing/2014/main" id="{5611A6BE-4584-583A-0D6E-58FD096CD929}"/>
              </a:ext>
            </a:extLst>
          </p:cNvPr>
          <p:cNvSpPr>
            <a:spLocks noGrp="1"/>
          </p:cNvSpPr>
          <p:nvPr>
            <p:ph idx="1"/>
          </p:nvPr>
        </p:nvSpPr>
        <p:spPr/>
        <p:txBody>
          <a:bodyPr/>
          <a:lstStyle/>
          <a:p>
            <a:endParaRPr lang="en-IN" dirty="0"/>
          </a:p>
          <a:p>
            <a:pPr algn="just"/>
            <a:r>
              <a:rPr lang="en-US" b="0" i="0" dirty="0">
                <a:solidFill>
                  <a:srgbClr val="313131"/>
                </a:solidFill>
                <a:effectLst/>
                <a:latin typeface="Open Sans" panose="020B0606030504020204" pitchFamily="34" charset="0"/>
              </a:rPr>
              <a:t> The problem is to build an AI-powered diabetes prediction system that uses machine learning algorithms to analyze medical data and predict the likelihood of an individual developing diabetes. The system aims to provide early risk assessment and personalized preventive measures, allowing individuals to take proactive actions to manage their health.</a:t>
            </a:r>
            <a:endParaRPr lang="en-IN" dirty="0"/>
          </a:p>
        </p:txBody>
      </p:sp>
    </p:spTree>
    <p:extLst>
      <p:ext uri="{BB962C8B-B14F-4D97-AF65-F5344CB8AC3E}">
        <p14:creationId xmlns:p14="http://schemas.microsoft.com/office/powerpoint/2010/main" val="113497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EF72-BBFD-5A5C-7090-4FF042A998FC}"/>
              </a:ext>
            </a:extLst>
          </p:cNvPr>
          <p:cNvSpPr>
            <a:spLocks noGrp="1"/>
          </p:cNvSpPr>
          <p:nvPr>
            <p:ph type="title"/>
          </p:nvPr>
        </p:nvSpPr>
        <p:spPr/>
        <p:txBody>
          <a:bodyPr/>
          <a:lstStyle/>
          <a:p>
            <a:r>
              <a:rPr lang="en-IN" b="1" dirty="0"/>
              <a:t>DESING THINKING</a:t>
            </a:r>
          </a:p>
        </p:txBody>
      </p:sp>
      <p:sp>
        <p:nvSpPr>
          <p:cNvPr id="3" name="Content Placeholder 2">
            <a:extLst>
              <a:ext uri="{FF2B5EF4-FFF2-40B4-BE49-F238E27FC236}">
                <a16:creationId xmlns:a16="http://schemas.microsoft.com/office/drawing/2014/main" id="{19FE6904-414B-1A9A-CB88-9C92E7E3DA51}"/>
              </a:ext>
            </a:extLst>
          </p:cNvPr>
          <p:cNvSpPr>
            <a:spLocks noGrp="1"/>
          </p:cNvSpPr>
          <p:nvPr>
            <p:ph idx="1"/>
          </p:nvPr>
        </p:nvSpPr>
        <p:spPr/>
        <p:txBody>
          <a:bodyPr>
            <a:normAutofit lnSpcReduction="10000"/>
          </a:bodyPr>
          <a:lstStyle/>
          <a:p>
            <a:r>
              <a:rPr lang="en-IN" dirty="0">
                <a:latin typeface="Open Sans" panose="020B0606030504020204" pitchFamily="34" charset="0"/>
                <a:ea typeface="Open Sans" panose="020B0606030504020204" pitchFamily="34" charset="0"/>
                <a:cs typeface="Open Sans" panose="020B0606030504020204" pitchFamily="34" charset="0"/>
              </a:rPr>
              <a:t>To address this problem, we will follow a systematic approach involving the following key steps:</a:t>
            </a:r>
          </a:p>
          <a:p>
            <a:r>
              <a:rPr lang="en-IN" b="1" dirty="0">
                <a:latin typeface="Open Sans" panose="020B0606030504020204" pitchFamily="34" charset="0"/>
                <a:ea typeface="Open Sans" panose="020B0606030504020204" pitchFamily="34" charset="0"/>
                <a:cs typeface="Open Sans" panose="020B0606030504020204" pitchFamily="34" charset="0"/>
              </a:rPr>
              <a:t>1. </a:t>
            </a:r>
            <a:r>
              <a:rPr lang="en-IN" dirty="0">
                <a:latin typeface="Open Sans" panose="020B0606030504020204" pitchFamily="34" charset="0"/>
                <a:ea typeface="Open Sans" panose="020B0606030504020204" pitchFamily="34" charset="0"/>
                <a:cs typeface="Open Sans" panose="020B0606030504020204" pitchFamily="34" charset="0"/>
              </a:rPr>
              <a:t>Data Collection</a:t>
            </a:r>
          </a:p>
          <a:p>
            <a:r>
              <a:rPr lang="en-IN" b="1" dirty="0">
                <a:latin typeface="Open Sans" panose="020B0606030504020204" pitchFamily="34" charset="0"/>
                <a:ea typeface="Open Sans" panose="020B0606030504020204" pitchFamily="34" charset="0"/>
                <a:cs typeface="Open Sans" panose="020B0606030504020204" pitchFamily="34" charset="0"/>
              </a:rPr>
              <a:t>2. </a:t>
            </a:r>
            <a:r>
              <a:rPr lang="en-IN" dirty="0">
                <a:latin typeface="Open Sans" panose="020B0606030504020204" pitchFamily="34" charset="0"/>
                <a:ea typeface="Open Sans" panose="020B0606030504020204" pitchFamily="34" charset="0"/>
                <a:cs typeface="Open Sans" panose="020B0606030504020204" pitchFamily="34" charset="0"/>
              </a:rPr>
              <a:t>Data Preprocessing</a:t>
            </a:r>
          </a:p>
          <a:p>
            <a:r>
              <a:rPr lang="en-IN" b="1" dirty="0">
                <a:latin typeface="Open Sans" panose="020B0606030504020204" pitchFamily="34" charset="0"/>
                <a:ea typeface="Open Sans" panose="020B0606030504020204" pitchFamily="34" charset="0"/>
                <a:cs typeface="Open Sans" panose="020B0606030504020204" pitchFamily="34" charset="0"/>
              </a:rPr>
              <a:t>3.</a:t>
            </a:r>
            <a:r>
              <a:rPr lang="en-IN" dirty="0">
                <a:latin typeface="Open Sans" panose="020B0606030504020204" pitchFamily="34" charset="0"/>
                <a:ea typeface="Open Sans" panose="020B0606030504020204" pitchFamily="34" charset="0"/>
                <a:cs typeface="Open Sans" panose="020B0606030504020204" pitchFamily="34" charset="0"/>
              </a:rPr>
              <a:t> Feature Selection</a:t>
            </a:r>
          </a:p>
          <a:p>
            <a:r>
              <a:rPr lang="en-IN" b="1" dirty="0">
                <a:latin typeface="Open Sans" panose="020B0606030504020204" pitchFamily="34" charset="0"/>
                <a:ea typeface="Open Sans" panose="020B0606030504020204" pitchFamily="34" charset="0"/>
                <a:cs typeface="Open Sans" panose="020B0606030504020204" pitchFamily="34" charset="0"/>
              </a:rPr>
              <a:t>4.</a:t>
            </a:r>
            <a:r>
              <a:rPr lang="en-IN" dirty="0">
                <a:latin typeface="Open Sans" panose="020B0606030504020204" pitchFamily="34" charset="0"/>
                <a:ea typeface="Open Sans" panose="020B0606030504020204" pitchFamily="34" charset="0"/>
                <a:cs typeface="Open Sans" panose="020B0606030504020204" pitchFamily="34" charset="0"/>
              </a:rPr>
              <a:t> Model Selection</a:t>
            </a:r>
          </a:p>
          <a:p>
            <a:r>
              <a:rPr lang="en-IN" b="1" dirty="0">
                <a:latin typeface="Open Sans" panose="020B0606030504020204" pitchFamily="34" charset="0"/>
                <a:ea typeface="Open Sans" panose="020B0606030504020204" pitchFamily="34" charset="0"/>
                <a:cs typeface="Open Sans" panose="020B0606030504020204" pitchFamily="34" charset="0"/>
              </a:rPr>
              <a:t>5.</a:t>
            </a:r>
            <a:r>
              <a:rPr lang="en-IN" dirty="0">
                <a:latin typeface="Open Sans" panose="020B0606030504020204" pitchFamily="34" charset="0"/>
                <a:ea typeface="Open Sans" panose="020B0606030504020204" pitchFamily="34" charset="0"/>
                <a:cs typeface="Open Sans" panose="020B0606030504020204" pitchFamily="34" charset="0"/>
              </a:rPr>
              <a:t> Evaluation</a:t>
            </a:r>
          </a:p>
          <a:p>
            <a:r>
              <a:rPr lang="en-IN" b="1" dirty="0">
                <a:latin typeface="Open Sans" panose="020B0606030504020204" pitchFamily="34" charset="0"/>
                <a:ea typeface="Open Sans" panose="020B0606030504020204" pitchFamily="34" charset="0"/>
                <a:cs typeface="Open Sans" panose="020B0606030504020204" pitchFamily="34" charset="0"/>
              </a:rPr>
              <a:t>6. </a:t>
            </a:r>
            <a:r>
              <a:rPr lang="en-IN" dirty="0">
                <a:latin typeface="Open Sans" panose="020B0606030504020204" pitchFamily="34" charset="0"/>
                <a:ea typeface="Open Sans" panose="020B0606030504020204" pitchFamily="34" charset="0"/>
                <a:cs typeface="Open Sans" panose="020B0606030504020204" pitchFamily="34" charset="0"/>
              </a:rPr>
              <a:t>Iterative Improvement</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310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2AFF-2C8E-6AE8-F0EE-08C6035C5117}"/>
              </a:ext>
            </a:extLst>
          </p:cNvPr>
          <p:cNvSpPr>
            <a:spLocks noGrp="1"/>
          </p:cNvSpPr>
          <p:nvPr>
            <p:ph type="title"/>
          </p:nvPr>
        </p:nvSpPr>
        <p:spPr/>
        <p:txBody>
          <a:bodyPr/>
          <a:lstStyle/>
          <a:p>
            <a:r>
              <a:rPr lang="en-IN" b="1" dirty="0"/>
              <a:t>DATA COLLECTION</a:t>
            </a:r>
          </a:p>
        </p:txBody>
      </p:sp>
      <p:sp>
        <p:nvSpPr>
          <p:cNvPr id="3" name="Content Placeholder 2">
            <a:extLst>
              <a:ext uri="{FF2B5EF4-FFF2-40B4-BE49-F238E27FC236}">
                <a16:creationId xmlns:a16="http://schemas.microsoft.com/office/drawing/2014/main" id="{5575846E-7850-430B-5652-4EC4E958C16F}"/>
              </a:ext>
            </a:extLst>
          </p:cNvPr>
          <p:cNvSpPr>
            <a:spLocks noGrp="1"/>
          </p:cNvSpPr>
          <p:nvPr>
            <p:ph idx="1"/>
          </p:nvPr>
        </p:nvSpPr>
        <p:spPr/>
        <p:txBody>
          <a:bodyPr/>
          <a:lstStyle/>
          <a:p>
            <a:pPr algn="just">
              <a:buClr>
                <a:schemeClr val="tx1"/>
              </a:buClr>
              <a:buFont typeface="Wingdings" panose="05000000000000000000" pitchFamily="2" charset="2"/>
              <a:buChar char="§"/>
            </a:pPr>
            <a:r>
              <a:rPr lang="en-IN" dirty="0">
                <a:latin typeface="Open Sans" panose="020B0606030504020204" pitchFamily="34" charset="0"/>
                <a:ea typeface="Open Sans" panose="020B0606030504020204" pitchFamily="34" charset="0"/>
                <a:cs typeface="Open Sans" panose="020B0606030504020204" pitchFamily="34" charset="0"/>
              </a:rPr>
              <a:t> In this stage, we use the data from the given data set provided through the Kaggle software.</a:t>
            </a:r>
          </a:p>
          <a:p>
            <a:pPr algn="just">
              <a:buClr>
                <a:schemeClr val="tx1"/>
              </a:buClr>
              <a:buFont typeface="Wingdings" panose="05000000000000000000" pitchFamily="2" charset="2"/>
              <a:buChar char="§"/>
            </a:pPr>
            <a:r>
              <a:rPr lang="en-IN" dirty="0">
                <a:latin typeface="Open Sans" panose="020B0606030504020204" pitchFamily="34" charset="0"/>
                <a:ea typeface="Open Sans" panose="020B0606030504020204" pitchFamily="34" charset="0"/>
                <a:cs typeface="Open Sans" panose="020B0606030504020204" pitchFamily="34" charset="0"/>
              </a:rPr>
              <a:t> Ensure the dataset is representative of the real-world scenarios of diabetes patients.</a:t>
            </a:r>
          </a:p>
          <a:p>
            <a:pPr algn="just">
              <a:buClr>
                <a:schemeClr val="tx1"/>
              </a:buClr>
              <a:buFont typeface="Wingdings" panose="05000000000000000000" pitchFamily="2" charset="2"/>
              <a:buChar char="§"/>
            </a:pPr>
            <a:r>
              <a:rPr lang="en-IN" dirty="0">
                <a:latin typeface="Open Sans" panose="020B0606030504020204" pitchFamily="34" charset="0"/>
                <a:ea typeface="Open Sans" panose="020B0606030504020204" pitchFamily="34" charset="0"/>
                <a:cs typeface="Open Sans" panose="020B0606030504020204" pitchFamily="34" charset="0"/>
              </a:rPr>
              <a:t> The data set provided makes it easier for data preprocessing.</a:t>
            </a:r>
          </a:p>
          <a:p>
            <a:pPr>
              <a:buClr>
                <a:schemeClr val="tx1"/>
              </a:buClr>
              <a:buFont typeface="Wingdings" panose="05000000000000000000" pitchFamily="2" charset="2"/>
              <a:buChar char="§"/>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Clr>
                <a:schemeClr val="tx1"/>
              </a:buClr>
              <a:buNone/>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3139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500A-4BA0-348E-B908-DEA69ACE9AAD}"/>
              </a:ext>
            </a:extLst>
          </p:cNvPr>
          <p:cNvSpPr>
            <a:spLocks noGrp="1"/>
          </p:cNvSpPr>
          <p:nvPr>
            <p:ph type="title"/>
          </p:nvPr>
        </p:nvSpPr>
        <p:spPr/>
        <p:txBody>
          <a:bodyPr/>
          <a:lstStyle/>
          <a:p>
            <a:r>
              <a:rPr lang="en-IN" b="1" dirty="0"/>
              <a:t>DATA  PREPROCESSING</a:t>
            </a:r>
          </a:p>
        </p:txBody>
      </p:sp>
      <p:sp>
        <p:nvSpPr>
          <p:cNvPr id="3" name="Content Placeholder 2">
            <a:extLst>
              <a:ext uri="{FF2B5EF4-FFF2-40B4-BE49-F238E27FC236}">
                <a16:creationId xmlns:a16="http://schemas.microsoft.com/office/drawing/2014/main" id="{A582B7AA-D7FD-CEB0-1D2D-9AE14B37FA92}"/>
              </a:ext>
            </a:extLst>
          </p:cNvPr>
          <p:cNvSpPr>
            <a:spLocks noGrp="1"/>
          </p:cNvSpPr>
          <p:nvPr>
            <p:ph idx="1"/>
          </p:nvPr>
        </p:nvSpPr>
        <p:spPr>
          <a:xfrm>
            <a:off x="1106611" y="2108201"/>
            <a:ext cx="10058400" cy="3760891"/>
          </a:xfrm>
        </p:spPr>
        <p:txBody>
          <a:bodyPr/>
          <a:lstStyle/>
          <a:p>
            <a:pPr marL="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IN" dirty="0">
                <a:latin typeface="Open Sans" panose="020B0606030504020204" pitchFamily="34" charset="0"/>
                <a:ea typeface="Open Sans" panose="020B0606030504020204" pitchFamily="34" charset="0"/>
                <a:cs typeface="Open Sans" panose="020B0606030504020204" pitchFamily="34" charset="0"/>
              </a:rPr>
              <a:t>Clean the data to prepare it for predicting. This involves several steps:</a:t>
            </a:r>
          </a:p>
          <a:p>
            <a:pPr>
              <a:buClr>
                <a:schemeClr val="tx1"/>
              </a:buClr>
              <a:buFont typeface="Wingdings" panose="05000000000000000000" pitchFamily="2" charset="2"/>
              <a:buChar char="§"/>
            </a:pPr>
            <a:r>
              <a:rPr lang="en-IN" dirty="0">
                <a:latin typeface="Open Sans" panose="020B0606030504020204" pitchFamily="34" charset="0"/>
                <a:ea typeface="Open Sans" panose="020B0606030504020204" pitchFamily="34" charset="0"/>
                <a:cs typeface="Open Sans" panose="020B0606030504020204" pitchFamily="34" charset="0"/>
              </a:rPr>
              <a:t> </a:t>
            </a:r>
            <a:r>
              <a:rPr lang="en-IN" b="1" dirty="0">
                <a:latin typeface="Open Sans" panose="020B0606030504020204" pitchFamily="34" charset="0"/>
                <a:ea typeface="Open Sans" panose="020B0606030504020204" pitchFamily="34" charset="0"/>
                <a:cs typeface="Open Sans" panose="020B0606030504020204" pitchFamily="34" charset="0"/>
              </a:rPr>
              <a:t>Handling Missing Data</a:t>
            </a:r>
            <a:r>
              <a:rPr lang="en-IN" dirty="0">
                <a:latin typeface="Open Sans" panose="020B0606030504020204" pitchFamily="34" charset="0"/>
                <a:ea typeface="Open Sans" panose="020B0606030504020204" pitchFamily="34" charset="0"/>
                <a:cs typeface="Open Sans" panose="020B0606030504020204" pitchFamily="34" charset="0"/>
              </a:rPr>
              <a:t>: Deal with missing values, if any, through imputation or removal.</a:t>
            </a:r>
          </a:p>
          <a:p>
            <a:pPr>
              <a:buClr>
                <a:schemeClr val="tx1"/>
              </a:buClr>
              <a:buFont typeface="Wingdings" panose="05000000000000000000" pitchFamily="2" charset="2"/>
              <a:buChar char="§"/>
            </a:pPr>
            <a:r>
              <a:rPr lang="en-IN" dirty="0">
                <a:latin typeface="Open Sans" panose="020B0606030504020204" pitchFamily="34" charset="0"/>
                <a:ea typeface="Open Sans" panose="020B0606030504020204" pitchFamily="34" charset="0"/>
                <a:cs typeface="Open Sans" panose="020B0606030504020204" pitchFamily="34" charset="0"/>
              </a:rPr>
              <a:t> </a:t>
            </a:r>
            <a:r>
              <a:rPr lang="en-IN" b="1" dirty="0">
                <a:latin typeface="Open Sans" panose="020B0606030504020204" pitchFamily="34" charset="0"/>
                <a:ea typeface="Open Sans" panose="020B0606030504020204" pitchFamily="34" charset="0"/>
                <a:cs typeface="Open Sans" panose="020B0606030504020204" pitchFamily="34" charset="0"/>
              </a:rPr>
              <a:t>Removing Duplicates: </a:t>
            </a:r>
            <a:r>
              <a:rPr lang="en-IN" dirty="0">
                <a:latin typeface="Open Sans" panose="020B0606030504020204" pitchFamily="34" charset="0"/>
                <a:ea typeface="Open Sans" panose="020B0606030504020204" pitchFamily="34" charset="0"/>
                <a:cs typeface="Open Sans" panose="020B0606030504020204" pitchFamily="34" charset="0"/>
              </a:rPr>
              <a:t>Eliminate the duplicate data to prevent error in the prediction. </a:t>
            </a:r>
          </a:p>
        </p:txBody>
      </p:sp>
    </p:spTree>
    <p:extLst>
      <p:ext uri="{BB962C8B-B14F-4D97-AF65-F5344CB8AC3E}">
        <p14:creationId xmlns:p14="http://schemas.microsoft.com/office/powerpoint/2010/main" val="326807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B5EB-B87B-13CD-ED83-DBA107063FA0}"/>
              </a:ext>
            </a:extLst>
          </p:cNvPr>
          <p:cNvSpPr>
            <a:spLocks noGrp="1"/>
          </p:cNvSpPr>
          <p:nvPr>
            <p:ph type="title"/>
          </p:nvPr>
        </p:nvSpPr>
        <p:spPr/>
        <p:txBody>
          <a:bodyPr/>
          <a:lstStyle/>
          <a:p>
            <a:r>
              <a:rPr lang="en-IN" b="1" dirty="0"/>
              <a:t>FEATURE  SELECTION</a:t>
            </a:r>
          </a:p>
        </p:txBody>
      </p:sp>
      <p:sp>
        <p:nvSpPr>
          <p:cNvPr id="3" name="Content Placeholder 2">
            <a:extLst>
              <a:ext uri="{FF2B5EF4-FFF2-40B4-BE49-F238E27FC236}">
                <a16:creationId xmlns:a16="http://schemas.microsoft.com/office/drawing/2014/main" id="{53E24E52-C89D-D948-05BB-15B819477B35}"/>
              </a:ext>
            </a:extLst>
          </p:cNvPr>
          <p:cNvSpPr>
            <a:spLocks noGrp="1"/>
          </p:cNvSpPr>
          <p:nvPr>
            <p:ph idx="1"/>
          </p:nvPr>
        </p:nvSpPr>
        <p:spPr/>
        <p:txBody>
          <a:bodyPr>
            <a:normAutofit fontScale="85000" lnSpcReduction="20000"/>
          </a:bodyPr>
          <a:lstStyle/>
          <a:p>
            <a:r>
              <a:rPr lang="en-IN" dirty="0">
                <a:latin typeface="Open Sans" panose="020B0606030504020204" pitchFamily="34" charset="0"/>
                <a:ea typeface="Open Sans" panose="020B0606030504020204" pitchFamily="34" charset="0"/>
                <a:cs typeface="Open Sans" panose="020B0606030504020204" pitchFamily="34" charset="0"/>
              </a:rPr>
              <a:t>Based on the following features from the given data set, we predict the diabetes positive patients:</a:t>
            </a:r>
          </a:p>
          <a:p>
            <a:r>
              <a:rPr lang="en-IN" b="1" dirty="0">
                <a:latin typeface="Open Sans" panose="020B0606030504020204" pitchFamily="34" charset="0"/>
                <a:ea typeface="Open Sans" panose="020B0606030504020204" pitchFamily="34" charset="0"/>
                <a:cs typeface="Open Sans" panose="020B0606030504020204" pitchFamily="34" charset="0"/>
              </a:rPr>
              <a:t>1. </a:t>
            </a:r>
            <a:r>
              <a:rPr lang="en-IN" dirty="0">
                <a:latin typeface="Open Sans" panose="020B0606030504020204" pitchFamily="34" charset="0"/>
                <a:ea typeface="Open Sans" panose="020B0606030504020204" pitchFamily="34" charset="0"/>
                <a:cs typeface="Open Sans" panose="020B0606030504020204" pitchFamily="34" charset="0"/>
              </a:rPr>
              <a:t>Glucose level</a:t>
            </a:r>
          </a:p>
          <a:p>
            <a:r>
              <a:rPr lang="en-IN" b="1" dirty="0">
                <a:latin typeface="Open Sans" panose="020B0606030504020204" pitchFamily="34" charset="0"/>
                <a:ea typeface="Open Sans" panose="020B0606030504020204" pitchFamily="34" charset="0"/>
                <a:cs typeface="Open Sans" panose="020B0606030504020204" pitchFamily="34" charset="0"/>
              </a:rPr>
              <a:t>2. </a:t>
            </a:r>
            <a:r>
              <a:rPr lang="en-IN" dirty="0">
                <a:latin typeface="Open Sans" panose="020B0606030504020204" pitchFamily="34" charset="0"/>
                <a:ea typeface="Open Sans" panose="020B0606030504020204" pitchFamily="34" charset="0"/>
                <a:cs typeface="Open Sans" panose="020B0606030504020204" pitchFamily="34" charset="0"/>
              </a:rPr>
              <a:t>Blood pressure</a:t>
            </a:r>
          </a:p>
          <a:p>
            <a:r>
              <a:rPr lang="en-IN" b="1" dirty="0">
                <a:latin typeface="Open Sans" panose="020B0606030504020204" pitchFamily="34" charset="0"/>
                <a:ea typeface="Open Sans" panose="020B0606030504020204" pitchFamily="34" charset="0"/>
                <a:cs typeface="Open Sans" panose="020B0606030504020204" pitchFamily="34" charset="0"/>
              </a:rPr>
              <a:t>3.</a:t>
            </a:r>
            <a:r>
              <a:rPr lang="en-IN" dirty="0">
                <a:latin typeface="Open Sans" panose="020B0606030504020204" pitchFamily="34" charset="0"/>
                <a:ea typeface="Open Sans" panose="020B0606030504020204" pitchFamily="34" charset="0"/>
                <a:cs typeface="Open Sans" panose="020B0606030504020204" pitchFamily="34" charset="0"/>
              </a:rPr>
              <a:t> Insulin</a:t>
            </a:r>
          </a:p>
          <a:p>
            <a:r>
              <a:rPr lang="en-IN" b="1" dirty="0">
                <a:latin typeface="Open Sans" panose="020B0606030504020204" pitchFamily="34" charset="0"/>
                <a:ea typeface="Open Sans" panose="020B0606030504020204" pitchFamily="34" charset="0"/>
                <a:cs typeface="Open Sans" panose="020B0606030504020204" pitchFamily="34" charset="0"/>
              </a:rPr>
              <a:t>4.</a:t>
            </a:r>
            <a:r>
              <a:rPr lang="en-IN" dirty="0">
                <a:latin typeface="Open Sans" panose="020B0606030504020204" pitchFamily="34" charset="0"/>
                <a:ea typeface="Open Sans" panose="020B0606030504020204" pitchFamily="34" charset="0"/>
                <a:cs typeface="Open Sans" panose="020B0606030504020204" pitchFamily="34" charset="0"/>
              </a:rPr>
              <a:t> Age</a:t>
            </a:r>
          </a:p>
          <a:p>
            <a:r>
              <a:rPr lang="en-IN" b="1" dirty="0">
                <a:latin typeface="Open Sans" panose="020B0606030504020204" pitchFamily="34" charset="0"/>
                <a:ea typeface="Open Sans" panose="020B0606030504020204" pitchFamily="34" charset="0"/>
                <a:cs typeface="Open Sans" panose="020B0606030504020204" pitchFamily="34" charset="0"/>
              </a:rPr>
              <a:t>5. </a:t>
            </a:r>
            <a:r>
              <a:rPr lang="en-IN" dirty="0">
                <a:latin typeface="Open Sans" panose="020B0606030504020204" pitchFamily="34" charset="0"/>
                <a:ea typeface="Open Sans" panose="020B0606030504020204" pitchFamily="34" charset="0"/>
                <a:cs typeface="Open Sans" panose="020B0606030504020204" pitchFamily="34" charset="0"/>
              </a:rPr>
              <a:t>Skin Thickness</a:t>
            </a:r>
          </a:p>
          <a:p>
            <a:r>
              <a:rPr lang="en-IN" b="1" dirty="0">
                <a:latin typeface="Open Sans" panose="020B0606030504020204" pitchFamily="34" charset="0"/>
                <a:ea typeface="Open Sans" panose="020B0606030504020204" pitchFamily="34" charset="0"/>
                <a:cs typeface="Open Sans" panose="020B0606030504020204" pitchFamily="34" charset="0"/>
              </a:rPr>
              <a:t>6.</a:t>
            </a:r>
            <a:r>
              <a:rPr lang="en-IN" dirty="0">
                <a:latin typeface="Open Sans" panose="020B0606030504020204" pitchFamily="34" charset="0"/>
                <a:ea typeface="Open Sans" panose="020B0606030504020204" pitchFamily="34" charset="0"/>
                <a:cs typeface="Open Sans" panose="020B0606030504020204" pitchFamily="34" charset="0"/>
              </a:rPr>
              <a:t> BMI</a:t>
            </a:r>
          </a:p>
          <a:p>
            <a:r>
              <a:rPr lang="en-IN" b="1" dirty="0">
                <a:latin typeface="Open Sans" panose="020B0606030504020204" pitchFamily="34" charset="0"/>
                <a:ea typeface="Open Sans" panose="020B0606030504020204" pitchFamily="34" charset="0"/>
                <a:cs typeface="Open Sans" panose="020B0606030504020204" pitchFamily="34" charset="0"/>
              </a:rPr>
              <a:t>7. </a:t>
            </a:r>
            <a:r>
              <a:rPr lang="en-IN" dirty="0">
                <a:latin typeface="Open Sans" panose="020B0606030504020204" pitchFamily="34" charset="0"/>
                <a:ea typeface="Open Sans" panose="020B0606030504020204" pitchFamily="34" charset="0"/>
                <a:cs typeface="Open Sans" panose="020B0606030504020204" pitchFamily="34" charset="0"/>
              </a:rPr>
              <a:t>Diabetes Pedigree Function</a:t>
            </a:r>
          </a:p>
          <a:p>
            <a:r>
              <a:rPr lang="en-IN" b="1" dirty="0">
                <a:latin typeface="Open Sans" panose="020B0606030504020204" pitchFamily="34" charset="0"/>
                <a:ea typeface="Open Sans" panose="020B0606030504020204" pitchFamily="34" charset="0"/>
                <a:cs typeface="Open Sans" panose="020B0606030504020204" pitchFamily="34" charset="0"/>
              </a:rPr>
              <a:t>8.</a:t>
            </a:r>
            <a:r>
              <a:rPr lang="en-IN" dirty="0">
                <a:latin typeface="Open Sans" panose="020B0606030504020204" pitchFamily="34" charset="0"/>
                <a:ea typeface="Open Sans" panose="020B0606030504020204" pitchFamily="34" charset="0"/>
                <a:cs typeface="Open Sans" panose="020B0606030504020204" pitchFamily="34" charset="0"/>
              </a:rPr>
              <a:t> Pregnancies</a:t>
            </a:r>
            <a:endParaRPr lang="en-IN" dirty="0"/>
          </a:p>
        </p:txBody>
      </p:sp>
    </p:spTree>
    <p:extLst>
      <p:ext uri="{BB962C8B-B14F-4D97-AF65-F5344CB8AC3E}">
        <p14:creationId xmlns:p14="http://schemas.microsoft.com/office/powerpoint/2010/main" val="116927034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{E3220255-1488-4139-B216-76E4B7101608}tf11437505_win32</Template>
  <TotalTime>143</TotalTime>
  <Words>969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Cambria</vt:lpstr>
      <vt:lpstr>Georgia Pro Cond Light</vt:lpstr>
      <vt:lpstr>Open Sans</vt:lpstr>
      <vt:lpstr>Speak Pro</vt:lpstr>
      <vt:lpstr>Wingdings</vt:lpstr>
      <vt:lpstr>RetrospectVTI</vt:lpstr>
      <vt:lpstr>DIABETES PREDICTION SYSTEM</vt:lpstr>
      <vt:lpstr>ABSTRACT</vt:lpstr>
      <vt:lpstr>INTRODUCTION</vt:lpstr>
      <vt:lpstr>PROBLEM STATEMENT</vt:lpstr>
      <vt:lpstr>PROBLEM DEFINITION</vt:lpstr>
      <vt:lpstr>DESING THINKING</vt:lpstr>
      <vt:lpstr>DATA COLLECTION</vt:lpstr>
      <vt:lpstr>DATA  PREPROCESSING</vt:lpstr>
      <vt:lpstr>FEATURE  SELECTION</vt:lpstr>
      <vt:lpstr>MODEL  SELECTION</vt:lpstr>
      <vt:lpstr>EVALUTION</vt:lpstr>
      <vt:lpstr>ITERATIVE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dc:title>
  <dc:creator>Rajsri Mahesh</dc:creator>
  <cp:lastModifiedBy>Rajsri Mahesh</cp:lastModifiedBy>
  <cp:revision>2</cp:revision>
  <dcterms:created xsi:type="dcterms:W3CDTF">2023-09-30T03:50:01Z</dcterms:created>
  <dcterms:modified xsi:type="dcterms:W3CDTF">2023-09-30T06:13:48Z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