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480"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0F0F0"/>
          </a:solidFill>
        </p:spPr>
        <p:txBody>
          <a:bodyPr wrap="square" lIns="0" tIns="0" rIns="0" bIns="0" rtlCol="0"/>
          <a:lstStyle/>
          <a:p>
            <a:endParaRPr/>
          </a:p>
        </p:txBody>
      </p:sp>
      <p:sp>
        <p:nvSpPr>
          <p:cNvPr id="17" name="bg object 17"/>
          <p:cNvSpPr/>
          <p:nvPr/>
        </p:nvSpPr>
        <p:spPr>
          <a:xfrm>
            <a:off x="7449311" y="4572"/>
            <a:ext cx="4742815" cy="6853555"/>
          </a:xfrm>
          <a:custGeom>
            <a:avLst/>
            <a:gdLst/>
            <a:ahLst/>
            <a:cxnLst/>
            <a:rect l="l" t="t" r="r" b="b"/>
            <a:pathLst>
              <a:path w="4742815" h="6853555">
                <a:moveTo>
                  <a:pt x="1927860" y="0"/>
                </a:moveTo>
                <a:lnTo>
                  <a:pt x="3146806" y="6853043"/>
                </a:lnTo>
              </a:path>
              <a:path w="4742815" h="6853555">
                <a:moveTo>
                  <a:pt x="4742561" y="3689604"/>
                </a:moveTo>
                <a:lnTo>
                  <a:pt x="0" y="6852958"/>
                </a:lnTo>
              </a:path>
            </a:pathLst>
          </a:custGeom>
          <a:ln w="9525">
            <a:solidFill>
              <a:srgbClr val="5FC9ED"/>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a:endParaRPr/>
          </a:p>
        </p:txBody>
      </p:sp>
      <p:sp>
        <p:nvSpPr>
          <p:cNvPr id="19" name="bg object 19"/>
          <p:cNvSpPr/>
          <p:nvPr/>
        </p:nvSpPr>
        <p:spPr>
          <a:xfrm>
            <a:off x="9602723" y="0"/>
            <a:ext cx="2588895" cy="6858000"/>
          </a:xfrm>
          <a:custGeom>
            <a:avLst/>
            <a:gdLst/>
            <a:ahLst/>
            <a:cxnLst/>
            <a:rect l="l" t="t" r="r" b="b"/>
            <a:pathLst>
              <a:path w="2588895" h="6858000">
                <a:moveTo>
                  <a:pt x="2588895" y="0"/>
                </a:moveTo>
                <a:lnTo>
                  <a:pt x="0" y="0"/>
                </a:lnTo>
                <a:lnTo>
                  <a:pt x="1208785" y="6857995"/>
                </a:lnTo>
                <a:lnTo>
                  <a:pt x="2588895" y="6857995"/>
                </a:lnTo>
                <a:lnTo>
                  <a:pt x="2588895" y="0"/>
                </a:lnTo>
                <a:close/>
              </a:path>
            </a:pathLst>
          </a:custGeom>
          <a:solidFill>
            <a:srgbClr val="5FC9ED">
              <a:alpha val="19999"/>
            </a:srgbClr>
          </a:solidFill>
        </p:spPr>
        <p:txBody>
          <a:bodyPr wrap="square" lIns="0" tIns="0" rIns="0" bIns="0" rtlCol="0"/>
          <a:lstStyle/>
          <a:p>
            <a:endParaRPr/>
          </a:p>
        </p:txBody>
      </p:sp>
      <p:sp>
        <p:nvSpPr>
          <p:cNvPr id="20" name="bg object 20"/>
          <p:cNvSpPr/>
          <p:nvPr/>
        </p:nvSpPr>
        <p:spPr>
          <a:xfrm>
            <a:off x="8935211" y="3047999"/>
            <a:ext cx="3256915" cy="3810000"/>
          </a:xfrm>
          <a:custGeom>
            <a:avLst/>
            <a:gdLst/>
            <a:ahLst/>
            <a:cxnLst/>
            <a:rect l="l" t="t" r="r" b="b"/>
            <a:pathLst>
              <a:path w="3256915" h="3810000">
                <a:moveTo>
                  <a:pt x="3256788" y="0"/>
                </a:moveTo>
                <a:lnTo>
                  <a:pt x="0" y="3809999"/>
                </a:lnTo>
                <a:lnTo>
                  <a:pt x="3256788" y="3809999"/>
                </a:lnTo>
                <a:lnTo>
                  <a:pt x="3256788" y="0"/>
                </a:lnTo>
                <a:close/>
              </a:path>
            </a:pathLst>
          </a:custGeom>
          <a:solidFill>
            <a:srgbClr val="17AEE2">
              <a:alpha val="65881"/>
            </a:srgbClr>
          </a:solidFill>
        </p:spPr>
        <p:txBody>
          <a:bodyPr wrap="square" lIns="0" tIns="0" rIns="0" bIns="0" rtlCol="0"/>
          <a:lstStyle/>
          <a:p>
            <a:endParaRPr/>
          </a:p>
        </p:txBody>
      </p:sp>
      <p:sp>
        <p:nvSpPr>
          <p:cNvPr id="21" name="bg object 21"/>
          <p:cNvSpPr/>
          <p:nvPr/>
        </p:nvSpPr>
        <p:spPr>
          <a:xfrm>
            <a:off x="9337547" y="0"/>
            <a:ext cx="2854325" cy="6858000"/>
          </a:xfrm>
          <a:custGeom>
            <a:avLst/>
            <a:gdLst/>
            <a:ahLst/>
            <a:cxnLst/>
            <a:rect l="l" t="t" r="r" b="b"/>
            <a:pathLst>
              <a:path w="2854325" h="6858000">
                <a:moveTo>
                  <a:pt x="2854198" y="0"/>
                </a:moveTo>
                <a:lnTo>
                  <a:pt x="0" y="0"/>
                </a:lnTo>
                <a:lnTo>
                  <a:pt x="2470150" y="6857995"/>
                </a:lnTo>
                <a:lnTo>
                  <a:pt x="2854198" y="6857995"/>
                </a:lnTo>
                <a:lnTo>
                  <a:pt x="2854198" y="0"/>
                </a:lnTo>
                <a:close/>
              </a:path>
            </a:pathLst>
          </a:custGeom>
          <a:solidFill>
            <a:srgbClr val="17AEE2">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a:endParaRPr/>
          </a:p>
        </p:txBody>
      </p:sp>
      <p:sp>
        <p:nvSpPr>
          <p:cNvPr id="23" name="bg object 23"/>
          <p:cNvSpPr/>
          <p:nvPr/>
        </p:nvSpPr>
        <p:spPr>
          <a:xfrm>
            <a:off x="10936223" y="0"/>
            <a:ext cx="1256030" cy="6858000"/>
          </a:xfrm>
          <a:custGeom>
            <a:avLst/>
            <a:gdLst/>
            <a:ahLst/>
            <a:cxn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wrap="square" lIns="0" tIns="0" rIns="0" bIns="0" rtlCol="0"/>
          <a:lstStyle/>
          <a:p>
            <a:endParaRPr/>
          </a:p>
        </p:txBody>
      </p:sp>
      <p:sp>
        <p:nvSpPr>
          <p:cNvPr id="24" name="bg object 24"/>
          <p:cNvSpPr/>
          <p:nvPr/>
        </p:nvSpPr>
        <p:spPr>
          <a:xfrm>
            <a:off x="10372344" y="3590543"/>
            <a:ext cx="1819910" cy="3267710"/>
          </a:xfrm>
          <a:custGeom>
            <a:avLst/>
            <a:gdLst/>
            <a:ahLst/>
            <a:cxn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wrap="square" lIns="0" tIns="0" rIns="0" bIns="0" rtlCol="0"/>
          <a:lstStyle/>
          <a:p>
            <a:endParaRPr/>
          </a:p>
        </p:txBody>
      </p:sp>
      <p:sp>
        <p:nvSpPr>
          <p:cNvPr id="25" name="bg object 25"/>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a:endParaRPr/>
          </a:p>
        </p:txBody>
      </p:sp>
      <p:sp>
        <p:nvSpPr>
          <p:cNvPr id="26" name="bg object 26"/>
          <p:cNvSpPr/>
          <p:nvPr/>
        </p:nvSpPr>
        <p:spPr>
          <a:xfrm>
            <a:off x="9354311" y="53629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27" name="bg object 27"/>
          <p:cNvSpPr/>
          <p:nvPr/>
        </p:nvSpPr>
        <p:spPr>
          <a:xfrm>
            <a:off x="6696456" y="1696211"/>
            <a:ext cx="314325" cy="323215"/>
          </a:xfrm>
          <a:custGeom>
            <a:avLst/>
            <a:gdLst/>
            <a:ahLst/>
            <a:cxnLst/>
            <a:rect l="l" t="t" r="r" b="b"/>
            <a:pathLst>
              <a:path w="314325" h="323214">
                <a:moveTo>
                  <a:pt x="313944" y="0"/>
                </a:moveTo>
                <a:lnTo>
                  <a:pt x="0" y="0"/>
                </a:lnTo>
                <a:lnTo>
                  <a:pt x="0" y="323088"/>
                </a:lnTo>
                <a:lnTo>
                  <a:pt x="313944" y="323088"/>
                </a:lnTo>
                <a:lnTo>
                  <a:pt x="313944" y="0"/>
                </a:lnTo>
                <a:close/>
              </a:path>
            </a:pathLst>
          </a:custGeom>
          <a:solidFill>
            <a:srgbClr val="2C83C3"/>
          </a:solidFill>
        </p:spPr>
        <p:txBody>
          <a:bodyPr wrap="square" lIns="0" tIns="0" rIns="0" bIns="0" rtlCol="0"/>
          <a:lstStyle/>
          <a:p>
            <a:endParaRPr/>
          </a:p>
        </p:txBody>
      </p:sp>
      <p:sp>
        <p:nvSpPr>
          <p:cNvPr id="28" name="bg object 28"/>
          <p:cNvSpPr/>
          <p:nvPr/>
        </p:nvSpPr>
        <p:spPr>
          <a:xfrm>
            <a:off x="9354311" y="5896355"/>
            <a:ext cx="180340" cy="181610"/>
          </a:xfrm>
          <a:custGeom>
            <a:avLst/>
            <a:gdLst/>
            <a:ahLst/>
            <a:cxn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wrap="square" lIns="0" tIns="0" rIns="0" bIns="0" rtlCol="0"/>
          <a:lstStyle/>
          <a:p>
            <a:endParaRPr/>
          </a:p>
        </p:txBody>
      </p:sp>
      <p:sp>
        <p:nvSpPr>
          <p:cNvPr id="2" name="Holder 2"/>
          <p:cNvSpPr>
            <a:spLocks noGrp="1"/>
          </p:cNvSpPr>
          <p:nvPr>
            <p:ph type="ctrTitle"/>
          </p:nvPr>
        </p:nvSpPr>
        <p:spPr>
          <a:xfrm>
            <a:off x="739241" y="818514"/>
            <a:ext cx="3871595" cy="67310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000" b="0" i="0">
                <a:solidFill>
                  <a:srgbClr val="0D0D0D"/>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2000" b="0" i="0">
                <a:solidFill>
                  <a:srgbClr val="0D0D0D"/>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449311" y="4572"/>
            <a:ext cx="4742815" cy="6853555"/>
          </a:xfrm>
          <a:custGeom>
            <a:avLst/>
            <a:gdLst/>
            <a:ahLst/>
            <a:cxnLst/>
            <a:rect l="l" t="t" r="r" b="b"/>
            <a:pathLst>
              <a:path w="4742815" h="6853555">
                <a:moveTo>
                  <a:pt x="1927860" y="0"/>
                </a:moveTo>
                <a:lnTo>
                  <a:pt x="3146806" y="6853043"/>
                </a:lnTo>
              </a:path>
              <a:path w="4742815" h="6853555">
                <a:moveTo>
                  <a:pt x="4742561" y="3689604"/>
                </a:moveTo>
                <a:lnTo>
                  <a:pt x="0" y="6852958"/>
                </a:lnTo>
              </a:path>
            </a:pathLst>
          </a:custGeom>
          <a:ln w="9525">
            <a:solidFill>
              <a:srgbClr val="5FC9ED"/>
            </a:solidFill>
          </a:ln>
        </p:spPr>
        <p:txBody>
          <a:bodyPr wrap="square" lIns="0" tIns="0" rIns="0" bIns="0" rtlCol="0"/>
          <a:lstStyle/>
          <a:p>
            <a:endParaRPr/>
          </a:p>
        </p:txBody>
      </p:sp>
      <p:sp>
        <p:nvSpPr>
          <p:cNvPr id="17" name="bg object 17"/>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a:endParaRPr/>
          </a:p>
        </p:txBody>
      </p:sp>
      <p:sp>
        <p:nvSpPr>
          <p:cNvPr id="18" name="bg object 18"/>
          <p:cNvSpPr/>
          <p:nvPr/>
        </p:nvSpPr>
        <p:spPr>
          <a:xfrm>
            <a:off x="9602723" y="0"/>
            <a:ext cx="2588895" cy="6858000"/>
          </a:xfrm>
          <a:custGeom>
            <a:avLst/>
            <a:gdLst/>
            <a:ahLst/>
            <a:cxnLst/>
            <a:rect l="l" t="t" r="r" b="b"/>
            <a:pathLst>
              <a:path w="2588895" h="6858000">
                <a:moveTo>
                  <a:pt x="2588895" y="0"/>
                </a:moveTo>
                <a:lnTo>
                  <a:pt x="0" y="0"/>
                </a:lnTo>
                <a:lnTo>
                  <a:pt x="1208785" y="6857995"/>
                </a:lnTo>
                <a:lnTo>
                  <a:pt x="2588895" y="6857995"/>
                </a:lnTo>
                <a:lnTo>
                  <a:pt x="2588895" y="0"/>
                </a:lnTo>
                <a:close/>
              </a:path>
            </a:pathLst>
          </a:custGeom>
          <a:solidFill>
            <a:srgbClr val="5FC9ED">
              <a:alpha val="19999"/>
            </a:srgbClr>
          </a:solidFill>
        </p:spPr>
        <p:txBody>
          <a:bodyPr wrap="square" lIns="0" tIns="0" rIns="0" bIns="0" rtlCol="0"/>
          <a:lstStyle/>
          <a:p>
            <a:endParaRPr/>
          </a:p>
        </p:txBody>
      </p:sp>
      <p:sp>
        <p:nvSpPr>
          <p:cNvPr id="19" name="bg object 19"/>
          <p:cNvSpPr/>
          <p:nvPr/>
        </p:nvSpPr>
        <p:spPr>
          <a:xfrm>
            <a:off x="8935211" y="3047999"/>
            <a:ext cx="3256915" cy="3810000"/>
          </a:xfrm>
          <a:custGeom>
            <a:avLst/>
            <a:gdLst/>
            <a:ahLst/>
            <a:cxnLst/>
            <a:rect l="l" t="t" r="r" b="b"/>
            <a:pathLst>
              <a:path w="3256915" h="3810000">
                <a:moveTo>
                  <a:pt x="3256788" y="0"/>
                </a:moveTo>
                <a:lnTo>
                  <a:pt x="0" y="3809999"/>
                </a:lnTo>
                <a:lnTo>
                  <a:pt x="3256788" y="3809999"/>
                </a:lnTo>
                <a:lnTo>
                  <a:pt x="3256788" y="0"/>
                </a:lnTo>
                <a:close/>
              </a:path>
            </a:pathLst>
          </a:custGeom>
          <a:solidFill>
            <a:srgbClr val="17AEE2">
              <a:alpha val="65881"/>
            </a:srgbClr>
          </a:solidFill>
        </p:spPr>
        <p:txBody>
          <a:bodyPr wrap="square" lIns="0" tIns="0" rIns="0" bIns="0" rtlCol="0"/>
          <a:lstStyle/>
          <a:p>
            <a:endParaRPr/>
          </a:p>
        </p:txBody>
      </p:sp>
      <p:sp>
        <p:nvSpPr>
          <p:cNvPr id="20" name="bg object 20"/>
          <p:cNvSpPr/>
          <p:nvPr/>
        </p:nvSpPr>
        <p:spPr>
          <a:xfrm>
            <a:off x="9337547" y="0"/>
            <a:ext cx="2854325" cy="6858000"/>
          </a:xfrm>
          <a:custGeom>
            <a:avLst/>
            <a:gdLst/>
            <a:ahLst/>
            <a:cxnLst/>
            <a:rect l="l" t="t" r="r" b="b"/>
            <a:pathLst>
              <a:path w="2854325" h="6858000">
                <a:moveTo>
                  <a:pt x="2854198" y="0"/>
                </a:moveTo>
                <a:lnTo>
                  <a:pt x="0" y="0"/>
                </a:lnTo>
                <a:lnTo>
                  <a:pt x="2470150" y="6857995"/>
                </a:lnTo>
                <a:lnTo>
                  <a:pt x="2854198" y="6857995"/>
                </a:lnTo>
                <a:lnTo>
                  <a:pt x="2854198" y="0"/>
                </a:lnTo>
                <a:close/>
              </a:path>
            </a:pathLst>
          </a:custGeom>
          <a:solidFill>
            <a:srgbClr val="17AEE2">
              <a:alpha val="50195"/>
            </a:srgbClr>
          </a:solidFill>
        </p:spPr>
        <p:txBody>
          <a:bodyPr wrap="square" lIns="0" tIns="0" rIns="0" bIns="0" rtlCol="0"/>
          <a:lstStyle/>
          <a:p>
            <a:endParaRPr/>
          </a:p>
        </p:txBody>
      </p:sp>
      <p:sp>
        <p:nvSpPr>
          <p:cNvPr id="21" name="bg object 21"/>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a:endParaRPr/>
          </a:p>
        </p:txBody>
      </p:sp>
      <p:sp>
        <p:nvSpPr>
          <p:cNvPr id="22" name="bg object 22"/>
          <p:cNvSpPr/>
          <p:nvPr/>
        </p:nvSpPr>
        <p:spPr>
          <a:xfrm>
            <a:off x="10936223" y="0"/>
            <a:ext cx="1256030" cy="6858000"/>
          </a:xfrm>
          <a:custGeom>
            <a:avLst/>
            <a:gdLst/>
            <a:ahLst/>
            <a:cxn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wrap="square" lIns="0" tIns="0" rIns="0" bIns="0" rtlCol="0"/>
          <a:lstStyle/>
          <a:p>
            <a:endParaRPr/>
          </a:p>
        </p:txBody>
      </p:sp>
      <p:sp>
        <p:nvSpPr>
          <p:cNvPr id="23" name="bg object 23"/>
          <p:cNvSpPr/>
          <p:nvPr/>
        </p:nvSpPr>
        <p:spPr>
          <a:xfrm>
            <a:off x="10372344" y="3590543"/>
            <a:ext cx="1819910" cy="3267710"/>
          </a:xfrm>
          <a:custGeom>
            <a:avLst/>
            <a:gdLst/>
            <a:ahLst/>
            <a:cxn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wrap="square" lIns="0" tIns="0" rIns="0" bIns="0" rtlCol="0"/>
          <a:lstStyle/>
          <a:p>
            <a:endParaRPr/>
          </a:p>
        </p:txBody>
      </p:sp>
      <p:sp>
        <p:nvSpPr>
          <p:cNvPr id="24" name="bg object 24"/>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a:endParaRPr/>
          </a:p>
        </p:txBody>
      </p:sp>
      <p:sp>
        <p:nvSpPr>
          <p:cNvPr id="25" name="bg object 25"/>
          <p:cNvSpPr/>
          <p:nvPr/>
        </p:nvSpPr>
        <p:spPr>
          <a:xfrm>
            <a:off x="9354311" y="53629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26" name="bg object 26"/>
          <p:cNvSpPr/>
          <p:nvPr/>
        </p:nvSpPr>
        <p:spPr>
          <a:xfrm>
            <a:off x="9354311" y="5896355"/>
            <a:ext cx="180340" cy="181610"/>
          </a:xfrm>
          <a:custGeom>
            <a:avLst/>
            <a:gdLst/>
            <a:ahLst/>
            <a:cxn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wrap="square" lIns="0" tIns="0" rIns="0" bIns="0" rtlCol="0"/>
          <a:lstStyle/>
          <a:p>
            <a:endParaRPr/>
          </a:p>
        </p:txBody>
      </p:sp>
      <p:pic>
        <p:nvPicPr>
          <p:cNvPr id="27" name="bg object 27"/>
          <p:cNvPicPr/>
          <p:nvPr/>
        </p:nvPicPr>
        <p:blipFill>
          <a:blip r:embed="rId2" cstate="print"/>
          <a:stretch>
            <a:fillRect/>
          </a:stretch>
        </p:blipFill>
        <p:spPr>
          <a:xfrm>
            <a:off x="723900" y="6172200"/>
            <a:ext cx="2180844" cy="486156"/>
          </a:xfrm>
          <a:prstGeom prst="rect">
            <a:avLst/>
          </a:prstGeom>
        </p:spPr>
      </p:pic>
      <p:sp>
        <p:nvSpPr>
          <p:cNvPr id="28" name="bg object 28"/>
          <p:cNvSpPr/>
          <p:nvPr/>
        </p:nvSpPr>
        <p:spPr>
          <a:xfrm>
            <a:off x="1825751" y="2185035"/>
            <a:ext cx="7720965" cy="497205"/>
          </a:xfrm>
          <a:custGeom>
            <a:avLst/>
            <a:gdLst/>
            <a:ahLst/>
            <a:cxnLst/>
            <a:rect l="l" t="t" r="r" b="b"/>
            <a:pathLst>
              <a:path w="7720965" h="497205">
                <a:moveTo>
                  <a:pt x="7720583" y="0"/>
                </a:moveTo>
                <a:lnTo>
                  <a:pt x="0" y="0"/>
                </a:lnTo>
                <a:lnTo>
                  <a:pt x="0" y="496824"/>
                </a:lnTo>
                <a:lnTo>
                  <a:pt x="7720583" y="496824"/>
                </a:lnTo>
                <a:lnTo>
                  <a:pt x="7720583" y="0"/>
                </a:lnTo>
                <a:close/>
              </a:path>
            </a:pathLst>
          </a:custGeom>
          <a:solidFill>
            <a:srgbClr val="FFFFFF"/>
          </a:solidFill>
        </p:spPr>
        <p:txBody>
          <a:bodyPr wrap="square" lIns="0" tIns="0" rIns="0" bIns="0" rtlCol="0"/>
          <a:lstStyle/>
          <a:p>
            <a:endParaRPr/>
          </a:p>
        </p:txBody>
      </p:sp>
      <p:sp>
        <p:nvSpPr>
          <p:cNvPr id="29" name="bg object 29"/>
          <p:cNvSpPr/>
          <p:nvPr/>
        </p:nvSpPr>
        <p:spPr>
          <a:xfrm>
            <a:off x="1825752" y="3648075"/>
            <a:ext cx="7767955" cy="1472565"/>
          </a:xfrm>
          <a:custGeom>
            <a:avLst/>
            <a:gdLst/>
            <a:ahLst/>
            <a:cxnLst/>
            <a:rect l="l" t="t" r="r" b="b"/>
            <a:pathLst>
              <a:path w="7767955" h="1472564">
                <a:moveTo>
                  <a:pt x="7767828" y="487680"/>
                </a:moveTo>
                <a:lnTo>
                  <a:pt x="7551420" y="487680"/>
                </a:lnTo>
                <a:lnTo>
                  <a:pt x="7551420" y="0"/>
                </a:lnTo>
                <a:lnTo>
                  <a:pt x="0" y="0"/>
                </a:lnTo>
                <a:lnTo>
                  <a:pt x="0" y="1472184"/>
                </a:lnTo>
                <a:lnTo>
                  <a:pt x="5722620" y="1472184"/>
                </a:lnTo>
                <a:lnTo>
                  <a:pt x="5722620" y="984504"/>
                </a:lnTo>
                <a:lnTo>
                  <a:pt x="7767828" y="984504"/>
                </a:lnTo>
                <a:lnTo>
                  <a:pt x="7767828" y="487680"/>
                </a:lnTo>
                <a:close/>
              </a:path>
            </a:pathLst>
          </a:custGeom>
          <a:solidFill>
            <a:srgbClr val="FFFFFF"/>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449311" y="4572"/>
            <a:ext cx="4742815" cy="6853555"/>
          </a:xfrm>
          <a:custGeom>
            <a:avLst/>
            <a:gdLst/>
            <a:ahLst/>
            <a:cxnLst/>
            <a:rect l="l" t="t" r="r" b="b"/>
            <a:pathLst>
              <a:path w="4742815" h="6853555">
                <a:moveTo>
                  <a:pt x="1927860" y="0"/>
                </a:moveTo>
                <a:lnTo>
                  <a:pt x="3146806" y="6853043"/>
                </a:lnTo>
              </a:path>
              <a:path w="4742815" h="6853555">
                <a:moveTo>
                  <a:pt x="4742561" y="3689604"/>
                </a:moveTo>
                <a:lnTo>
                  <a:pt x="0" y="6852958"/>
                </a:lnTo>
              </a:path>
            </a:pathLst>
          </a:custGeom>
          <a:ln w="9525">
            <a:solidFill>
              <a:srgbClr val="5FC9ED"/>
            </a:solidFill>
          </a:ln>
        </p:spPr>
        <p:txBody>
          <a:bodyPr wrap="square" lIns="0" tIns="0" rIns="0" bIns="0" rtlCol="0"/>
          <a:lstStyle/>
          <a:p>
            <a:endParaRPr/>
          </a:p>
        </p:txBody>
      </p:sp>
      <p:sp>
        <p:nvSpPr>
          <p:cNvPr id="17" name="bg object 17"/>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a:endParaRPr/>
          </a:p>
        </p:txBody>
      </p:sp>
      <p:sp>
        <p:nvSpPr>
          <p:cNvPr id="18" name="bg object 18"/>
          <p:cNvSpPr/>
          <p:nvPr/>
        </p:nvSpPr>
        <p:spPr>
          <a:xfrm>
            <a:off x="9602723" y="0"/>
            <a:ext cx="2588895" cy="6858000"/>
          </a:xfrm>
          <a:custGeom>
            <a:avLst/>
            <a:gdLst/>
            <a:ahLst/>
            <a:cxnLst/>
            <a:rect l="l" t="t" r="r" b="b"/>
            <a:pathLst>
              <a:path w="2588895" h="6858000">
                <a:moveTo>
                  <a:pt x="2588895" y="0"/>
                </a:moveTo>
                <a:lnTo>
                  <a:pt x="0" y="0"/>
                </a:lnTo>
                <a:lnTo>
                  <a:pt x="1208785" y="6857995"/>
                </a:lnTo>
                <a:lnTo>
                  <a:pt x="2588895" y="6857995"/>
                </a:lnTo>
                <a:lnTo>
                  <a:pt x="2588895" y="0"/>
                </a:lnTo>
                <a:close/>
              </a:path>
            </a:pathLst>
          </a:custGeom>
          <a:solidFill>
            <a:srgbClr val="5FC9ED">
              <a:alpha val="19999"/>
            </a:srgbClr>
          </a:solidFill>
        </p:spPr>
        <p:txBody>
          <a:bodyPr wrap="square" lIns="0" tIns="0" rIns="0" bIns="0" rtlCol="0"/>
          <a:lstStyle/>
          <a:p>
            <a:endParaRPr/>
          </a:p>
        </p:txBody>
      </p:sp>
      <p:sp>
        <p:nvSpPr>
          <p:cNvPr id="19" name="bg object 19"/>
          <p:cNvSpPr/>
          <p:nvPr/>
        </p:nvSpPr>
        <p:spPr>
          <a:xfrm>
            <a:off x="8935211" y="3047999"/>
            <a:ext cx="3256915" cy="3810000"/>
          </a:xfrm>
          <a:custGeom>
            <a:avLst/>
            <a:gdLst/>
            <a:ahLst/>
            <a:cxnLst/>
            <a:rect l="l" t="t" r="r" b="b"/>
            <a:pathLst>
              <a:path w="3256915" h="3810000">
                <a:moveTo>
                  <a:pt x="3256788" y="0"/>
                </a:moveTo>
                <a:lnTo>
                  <a:pt x="0" y="3809999"/>
                </a:lnTo>
                <a:lnTo>
                  <a:pt x="3256788" y="3809999"/>
                </a:lnTo>
                <a:lnTo>
                  <a:pt x="3256788" y="0"/>
                </a:lnTo>
                <a:close/>
              </a:path>
            </a:pathLst>
          </a:custGeom>
          <a:solidFill>
            <a:srgbClr val="17AEE2">
              <a:alpha val="65881"/>
            </a:srgbClr>
          </a:solidFill>
        </p:spPr>
        <p:txBody>
          <a:bodyPr wrap="square" lIns="0" tIns="0" rIns="0" bIns="0" rtlCol="0"/>
          <a:lstStyle/>
          <a:p>
            <a:endParaRPr/>
          </a:p>
        </p:txBody>
      </p:sp>
      <p:sp>
        <p:nvSpPr>
          <p:cNvPr id="20" name="bg object 20"/>
          <p:cNvSpPr/>
          <p:nvPr/>
        </p:nvSpPr>
        <p:spPr>
          <a:xfrm>
            <a:off x="9337547" y="0"/>
            <a:ext cx="2854325" cy="6858000"/>
          </a:xfrm>
          <a:custGeom>
            <a:avLst/>
            <a:gdLst/>
            <a:ahLst/>
            <a:cxnLst/>
            <a:rect l="l" t="t" r="r" b="b"/>
            <a:pathLst>
              <a:path w="2854325" h="6858000">
                <a:moveTo>
                  <a:pt x="2854198" y="0"/>
                </a:moveTo>
                <a:lnTo>
                  <a:pt x="0" y="0"/>
                </a:lnTo>
                <a:lnTo>
                  <a:pt x="2470150" y="6857995"/>
                </a:lnTo>
                <a:lnTo>
                  <a:pt x="2854198" y="6857995"/>
                </a:lnTo>
                <a:lnTo>
                  <a:pt x="2854198" y="0"/>
                </a:lnTo>
                <a:close/>
              </a:path>
            </a:pathLst>
          </a:custGeom>
          <a:solidFill>
            <a:srgbClr val="17AEE2">
              <a:alpha val="50195"/>
            </a:srgbClr>
          </a:solidFill>
        </p:spPr>
        <p:txBody>
          <a:bodyPr wrap="square" lIns="0" tIns="0" rIns="0" bIns="0" rtlCol="0"/>
          <a:lstStyle/>
          <a:p>
            <a:endParaRPr/>
          </a:p>
        </p:txBody>
      </p:sp>
      <p:sp>
        <p:nvSpPr>
          <p:cNvPr id="21" name="bg object 21"/>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a:endParaRPr/>
          </a:p>
        </p:txBody>
      </p:sp>
      <p:sp>
        <p:nvSpPr>
          <p:cNvPr id="22" name="bg object 22"/>
          <p:cNvSpPr/>
          <p:nvPr/>
        </p:nvSpPr>
        <p:spPr>
          <a:xfrm>
            <a:off x="10936223" y="0"/>
            <a:ext cx="1256030" cy="6858000"/>
          </a:xfrm>
          <a:custGeom>
            <a:avLst/>
            <a:gdLst/>
            <a:ahLst/>
            <a:cxn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wrap="square" lIns="0" tIns="0" rIns="0" bIns="0" rtlCol="0"/>
          <a:lstStyle/>
          <a:p>
            <a:endParaRPr/>
          </a:p>
        </p:txBody>
      </p:sp>
      <p:sp>
        <p:nvSpPr>
          <p:cNvPr id="23" name="bg object 23"/>
          <p:cNvSpPr/>
          <p:nvPr/>
        </p:nvSpPr>
        <p:spPr>
          <a:xfrm>
            <a:off x="10372344" y="3590543"/>
            <a:ext cx="1819910" cy="3267710"/>
          </a:xfrm>
          <a:custGeom>
            <a:avLst/>
            <a:gdLst/>
            <a:ahLst/>
            <a:cxn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wrap="square" lIns="0" tIns="0" rIns="0" bIns="0" rtlCol="0"/>
          <a:lstStyle/>
          <a:p>
            <a:endParaRPr/>
          </a:p>
        </p:txBody>
      </p:sp>
      <p:sp>
        <p:nvSpPr>
          <p:cNvPr id="24" name="bg object 24"/>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a:endParaRPr/>
          </a:p>
        </p:txBody>
      </p:sp>
      <p:sp>
        <p:nvSpPr>
          <p:cNvPr id="2" name="Holder 2"/>
          <p:cNvSpPr>
            <a:spLocks noGrp="1"/>
          </p:cNvSpPr>
          <p:nvPr>
            <p:ph type="title"/>
          </p:nvPr>
        </p:nvSpPr>
        <p:spPr>
          <a:xfrm>
            <a:off x="557885" y="273811"/>
            <a:ext cx="9725660" cy="121780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1526794" y="1361058"/>
            <a:ext cx="8471535" cy="1551939"/>
          </a:xfrm>
          <a:prstGeom prst="rect">
            <a:avLst/>
          </a:prstGeom>
        </p:spPr>
        <p:txBody>
          <a:bodyPr wrap="square" lIns="0" tIns="0" rIns="0" bIns="0">
            <a:spAutoFit/>
          </a:bodyPr>
          <a:lstStyle>
            <a:lvl1pPr>
              <a:defRPr sz="2000" b="0" i="0">
                <a:solidFill>
                  <a:srgbClr val="0D0D0D"/>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a:xfrm>
            <a:off x="11355069" y="6472857"/>
            <a:ext cx="162559" cy="188595"/>
          </a:xfrm>
          <a:prstGeom prst="rect">
            <a:avLst/>
          </a:prstGeom>
        </p:spPr>
        <p:txBody>
          <a:bodyPr wrap="square" lIns="0" tIns="0" rIns="0" bIns="0">
            <a:spAutoFit/>
          </a:bodyPr>
          <a:lstStyle>
            <a:lvl1pPr>
              <a:defRPr sz="1100" b="0" i="0">
                <a:solidFill>
                  <a:srgbClr val="2C926B"/>
                </a:solidFill>
                <a:latin typeface="Trebuchet MS"/>
                <a:cs typeface="Trebuchet MS"/>
              </a:defRPr>
            </a:lvl1pPr>
          </a:lstStyle>
          <a:p>
            <a:pPr marL="38100">
              <a:lnSpc>
                <a:spcPct val="100000"/>
              </a:lnSpc>
              <a:spcBef>
                <a:spcPts val="3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3712" y="1104900"/>
            <a:ext cx="1742439" cy="1333500"/>
            <a:chOff x="743712" y="1104900"/>
            <a:chExt cx="1742439" cy="1333500"/>
          </a:xfrm>
        </p:grpSpPr>
        <p:sp>
          <p:nvSpPr>
            <p:cNvPr id="3" name="object 3"/>
            <p:cNvSpPr/>
            <p:nvPr/>
          </p:nvSpPr>
          <p:spPr>
            <a:xfrm>
              <a:off x="743712" y="1380743"/>
              <a:ext cx="1228725" cy="1057910"/>
            </a:xfrm>
            <a:custGeom>
              <a:avLst/>
              <a:gdLst/>
              <a:ahLst/>
              <a:cxnLst/>
              <a:rect l="l" t="t" r="r" b="b"/>
              <a:pathLst>
                <a:path w="1228725" h="1057910">
                  <a:moveTo>
                    <a:pt x="964183" y="0"/>
                  </a:moveTo>
                  <a:lnTo>
                    <a:pt x="264236" y="0"/>
                  </a:lnTo>
                  <a:lnTo>
                    <a:pt x="0" y="528827"/>
                  </a:lnTo>
                  <a:lnTo>
                    <a:pt x="264236" y="1057655"/>
                  </a:lnTo>
                  <a:lnTo>
                    <a:pt x="964183" y="1057655"/>
                  </a:lnTo>
                  <a:lnTo>
                    <a:pt x="1228344" y="528827"/>
                  </a:lnTo>
                  <a:lnTo>
                    <a:pt x="964183" y="0"/>
                  </a:lnTo>
                  <a:close/>
                </a:path>
              </a:pathLst>
            </a:custGeom>
            <a:solidFill>
              <a:srgbClr val="5FC9ED"/>
            </a:solidFill>
          </p:spPr>
          <p:txBody>
            <a:bodyPr wrap="square" lIns="0" tIns="0" rIns="0" bIns="0" rtlCol="0"/>
            <a:lstStyle/>
            <a:p>
              <a:endParaRPr/>
            </a:p>
          </p:txBody>
        </p:sp>
        <p:sp>
          <p:nvSpPr>
            <p:cNvPr id="4" name="object 4"/>
            <p:cNvSpPr/>
            <p:nvPr/>
          </p:nvSpPr>
          <p:spPr>
            <a:xfrm>
              <a:off x="1837944" y="1104900"/>
              <a:ext cx="647700" cy="562610"/>
            </a:xfrm>
            <a:custGeom>
              <a:avLst/>
              <a:gdLst/>
              <a:ahLst/>
              <a:cxnLst/>
              <a:rect l="l" t="t" r="r" b="b"/>
              <a:pathLst>
                <a:path w="647700" h="562610">
                  <a:moveTo>
                    <a:pt x="507238" y="0"/>
                  </a:moveTo>
                  <a:lnTo>
                    <a:pt x="140462" y="0"/>
                  </a:lnTo>
                  <a:lnTo>
                    <a:pt x="0" y="281050"/>
                  </a:lnTo>
                  <a:lnTo>
                    <a:pt x="140462" y="562355"/>
                  </a:lnTo>
                  <a:lnTo>
                    <a:pt x="507238" y="562355"/>
                  </a:lnTo>
                  <a:lnTo>
                    <a:pt x="647700" y="281050"/>
                  </a:lnTo>
                  <a:lnTo>
                    <a:pt x="507238" y="0"/>
                  </a:lnTo>
                  <a:close/>
                </a:path>
              </a:pathLst>
            </a:custGeom>
            <a:solidFill>
              <a:srgbClr val="2C926B"/>
            </a:solidFill>
          </p:spPr>
          <p:txBody>
            <a:bodyPr wrap="square" lIns="0" tIns="0" rIns="0" bIns="0" rtlCol="0"/>
            <a:lstStyle/>
            <a:p>
              <a:endParaRPr/>
            </a:p>
          </p:txBody>
        </p:sp>
      </p:grpSp>
      <p:sp>
        <p:nvSpPr>
          <p:cNvPr id="5" name="object 5"/>
          <p:cNvSpPr txBox="1"/>
          <p:nvPr/>
        </p:nvSpPr>
        <p:spPr>
          <a:xfrm>
            <a:off x="3428746" y="4032630"/>
            <a:ext cx="6553454" cy="1761380"/>
          </a:xfrm>
          <a:prstGeom prst="rect">
            <a:avLst/>
          </a:prstGeom>
        </p:spPr>
        <p:txBody>
          <a:bodyPr vert="horz" wrap="square" lIns="0" tIns="12065" rIns="0" bIns="0" rtlCol="0">
            <a:spAutoFit/>
          </a:bodyPr>
          <a:lstStyle/>
          <a:p>
            <a:pPr marL="12700">
              <a:lnSpc>
                <a:spcPct val="100000"/>
              </a:lnSpc>
              <a:spcBef>
                <a:spcPts val="95"/>
              </a:spcBef>
            </a:pPr>
            <a:r>
              <a:rPr sz="2800" dirty="0">
                <a:latin typeface="Times New Roman" panose="02020603050405020304" pitchFamily="18" charset="0"/>
                <a:cs typeface="Times New Roman" panose="02020603050405020304" pitchFamily="18" charset="0"/>
              </a:rPr>
              <a:t>NAME</a:t>
            </a:r>
            <a:r>
              <a:rPr sz="2800" spc="-6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a:t>
            </a:r>
            <a:r>
              <a:rPr sz="2800" spc="-65" dirty="0">
                <a:latin typeface="Times New Roman" panose="02020603050405020304" pitchFamily="18" charset="0"/>
                <a:cs typeface="Times New Roman" panose="02020603050405020304" pitchFamily="18" charset="0"/>
              </a:rPr>
              <a:t> </a:t>
            </a:r>
            <a:r>
              <a:rPr lang="en-US" sz="2800" spc="-65" dirty="0" smtClean="0">
                <a:latin typeface="Times New Roman" panose="02020603050405020304" pitchFamily="18" charset="0"/>
                <a:cs typeface="Times New Roman" panose="02020603050405020304" pitchFamily="18" charset="0"/>
              </a:rPr>
              <a:t>Kishore Kumar</a:t>
            </a:r>
            <a:r>
              <a:rPr lang="en-US" sz="2800" spc="-65" dirty="0" smtClean="0">
                <a:latin typeface="Times New Roman" panose="02020603050405020304" pitchFamily="18" charset="0"/>
                <a:cs typeface="Times New Roman" panose="02020603050405020304" pitchFamily="18" charset="0"/>
              </a:rPr>
              <a:t> </a:t>
            </a:r>
            <a:r>
              <a:rPr lang="en-US" sz="2800" spc="-65" dirty="0">
                <a:latin typeface="Times New Roman" panose="02020603050405020304" pitchFamily="18" charset="0"/>
                <a:cs typeface="Times New Roman" panose="02020603050405020304" pitchFamily="18" charset="0"/>
              </a:rPr>
              <a:t>M</a:t>
            </a:r>
            <a:endParaRPr sz="2800" dirty="0">
              <a:latin typeface="Times New Roman" panose="02020603050405020304" pitchFamily="18" charset="0"/>
              <a:cs typeface="Times New Roman" panose="02020603050405020304" pitchFamily="18" charset="0"/>
            </a:endParaRPr>
          </a:p>
          <a:p>
            <a:pPr marL="12700">
              <a:lnSpc>
                <a:spcPct val="100000"/>
              </a:lnSpc>
              <a:spcBef>
                <a:spcPts val="105"/>
              </a:spcBef>
            </a:pPr>
            <a:r>
              <a:rPr sz="2800" spc="-20" dirty="0">
                <a:latin typeface="Times New Roman" panose="02020603050405020304" pitchFamily="18" charset="0"/>
                <a:cs typeface="Times New Roman" panose="02020603050405020304" pitchFamily="18" charset="0"/>
              </a:rPr>
              <a:t>NM-</a:t>
            </a:r>
            <a:r>
              <a:rPr sz="2800" dirty="0">
                <a:latin typeface="Times New Roman" panose="02020603050405020304" pitchFamily="18" charset="0"/>
                <a:cs typeface="Times New Roman" panose="02020603050405020304" pitchFamily="18" charset="0"/>
              </a:rPr>
              <a:t>id</a:t>
            </a:r>
            <a:r>
              <a:rPr sz="2800" spc="-1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a:t>
            </a:r>
            <a:r>
              <a:rPr sz="2800" spc="-20" dirty="0">
                <a:latin typeface="Times New Roman" panose="02020603050405020304" pitchFamily="18" charset="0"/>
                <a:cs typeface="Times New Roman" panose="02020603050405020304" pitchFamily="18" charset="0"/>
              </a:rPr>
              <a:t> </a:t>
            </a:r>
            <a:r>
              <a:rPr lang="en-US" sz="2800" spc="-10" dirty="0" smtClean="0">
                <a:latin typeface="Times New Roman" panose="02020603050405020304" pitchFamily="18" charset="0"/>
                <a:cs typeface="Times New Roman" panose="02020603050405020304" pitchFamily="18" charset="0"/>
              </a:rPr>
              <a:t>au721221104030</a:t>
            </a:r>
            <a:endParaRPr sz="2800" dirty="0">
              <a:latin typeface="Times New Roman" panose="02020603050405020304" pitchFamily="18" charset="0"/>
              <a:cs typeface="Times New Roman" panose="02020603050405020304" pitchFamily="18" charset="0"/>
            </a:endParaRPr>
          </a:p>
          <a:p>
            <a:pPr marL="12700">
              <a:lnSpc>
                <a:spcPct val="100000"/>
              </a:lnSpc>
              <a:spcBef>
                <a:spcPts val="100"/>
              </a:spcBef>
            </a:pPr>
            <a:r>
              <a:rPr lang="en-US" sz="2800" dirty="0">
                <a:latin typeface="Times New Roman" panose="02020603050405020304" pitchFamily="18" charset="0"/>
                <a:cs typeface="Times New Roman" panose="02020603050405020304" pitchFamily="18" charset="0"/>
              </a:rPr>
              <a:t>KARPAGAM </a:t>
            </a:r>
            <a:r>
              <a:rPr sz="2800" spc="-10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INSTITUTE</a:t>
            </a:r>
            <a:r>
              <a:rPr sz="2800" spc="-65"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OF</a:t>
            </a:r>
            <a:r>
              <a:rPr sz="2800" spc="-60"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TECHNOLOGY</a:t>
            </a:r>
            <a:endParaRPr sz="2800" dirty="0">
              <a:latin typeface="Times New Roman" panose="02020603050405020304" pitchFamily="18" charset="0"/>
              <a:cs typeface="Times New Roman" panose="02020603050405020304" pitchFamily="18" charset="0"/>
            </a:endParaRPr>
          </a:p>
        </p:txBody>
      </p:sp>
      <p:sp>
        <p:nvSpPr>
          <p:cNvPr id="6" name="object 6"/>
          <p:cNvSpPr txBox="1">
            <a:spLocks noGrp="1"/>
          </p:cNvSpPr>
          <p:nvPr>
            <p:ph type="title"/>
          </p:nvPr>
        </p:nvSpPr>
        <p:spPr>
          <a:xfrm>
            <a:off x="2273554" y="2272360"/>
            <a:ext cx="7175246" cy="505908"/>
          </a:xfrm>
          <a:prstGeom prst="rect">
            <a:avLst/>
          </a:prstGeom>
        </p:spPr>
        <p:txBody>
          <a:bodyPr vert="horz" wrap="square" lIns="0" tIns="13335" rIns="0" bIns="0" rtlCol="0">
            <a:spAutoFit/>
          </a:bodyPr>
          <a:lstStyle/>
          <a:p>
            <a:pPr marL="927100" marR="5080" indent="-914400" algn="ctr">
              <a:lnSpc>
                <a:spcPct val="100000"/>
              </a:lnSpc>
              <a:spcBef>
                <a:spcPts val="105"/>
              </a:spcBef>
              <a:tabLst>
                <a:tab pos="1841500" algn="l"/>
              </a:tabLst>
            </a:pPr>
            <a:r>
              <a:rPr lang="en-US" sz="3200" b="0" spc="-10" dirty="0">
                <a:solidFill>
                  <a:schemeClr val="tx2">
                    <a:lumMod val="60000"/>
                    <a:lumOff val="40000"/>
                  </a:schemeClr>
                </a:solidFill>
                <a:latin typeface="Times New Roman"/>
                <a:cs typeface="Times New Roman"/>
              </a:rPr>
              <a:t>MULTIPURPOSE TEXT GENERATION </a:t>
            </a:r>
            <a:endParaRPr lang="en-US" sz="3200" dirty="0">
              <a:solidFill>
                <a:schemeClr val="tx2">
                  <a:lumMod val="60000"/>
                  <a:lumOff val="40000"/>
                </a:schemeClr>
              </a:solidFill>
              <a:latin typeface="Times New Roman"/>
              <a:cs typeface="Times New Roman"/>
            </a:endParaRPr>
          </a:p>
        </p:txBody>
      </p:sp>
      <p:pic>
        <p:nvPicPr>
          <p:cNvPr id="8" name="object 8"/>
          <p:cNvPicPr/>
          <p:nvPr/>
        </p:nvPicPr>
        <p:blipFill>
          <a:blip r:embed="rId2" cstate="print"/>
          <a:stretch>
            <a:fillRect/>
          </a:stretch>
        </p:blipFill>
        <p:spPr>
          <a:xfrm>
            <a:off x="1667079" y="6467855"/>
            <a:ext cx="76186" cy="177461"/>
          </a:xfrm>
          <a:prstGeom prst="rect">
            <a:avLst/>
          </a:prstGeom>
        </p:spPr>
      </p:pic>
      <p:sp>
        <p:nvSpPr>
          <p:cNvPr id="9" name="object 9"/>
          <p:cNvSpPr txBox="1"/>
          <p:nvPr/>
        </p:nvSpPr>
        <p:spPr>
          <a:xfrm>
            <a:off x="739241" y="6472857"/>
            <a:ext cx="1765300" cy="188595"/>
          </a:xfrm>
          <a:prstGeom prst="rect">
            <a:avLst/>
          </a:prstGeom>
        </p:spPr>
        <p:txBody>
          <a:bodyPr vert="horz" wrap="square" lIns="0" tIns="4445" rIns="0" bIns="0" rtlCol="0">
            <a:spAutoFit/>
          </a:bodyPr>
          <a:lstStyle/>
          <a:p>
            <a:pPr marL="12700">
              <a:lnSpc>
                <a:spcPct val="100000"/>
              </a:lnSpc>
              <a:spcBef>
                <a:spcPts val="35"/>
              </a:spcBef>
              <a:tabLst>
                <a:tab pos="800735"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spc="-10" dirty="0">
                <a:solidFill>
                  <a:srgbClr val="2C83C3"/>
                </a:solidFill>
                <a:latin typeface="Trebuchet MS"/>
                <a:cs typeface="Trebuchet MS"/>
              </a:rPr>
              <a:t>Annual</a:t>
            </a:r>
            <a:r>
              <a:rPr sz="1100" b="1" spc="-25"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667255" y="6467855"/>
            <a:ext cx="76200" cy="176783"/>
          </a:xfrm>
          <a:prstGeom prst="rect">
            <a:avLst/>
          </a:prstGeom>
        </p:spPr>
      </p:pic>
      <p:sp>
        <p:nvSpPr>
          <p:cNvPr id="3" name="object 3"/>
          <p:cNvSpPr txBox="1">
            <a:spLocks noGrp="1"/>
          </p:cNvSpPr>
          <p:nvPr>
            <p:ph type="title"/>
          </p:nvPr>
        </p:nvSpPr>
        <p:spPr>
          <a:xfrm>
            <a:off x="457200" y="386080"/>
            <a:ext cx="3276600" cy="751488"/>
          </a:xfrm>
          <a:prstGeom prst="rect">
            <a:avLst/>
          </a:prstGeom>
        </p:spPr>
        <p:txBody>
          <a:bodyPr vert="horz" wrap="square" lIns="0" tIns="12700" rIns="0" bIns="0" rtlCol="0">
            <a:spAutoFit/>
          </a:bodyPr>
          <a:lstStyle/>
          <a:p>
            <a:pPr marL="12700">
              <a:lnSpc>
                <a:spcPct val="100000"/>
              </a:lnSpc>
              <a:spcBef>
                <a:spcPts val="100"/>
              </a:spcBef>
            </a:pPr>
            <a:r>
              <a:rPr spc="-50" dirty="0">
                <a:latin typeface="Times New Roman" panose="02020603050405020304" pitchFamily="18" charset="0"/>
                <a:cs typeface="Times New Roman" panose="02020603050405020304" pitchFamily="18" charset="0"/>
              </a:rPr>
              <a:t>RESULTS</a:t>
            </a:r>
          </a:p>
        </p:txBody>
      </p:sp>
      <p:sp>
        <p:nvSpPr>
          <p:cNvPr id="4" name="object 4"/>
          <p:cNvSpPr txBox="1"/>
          <p:nvPr/>
        </p:nvSpPr>
        <p:spPr>
          <a:xfrm>
            <a:off x="11304269" y="6464300"/>
            <a:ext cx="165735" cy="193675"/>
          </a:xfrm>
          <a:prstGeom prst="rect">
            <a:avLst/>
          </a:prstGeom>
        </p:spPr>
        <p:txBody>
          <a:bodyPr vert="horz" wrap="square" lIns="0" tIns="12700" rIns="0" bIns="0" rtlCol="0">
            <a:spAutoFit/>
          </a:bodyPr>
          <a:lstStyle/>
          <a:p>
            <a:pPr marL="12700">
              <a:lnSpc>
                <a:spcPct val="100000"/>
              </a:lnSpc>
              <a:spcBef>
                <a:spcPts val="100"/>
              </a:spcBef>
            </a:pPr>
            <a:r>
              <a:rPr sz="1100" spc="-25" dirty="0">
                <a:solidFill>
                  <a:srgbClr val="2C926B"/>
                </a:solidFill>
                <a:latin typeface="Trebuchet MS"/>
                <a:cs typeface="Trebuchet MS"/>
              </a:rPr>
              <a:t>10</a:t>
            </a:r>
            <a:endParaRPr sz="1100">
              <a:latin typeface="Trebuchet MS"/>
              <a:cs typeface="Trebuchet MS"/>
            </a:endParaRPr>
          </a:p>
        </p:txBody>
      </p:sp>
      <p:sp>
        <p:nvSpPr>
          <p:cNvPr id="8" name="Rectangle 1">
            <a:extLst>
              <a:ext uri="{FF2B5EF4-FFF2-40B4-BE49-F238E27FC236}">
                <a16:creationId xmlns:a16="http://schemas.microsoft.com/office/drawing/2014/main" xmlns="" id="{1DF41606-15BD-8E28-CF09-45DAA49AC561}"/>
              </a:ext>
            </a:extLst>
          </p:cNvPr>
          <p:cNvSpPr>
            <a:spLocks noChangeArrowheads="1"/>
          </p:cNvSpPr>
          <p:nvPr/>
        </p:nvSpPr>
        <p:spPr bwMode="auto">
          <a:xfrm>
            <a:off x="600455" y="1201061"/>
            <a:ext cx="807720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1" algn="l" rtl="0"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results of text generation can range from highly accurate and contextually relevant to flawed and biased, depending on various factors. Continuous refinement and improvement of text generation models are essential to enhance the quality and reliability of the generated text across different applications and domains.</a:t>
            </a:r>
          </a:p>
          <a:p>
            <a:pPr lvl="1" algn="l" rtl="0" eaLnBrk="0" fontAlgn="base" hangingPunct="0">
              <a:spcBef>
                <a:spcPct val="0"/>
              </a:spcBef>
              <a:spcAft>
                <a:spcPct val="0"/>
              </a:spcAf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xmlns="" id="{75AE0EFA-5189-DED6-1533-620457DC73BA}"/>
              </a:ext>
            </a:extLst>
          </p:cNvPr>
          <p:cNvPicPr>
            <a:picLocks noChangeAspect="1"/>
          </p:cNvPicPr>
          <p:nvPr/>
        </p:nvPicPr>
        <p:blipFill>
          <a:blip r:embed="rId3"/>
          <a:stretch>
            <a:fillRect/>
          </a:stretch>
        </p:blipFill>
        <p:spPr>
          <a:xfrm>
            <a:off x="719327" y="2401274"/>
            <a:ext cx="7839455" cy="355667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739241" y="818514"/>
            <a:ext cx="4975759" cy="750847"/>
          </a:xfrm>
          <a:prstGeom prst="rect">
            <a:avLst/>
          </a:prstGeom>
        </p:spPr>
        <p:txBody>
          <a:bodyPr vert="horz" wrap="square" lIns="0" tIns="12065" rIns="0" bIns="0" rtlCol="0">
            <a:spAutoFit/>
          </a:bodyPr>
          <a:lstStyle/>
          <a:p>
            <a:pPr marL="12700">
              <a:lnSpc>
                <a:spcPct val="100000"/>
              </a:lnSpc>
              <a:spcBef>
                <a:spcPts val="95"/>
              </a:spcBef>
            </a:pPr>
            <a:r>
              <a:rPr dirty="0">
                <a:latin typeface="Times New Roman" panose="02020603050405020304" pitchFamily="18" charset="0"/>
                <a:cs typeface="Times New Roman" panose="02020603050405020304" pitchFamily="18" charset="0"/>
              </a:rPr>
              <a:t>PROJECT</a:t>
            </a:r>
            <a:r>
              <a:rPr spc="-26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TITLE</a:t>
            </a:r>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466344" y="6409944"/>
            <a:ext cx="3706495" cy="295910"/>
            <a:chOff x="466344" y="6409944"/>
            <a:chExt cx="3706495" cy="295910"/>
          </a:xfrm>
        </p:grpSpPr>
        <p:pic>
          <p:nvPicPr>
            <p:cNvPr id="4" name="object 4"/>
            <p:cNvPicPr/>
            <p:nvPr/>
          </p:nvPicPr>
          <p:blipFill>
            <a:blip r:embed="rId2" cstate="print"/>
            <a:stretch>
              <a:fillRect/>
            </a:stretch>
          </p:blipFill>
          <p:spPr>
            <a:xfrm>
              <a:off x="676656" y="6467856"/>
              <a:ext cx="2142744" cy="199644"/>
            </a:xfrm>
            <a:prstGeom prst="rect">
              <a:avLst/>
            </a:prstGeom>
          </p:spPr>
        </p:pic>
        <p:pic>
          <p:nvPicPr>
            <p:cNvPr id="5" name="object 5"/>
            <p:cNvPicPr/>
            <p:nvPr/>
          </p:nvPicPr>
          <p:blipFill>
            <a:blip r:embed="rId3" cstate="print"/>
            <a:stretch>
              <a:fillRect/>
            </a:stretch>
          </p:blipFill>
          <p:spPr>
            <a:xfrm>
              <a:off x="466344" y="6409944"/>
              <a:ext cx="3706367" cy="295656"/>
            </a:xfrm>
            <a:prstGeom prst="rect">
              <a:avLst/>
            </a:prstGeom>
          </p:spPr>
        </p:pic>
      </p:grpSp>
      <p:sp>
        <p:nvSpPr>
          <p:cNvPr id="6" name="object 6"/>
          <p:cNvSpPr txBox="1"/>
          <p:nvPr/>
        </p:nvSpPr>
        <p:spPr>
          <a:xfrm>
            <a:off x="1742058" y="2822193"/>
            <a:ext cx="7478142" cy="443070"/>
          </a:xfrm>
          <a:prstGeom prst="rect">
            <a:avLst/>
          </a:prstGeom>
        </p:spPr>
        <p:txBody>
          <a:bodyPr vert="horz" wrap="square" lIns="0" tIns="12065" rIns="0" bIns="0" rtlCol="0">
            <a:spAutoFit/>
          </a:bodyPr>
          <a:lstStyle/>
          <a:p>
            <a:pPr marL="12700">
              <a:lnSpc>
                <a:spcPct val="100000"/>
              </a:lnSpc>
              <a:spcBef>
                <a:spcPts val="95"/>
              </a:spcBef>
            </a:pPr>
            <a:r>
              <a:rPr lang="en-US" sz="2800" b="0" spc="-10" dirty="0">
                <a:solidFill>
                  <a:schemeClr val="tx2">
                    <a:lumMod val="60000"/>
                    <a:lumOff val="40000"/>
                  </a:schemeClr>
                </a:solidFill>
                <a:latin typeface="Times New Roman"/>
                <a:cs typeface="Times New Roman"/>
              </a:rPr>
              <a:t>Multipurpose Text Generation Using LLM</a:t>
            </a:r>
            <a:endParaRPr lang="en-US" sz="2800" b="1" i="1" spc="600" dirty="0">
              <a:solidFill>
                <a:schemeClr val="tx2">
                  <a:lumMod val="60000"/>
                  <a:lumOff val="40000"/>
                </a:schemeClr>
              </a:solidFill>
              <a:latin typeface="Times New Roman"/>
              <a:cs typeface="Times New Roman"/>
            </a:endParaRPr>
          </a:p>
        </p:txBody>
      </p:sp>
      <p:sp>
        <p:nvSpPr>
          <p:cNvPr id="7" name="object 7"/>
          <p:cNvSpPr txBox="1"/>
          <p:nvPr/>
        </p:nvSpPr>
        <p:spPr>
          <a:xfrm>
            <a:off x="739241" y="6472857"/>
            <a:ext cx="1765300" cy="188595"/>
          </a:xfrm>
          <a:prstGeom prst="rect">
            <a:avLst/>
          </a:prstGeom>
        </p:spPr>
        <p:txBody>
          <a:bodyPr vert="horz" wrap="square" lIns="0" tIns="4445" rIns="0" bIns="0" rtlCol="0">
            <a:spAutoFit/>
          </a:bodyPr>
          <a:lstStyle/>
          <a:p>
            <a:pPr marL="12700">
              <a:lnSpc>
                <a:spcPct val="100000"/>
              </a:lnSpc>
              <a:spcBef>
                <a:spcPts val="35"/>
              </a:spcBef>
              <a:tabLst>
                <a:tab pos="800735"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spc="-10" dirty="0">
                <a:solidFill>
                  <a:srgbClr val="2C83C3"/>
                </a:solidFill>
                <a:latin typeface="Trebuchet MS"/>
                <a:cs typeface="Trebuchet MS"/>
              </a:rPr>
              <a:t>Annual</a:t>
            </a:r>
            <a:r>
              <a:rPr sz="1100" b="1" spc="-25"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76198"/>
            <a:ext cx="12115800" cy="6781800"/>
          </a:xfrm>
          <a:custGeom>
            <a:avLst/>
            <a:gdLst/>
            <a:ahLst/>
            <a:cxnLst/>
            <a:rect l="l" t="t" r="r" b="b"/>
            <a:pathLst>
              <a:path w="12115800" h="6781800">
                <a:moveTo>
                  <a:pt x="12115800" y="6781798"/>
                </a:moveTo>
                <a:lnTo>
                  <a:pt x="12115799" y="0"/>
                </a:lnTo>
                <a:lnTo>
                  <a:pt x="0" y="0"/>
                </a:lnTo>
                <a:lnTo>
                  <a:pt x="0" y="6781798"/>
                </a:lnTo>
                <a:lnTo>
                  <a:pt x="12115800" y="6781798"/>
                </a:lnTo>
                <a:close/>
              </a:path>
            </a:pathLst>
          </a:custGeom>
          <a:solidFill>
            <a:srgbClr val="F0F0F0"/>
          </a:solidFill>
        </p:spPr>
        <p:txBody>
          <a:bodyPr wrap="square" lIns="0" tIns="0" rIns="0" bIns="0" rtlCol="0"/>
          <a:lstStyle/>
          <a:p>
            <a:endParaRPr/>
          </a:p>
        </p:txBody>
      </p:sp>
      <p:grpSp>
        <p:nvGrpSpPr>
          <p:cNvPr id="3" name="object 3"/>
          <p:cNvGrpSpPr/>
          <p:nvPr/>
        </p:nvGrpSpPr>
        <p:grpSpPr>
          <a:xfrm>
            <a:off x="7444549" y="-190"/>
            <a:ext cx="4752340" cy="6863080"/>
            <a:chOff x="7444549" y="-190"/>
            <a:chExt cx="4752340" cy="6863080"/>
          </a:xfrm>
        </p:grpSpPr>
        <p:sp>
          <p:nvSpPr>
            <p:cNvPr id="4" name="object 4"/>
            <p:cNvSpPr/>
            <p:nvPr/>
          </p:nvSpPr>
          <p:spPr>
            <a:xfrm>
              <a:off x="7449311" y="4572"/>
              <a:ext cx="4742815" cy="6853555"/>
            </a:xfrm>
            <a:custGeom>
              <a:avLst/>
              <a:gdLst/>
              <a:ahLst/>
              <a:cxnLst/>
              <a:rect l="l" t="t" r="r" b="b"/>
              <a:pathLst>
                <a:path w="4742815" h="6853555">
                  <a:moveTo>
                    <a:pt x="1927860" y="0"/>
                  </a:moveTo>
                  <a:lnTo>
                    <a:pt x="3146806" y="6853043"/>
                  </a:lnTo>
                </a:path>
                <a:path w="4742815" h="6853555">
                  <a:moveTo>
                    <a:pt x="4742561" y="3689604"/>
                  </a:moveTo>
                  <a:lnTo>
                    <a:pt x="0" y="6852958"/>
                  </a:lnTo>
                </a:path>
              </a:pathLst>
            </a:custGeom>
            <a:ln w="9525">
              <a:solidFill>
                <a:srgbClr val="5FC9ED"/>
              </a:solidFill>
            </a:ln>
          </p:spPr>
          <p:txBody>
            <a:bodyPr wrap="square" lIns="0" tIns="0" rIns="0" bIns="0" rtlCol="0"/>
            <a:lstStyle/>
            <a:p>
              <a:endParaRPr/>
            </a:p>
          </p:txBody>
        </p:sp>
        <p:sp>
          <p:nvSpPr>
            <p:cNvPr id="5" name="object 5"/>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a:endParaRPr/>
            </a:p>
          </p:txBody>
        </p:sp>
        <p:sp>
          <p:nvSpPr>
            <p:cNvPr id="6" name="object 6"/>
            <p:cNvSpPr/>
            <p:nvPr/>
          </p:nvSpPr>
          <p:spPr>
            <a:xfrm>
              <a:off x="9602723" y="0"/>
              <a:ext cx="2588895" cy="6858000"/>
            </a:xfrm>
            <a:custGeom>
              <a:avLst/>
              <a:gdLst/>
              <a:ahLst/>
              <a:cxnLst/>
              <a:rect l="l" t="t" r="r" b="b"/>
              <a:pathLst>
                <a:path w="2588895" h="6858000">
                  <a:moveTo>
                    <a:pt x="2588895" y="0"/>
                  </a:moveTo>
                  <a:lnTo>
                    <a:pt x="0" y="0"/>
                  </a:lnTo>
                  <a:lnTo>
                    <a:pt x="1208785" y="6857995"/>
                  </a:lnTo>
                  <a:lnTo>
                    <a:pt x="2588895" y="6857995"/>
                  </a:lnTo>
                  <a:lnTo>
                    <a:pt x="2588895" y="0"/>
                  </a:lnTo>
                  <a:close/>
                </a:path>
              </a:pathLst>
            </a:custGeom>
            <a:solidFill>
              <a:srgbClr val="5FC9ED">
                <a:alpha val="19999"/>
              </a:srgbClr>
            </a:solidFill>
          </p:spPr>
          <p:txBody>
            <a:bodyPr wrap="square" lIns="0" tIns="0" rIns="0" bIns="0" rtlCol="0"/>
            <a:lstStyle/>
            <a:p>
              <a:endParaRPr/>
            </a:p>
          </p:txBody>
        </p:sp>
        <p:sp>
          <p:nvSpPr>
            <p:cNvPr id="7" name="object 7"/>
            <p:cNvSpPr/>
            <p:nvPr/>
          </p:nvSpPr>
          <p:spPr>
            <a:xfrm>
              <a:off x="8935211" y="3047999"/>
              <a:ext cx="3256915" cy="3810000"/>
            </a:xfrm>
            <a:custGeom>
              <a:avLst/>
              <a:gdLst/>
              <a:ahLst/>
              <a:cxnLst/>
              <a:rect l="l" t="t" r="r" b="b"/>
              <a:pathLst>
                <a:path w="3256915" h="3810000">
                  <a:moveTo>
                    <a:pt x="3256788" y="0"/>
                  </a:moveTo>
                  <a:lnTo>
                    <a:pt x="0" y="3809999"/>
                  </a:lnTo>
                  <a:lnTo>
                    <a:pt x="3256788" y="3809999"/>
                  </a:lnTo>
                  <a:lnTo>
                    <a:pt x="3256788" y="0"/>
                  </a:lnTo>
                  <a:close/>
                </a:path>
              </a:pathLst>
            </a:custGeom>
            <a:solidFill>
              <a:srgbClr val="17AEE2">
                <a:alpha val="65881"/>
              </a:srgbClr>
            </a:solidFill>
          </p:spPr>
          <p:txBody>
            <a:bodyPr wrap="square" lIns="0" tIns="0" rIns="0" bIns="0" rtlCol="0"/>
            <a:lstStyle/>
            <a:p>
              <a:endParaRPr/>
            </a:p>
          </p:txBody>
        </p:sp>
        <p:sp>
          <p:nvSpPr>
            <p:cNvPr id="8" name="object 8"/>
            <p:cNvSpPr/>
            <p:nvPr/>
          </p:nvSpPr>
          <p:spPr>
            <a:xfrm>
              <a:off x="9337547" y="0"/>
              <a:ext cx="2854325" cy="6858000"/>
            </a:xfrm>
            <a:custGeom>
              <a:avLst/>
              <a:gdLst/>
              <a:ahLst/>
              <a:cxnLst/>
              <a:rect l="l" t="t" r="r" b="b"/>
              <a:pathLst>
                <a:path w="2854325" h="6858000">
                  <a:moveTo>
                    <a:pt x="2854198" y="0"/>
                  </a:moveTo>
                  <a:lnTo>
                    <a:pt x="0" y="0"/>
                  </a:lnTo>
                  <a:lnTo>
                    <a:pt x="2470150" y="6857995"/>
                  </a:lnTo>
                  <a:lnTo>
                    <a:pt x="2854198" y="6857995"/>
                  </a:lnTo>
                  <a:lnTo>
                    <a:pt x="2854198" y="0"/>
                  </a:lnTo>
                  <a:close/>
                </a:path>
              </a:pathLst>
            </a:custGeom>
            <a:solidFill>
              <a:srgbClr val="17AEE2">
                <a:alpha val="50195"/>
              </a:srgbClr>
            </a:solidFill>
          </p:spPr>
          <p:txBody>
            <a:bodyPr wrap="square" lIns="0" tIns="0" rIns="0" bIns="0" rtlCol="0"/>
            <a:lstStyle/>
            <a:p>
              <a:endParaRPr/>
            </a:p>
          </p:txBody>
        </p:sp>
        <p:sp>
          <p:nvSpPr>
            <p:cNvPr id="9" name="object 9"/>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a:endParaRPr/>
            </a:p>
          </p:txBody>
        </p:sp>
        <p:sp>
          <p:nvSpPr>
            <p:cNvPr id="10" name="object 10"/>
            <p:cNvSpPr/>
            <p:nvPr/>
          </p:nvSpPr>
          <p:spPr>
            <a:xfrm>
              <a:off x="10936223" y="0"/>
              <a:ext cx="1256030" cy="6858000"/>
            </a:xfrm>
            <a:custGeom>
              <a:avLst/>
              <a:gdLst/>
              <a:ahLst/>
              <a:cxn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wrap="square" lIns="0" tIns="0" rIns="0" bIns="0" rtlCol="0"/>
            <a:lstStyle/>
            <a:p>
              <a:endParaRPr/>
            </a:p>
          </p:txBody>
        </p:sp>
        <p:sp>
          <p:nvSpPr>
            <p:cNvPr id="11" name="object 11"/>
            <p:cNvSpPr/>
            <p:nvPr/>
          </p:nvSpPr>
          <p:spPr>
            <a:xfrm>
              <a:off x="10372344" y="3590543"/>
              <a:ext cx="1819910" cy="3267710"/>
            </a:xfrm>
            <a:custGeom>
              <a:avLst/>
              <a:gdLst/>
              <a:ahLst/>
              <a:cxn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wrap="square" lIns="0" tIns="0" rIns="0" bIns="0" rtlCol="0"/>
            <a:lstStyle/>
            <a:p>
              <a:endParaRPr/>
            </a:p>
          </p:txBody>
        </p:sp>
      </p:grpSp>
      <p:sp>
        <p:nvSpPr>
          <p:cNvPr id="12" name="object 12"/>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a:endParaRPr/>
          </a:p>
        </p:txBody>
      </p:sp>
      <p:sp>
        <p:nvSpPr>
          <p:cNvPr id="13" name="object 13"/>
          <p:cNvSpPr txBox="1"/>
          <p:nvPr/>
        </p:nvSpPr>
        <p:spPr>
          <a:xfrm>
            <a:off x="752551" y="6488300"/>
            <a:ext cx="1739900" cy="163195"/>
          </a:xfrm>
          <a:prstGeom prst="rect">
            <a:avLst/>
          </a:prstGeom>
        </p:spPr>
        <p:txBody>
          <a:bodyPr vert="horz" wrap="square" lIns="0" tIns="0" rIns="0" bIns="0" rtlCol="0">
            <a:spAutoFit/>
          </a:bodyPr>
          <a:lstStyle/>
          <a:p>
            <a:pPr>
              <a:lnSpc>
                <a:spcPts val="1255"/>
              </a:lnSpc>
              <a:tabLst>
                <a:tab pos="787400"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dirty="0">
                <a:solidFill>
                  <a:srgbClr val="2C83C3"/>
                </a:solidFill>
                <a:latin typeface="Trebuchet MS"/>
                <a:cs typeface="Trebuchet MS"/>
              </a:rPr>
              <a:t>Annual</a:t>
            </a:r>
            <a:r>
              <a:rPr sz="1100" b="1" spc="-80" dirty="0">
                <a:solidFill>
                  <a:srgbClr val="2C83C3"/>
                </a:solidFill>
                <a:latin typeface="Trebuchet MS"/>
                <a:cs typeface="Trebuchet MS"/>
              </a:rPr>
              <a:t> </a:t>
            </a:r>
            <a:r>
              <a:rPr sz="1100" b="1" spc="-20" dirty="0">
                <a:solidFill>
                  <a:srgbClr val="2C83C3"/>
                </a:solidFill>
                <a:latin typeface="Trebuchet MS"/>
                <a:cs typeface="Trebuchet MS"/>
              </a:rPr>
              <a:t>Review</a:t>
            </a:r>
            <a:endParaRPr sz="1100">
              <a:latin typeface="Trebuchet MS"/>
              <a:cs typeface="Trebuchet MS"/>
            </a:endParaRPr>
          </a:p>
        </p:txBody>
      </p:sp>
      <p:sp>
        <p:nvSpPr>
          <p:cNvPr id="14" name="object 14"/>
          <p:cNvSpPr/>
          <p:nvPr/>
        </p:nvSpPr>
        <p:spPr>
          <a:xfrm>
            <a:off x="7362443" y="448055"/>
            <a:ext cx="363220" cy="361315"/>
          </a:xfrm>
          <a:custGeom>
            <a:avLst/>
            <a:gdLst/>
            <a:ahLst/>
            <a:cxnLst/>
            <a:rect l="l" t="t" r="r" b="b"/>
            <a:pathLst>
              <a:path w="363220" h="361315">
                <a:moveTo>
                  <a:pt x="181355" y="0"/>
                </a:moveTo>
                <a:lnTo>
                  <a:pt x="133096" y="6477"/>
                </a:lnTo>
                <a:lnTo>
                  <a:pt x="89788" y="24638"/>
                </a:lnTo>
                <a:lnTo>
                  <a:pt x="53085" y="52832"/>
                </a:lnTo>
                <a:lnTo>
                  <a:pt x="24764" y="89408"/>
                </a:lnTo>
                <a:lnTo>
                  <a:pt x="6476" y="132588"/>
                </a:lnTo>
                <a:lnTo>
                  <a:pt x="0" y="180594"/>
                </a:lnTo>
                <a:lnTo>
                  <a:pt x="6476" y="228600"/>
                </a:lnTo>
                <a:lnTo>
                  <a:pt x="24764" y="271780"/>
                </a:lnTo>
                <a:lnTo>
                  <a:pt x="53085" y="308229"/>
                </a:lnTo>
                <a:lnTo>
                  <a:pt x="89788" y="336550"/>
                </a:lnTo>
                <a:lnTo>
                  <a:pt x="133096" y="354711"/>
                </a:lnTo>
                <a:lnTo>
                  <a:pt x="181355" y="361188"/>
                </a:lnTo>
                <a:lnTo>
                  <a:pt x="229615" y="354711"/>
                </a:lnTo>
                <a:lnTo>
                  <a:pt x="272923" y="336550"/>
                </a:lnTo>
                <a:lnTo>
                  <a:pt x="309625" y="308229"/>
                </a:lnTo>
                <a:lnTo>
                  <a:pt x="337947" y="271780"/>
                </a:lnTo>
                <a:lnTo>
                  <a:pt x="356234" y="228600"/>
                </a:lnTo>
                <a:lnTo>
                  <a:pt x="362711" y="180594"/>
                </a:lnTo>
                <a:lnTo>
                  <a:pt x="356234" y="132588"/>
                </a:lnTo>
                <a:lnTo>
                  <a:pt x="337947" y="89408"/>
                </a:lnTo>
                <a:lnTo>
                  <a:pt x="309625" y="52832"/>
                </a:lnTo>
                <a:lnTo>
                  <a:pt x="272923" y="24638"/>
                </a:lnTo>
                <a:lnTo>
                  <a:pt x="229615" y="6477"/>
                </a:lnTo>
                <a:lnTo>
                  <a:pt x="181355" y="0"/>
                </a:lnTo>
                <a:close/>
              </a:path>
            </a:pathLst>
          </a:custGeom>
          <a:solidFill>
            <a:srgbClr val="EBEBEB"/>
          </a:solidFill>
        </p:spPr>
        <p:txBody>
          <a:bodyPr wrap="square" lIns="0" tIns="0" rIns="0" bIns="0" rtlCol="0"/>
          <a:lstStyle/>
          <a:p>
            <a:endParaRPr/>
          </a:p>
        </p:txBody>
      </p:sp>
      <p:sp>
        <p:nvSpPr>
          <p:cNvPr id="15" name="object 15"/>
          <p:cNvSpPr/>
          <p:nvPr/>
        </p:nvSpPr>
        <p:spPr>
          <a:xfrm>
            <a:off x="11010900" y="5609844"/>
            <a:ext cx="647700" cy="647700"/>
          </a:xfrm>
          <a:custGeom>
            <a:avLst/>
            <a:gdLst/>
            <a:ahLst/>
            <a:cxnLst/>
            <a:rect l="l" t="t" r="r" b="b"/>
            <a:pathLst>
              <a:path w="647700" h="647700">
                <a:moveTo>
                  <a:pt x="323850" y="0"/>
                </a:moveTo>
                <a:lnTo>
                  <a:pt x="275971" y="3505"/>
                </a:lnTo>
                <a:lnTo>
                  <a:pt x="230377" y="13715"/>
                </a:lnTo>
                <a:lnTo>
                  <a:pt x="187325" y="30098"/>
                </a:lnTo>
                <a:lnTo>
                  <a:pt x="147574" y="52171"/>
                </a:lnTo>
                <a:lnTo>
                  <a:pt x="111378" y="79438"/>
                </a:lnTo>
                <a:lnTo>
                  <a:pt x="79501" y="111378"/>
                </a:lnTo>
                <a:lnTo>
                  <a:pt x="52197" y="147510"/>
                </a:lnTo>
                <a:lnTo>
                  <a:pt x="30099" y="187324"/>
                </a:lnTo>
                <a:lnTo>
                  <a:pt x="13716" y="230314"/>
                </a:lnTo>
                <a:lnTo>
                  <a:pt x="3555" y="275996"/>
                </a:lnTo>
                <a:lnTo>
                  <a:pt x="0" y="323849"/>
                </a:lnTo>
                <a:lnTo>
                  <a:pt x="3555" y="371703"/>
                </a:lnTo>
                <a:lnTo>
                  <a:pt x="13716" y="417385"/>
                </a:lnTo>
                <a:lnTo>
                  <a:pt x="30099" y="460374"/>
                </a:lnTo>
                <a:lnTo>
                  <a:pt x="52197" y="500189"/>
                </a:lnTo>
                <a:lnTo>
                  <a:pt x="79501" y="536320"/>
                </a:lnTo>
                <a:lnTo>
                  <a:pt x="111378" y="568261"/>
                </a:lnTo>
                <a:lnTo>
                  <a:pt x="147574" y="595528"/>
                </a:lnTo>
                <a:lnTo>
                  <a:pt x="187325" y="617600"/>
                </a:lnTo>
                <a:lnTo>
                  <a:pt x="230377" y="633983"/>
                </a:lnTo>
                <a:lnTo>
                  <a:pt x="275971" y="644182"/>
                </a:lnTo>
                <a:lnTo>
                  <a:pt x="323850" y="647699"/>
                </a:lnTo>
                <a:lnTo>
                  <a:pt x="371728" y="644182"/>
                </a:lnTo>
                <a:lnTo>
                  <a:pt x="417322" y="633983"/>
                </a:lnTo>
                <a:lnTo>
                  <a:pt x="460375" y="617600"/>
                </a:lnTo>
                <a:lnTo>
                  <a:pt x="500125" y="595528"/>
                </a:lnTo>
                <a:lnTo>
                  <a:pt x="536321" y="568261"/>
                </a:lnTo>
                <a:lnTo>
                  <a:pt x="568198" y="536320"/>
                </a:lnTo>
                <a:lnTo>
                  <a:pt x="595502" y="500189"/>
                </a:lnTo>
                <a:lnTo>
                  <a:pt x="617601" y="460374"/>
                </a:lnTo>
                <a:lnTo>
                  <a:pt x="633983" y="417385"/>
                </a:lnTo>
                <a:lnTo>
                  <a:pt x="644144" y="371703"/>
                </a:lnTo>
                <a:lnTo>
                  <a:pt x="647700" y="323849"/>
                </a:lnTo>
                <a:lnTo>
                  <a:pt x="644144" y="275996"/>
                </a:lnTo>
                <a:lnTo>
                  <a:pt x="633983" y="230314"/>
                </a:lnTo>
                <a:lnTo>
                  <a:pt x="617601" y="187324"/>
                </a:lnTo>
                <a:lnTo>
                  <a:pt x="595502" y="147510"/>
                </a:lnTo>
                <a:lnTo>
                  <a:pt x="568198" y="111378"/>
                </a:lnTo>
                <a:lnTo>
                  <a:pt x="536321" y="79438"/>
                </a:lnTo>
                <a:lnTo>
                  <a:pt x="500125" y="52171"/>
                </a:lnTo>
                <a:lnTo>
                  <a:pt x="460375" y="30098"/>
                </a:lnTo>
                <a:lnTo>
                  <a:pt x="417322" y="13715"/>
                </a:lnTo>
                <a:lnTo>
                  <a:pt x="371728" y="3505"/>
                </a:lnTo>
                <a:lnTo>
                  <a:pt x="323850" y="0"/>
                </a:lnTo>
                <a:close/>
              </a:path>
            </a:pathLst>
          </a:custGeom>
          <a:solidFill>
            <a:srgbClr val="2C83C3"/>
          </a:solidFill>
        </p:spPr>
        <p:txBody>
          <a:bodyPr wrap="square" lIns="0" tIns="0" rIns="0" bIns="0" rtlCol="0"/>
          <a:lstStyle/>
          <a:p>
            <a:endParaRPr/>
          </a:p>
        </p:txBody>
      </p:sp>
      <p:pic>
        <p:nvPicPr>
          <p:cNvPr id="16" name="object 16"/>
          <p:cNvPicPr/>
          <p:nvPr/>
        </p:nvPicPr>
        <p:blipFill>
          <a:blip r:embed="rId2" cstate="print"/>
          <a:stretch>
            <a:fillRect/>
          </a:stretch>
        </p:blipFill>
        <p:spPr>
          <a:xfrm>
            <a:off x="10687811" y="6134100"/>
            <a:ext cx="246888" cy="248412"/>
          </a:xfrm>
          <a:prstGeom prst="rect">
            <a:avLst/>
          </a:prstGeom>
        </p:spPr>
      </p:pic>
      <p:grpSp>
        <p:nvGrpSpPr>
          <p:cNvPr id="17" name="object 17"/>
          <p:cNvGrpSpPr/>
          <p:nvPr/>
        </p:nvGrpSpPr>
        <p:grpSpPr>
          <a:xfrm>
            <a:off x="47244" y="3819142"/>
            <a:ext cx="4125595" cy="3009900"/>
            <a:chOff x="47244" y="3819142"/>
            <a:chExt cx="4125595" cy="3009900"/>
          </a:xfrm>
        </p:grpSpPr>
        <p:pic>
          <p:nvPicPr>
            <p:cNvPr id="18" name="object 18"/>
            <p:cNvPicPr/>
            <p:nvPr/>
          </p:nvPicPr>
          <p:blipFill>
            <a:blip r:embed="rId3" cstate="print"/>
            <a:stretch>
              <a:fillRect/>
            </a:stretch>
          </p:blipFill>
          <p:spPr>
            <a:xfrm>
              <a:off x="466344" y="6409944"/>
              <a:ext cx="3706367" cy="295656"/>
            </a:xfrm>
            <a:prstGeom prst="rect">
              <a:avLst/>
            </a:prstGeom>
          </p:spPr>
        </p:pic>
        <p:pic>
          <p:nvPicPr>
            <p:cNvPr id="19" name="object 19"/>
            <p:cNvPicPr/>
            <p:nvPr/>
          </p:nvPicPr>
          <p:blipFill>
            <a:blip r:embed="rId4" cstate="print"/>
            <a:stretch>
              <a:fillRect/>
            </a:stretch>
          </p:blipFill>
          <p:spPr>
            <a:xfrm>
              <a:off x="47244" y="3819142"/>
              <a:ext cx="1734312" cy="3009898"/>
            </a:xfrm>
            <a:prstGeom prst="rect">
              <a:avLst/>
            </a:prstGeom>
          </p:spPr>
        </p:pic>
      </p:grpSp>
      <p:sp>
        <p:nvSpPr>
          <p:cNvPr id="20" name="object 20"/>
          <p:cNvSpPr txBox="1">
            <a:spLocks noGrp="1"/>
          </p:cNvSpPr>
          <p:nvPr>
            <p:ph type="title"/>
          </p:nvPr>
        </p:nvSpPr>
        <p:spPr>
          <a:xfrm>
            <a:off x="557885" y="273811"/>
            <a:ext cx="9725660" cy="907171"/>
          </a:xfrm>
          <a:prstGeom prst="rect">
            <a:avLst/>
          </a:prstGeom>
        </p:spPr>
        <p:txBody>
          <a:bodyPr vert="horz" wrap="square" lIns="0" tIns="166878" rIns="0" bIns="0" rtlCol="0">
            <a:spAutoFit/>
          </a:bodyPr>
          <a:lstStyle/>
          <a:p>
            <a:pPr marL="193675">
              <a:lnSpc>
                <a:spcPct val="100000"/>
              </a:lnSpc>
              <a:spcBef>
                <a:spcPts val="100"/>
              </a:spcBef>
            </a:pPr>
            <a:r>
              <a:rPr spc="-10" dirty="0">
                <a:latin typeface="Times New Roman" panose="02020603050405020304" pitchFamily="18" charset="0"/>
                <a:cs typeface="Times New Roman" panose="02020603050405020304" pitchFamily="18" charset="0"/>
              </a:rPr>
              <a:t>AGENDA</a:t>
            </a:r>
          </a:p>
        </p:txBody>
      </p:sp>
      <p:sp>
        <p:nvSpPr>
          <p:cNvPr id="22" name="object 22"/>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t>3</a:t>
            </a:fld>
            <a:endParaRPr spc="-50" dirty="0"/>
          </a:p>
        </p:txBody>
      </p:sp>
      <p:sp>
        <p:nvSpPr>
          <p:cNvPr id="21" name="object 21"/>
          <p:cNvSpPr txBox="1"/>
          <p:nvPr/>
        </p:nvSpPr>
        <p:spPr>
          <a:xfrm flipV="1">
            <a:off x="3664782" y="4279510"/>
            <a:ext cx="3939498" cy="135825"/>
          </a:xfrm>
          <a:prstGeom prst="rect">
            <a:avLst/>
          </a:prstGeom>
        </p:spPr>
        <p:txBody>
          <a:bodyPr vert="horz" wrap="square" lIns="0" tIns="12065" rIns="0" bIns="0" rtlCol="0">
            <a:spAutoFit/>
          </a:bodyPr>
          <a:lstStyle/>
          <a:p>
            <a:pPr marL="12700" marR="5080" algn="just">
              <a:lnSpc>
                <a:spcPct val="150000"/>
              </a:lnSpc>
              <a:spcBef>
                <a:spcPts val="95"/>
              </a:spcBef>
            </a:pPr>
            <a:endParaRPr sz="2400" dirty="0">
              <a:latin typeface="Trebuchet MS"/>
              <a:cs typeface="Trebuchet MS"/>
            </a:endParaRPr>
          </a:p>
        </p:txBody>
      </p:sp>
      <p:sp>
        <p:nvSpPr>
          <p:cNvPr id="25" name="Rectangle 3">
            <a:extLst>
              <a:ext uri="{FF2B5EF4-FFF2-40B4-BE49-F238E27FC236}">
                <a16:creationId xmlns:a16="http://schemas.microsoft.com/office/drawing/2014/main" xmlns="" id="{5B22A89F-D5C2-1518-A1D5-B166B6B7D78E}"/>
              </a:ext>
            </a:extLst>
          </p:cNvPr>
          <p:cNvSpPr>
            <a:spLocks noChangeArrowheads="1"/>
          </p:cNvSpPr>
          <p:nvPr/>
        </p:nvSpPr>
        <p:spPr bwMode="auto">
          <a:xfrm>
            <a:off x="1463342" y="1064886"/>
            <a:ext cx="8342377"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endParaRPr lang="en-US" b="0" i="0" dirty="0">
              <a:solidFill>
                <a:schemeClr val="tx1"/>
              </a:solidFill>
              <a:effectLst/>
              <a:highlight>
                <a:srgbClr val="212121"/>
              </a:highlight>
              <a:latin typeface="Söhne"/>
            </a:endParaRPr>
          </a:p>
          <a:p>
            <a:pPr algn="l"/>
            <a:r>
              <a:rPr lang="en-US" b="0" i="0" dirty="0">
                <a:solidFill>
                  <a:schemeClr val="tx1"/>
                </a:solidFill>
                <a:effectLst/>
                <a:latin typeface="Söhne"/>
              </a:rPr>
              <a:t>The primary goal of this project is to automatically produce coherent and contextually relevant written or verbal content. This content can serve various purposes, including:</a:t>
            </a:r>
          </a:p>
          <a:p>
            <a:pPr algn="l"/>
            <a:endParaRPr lang="en-US" b="0" i="0" dirty="0">
              <a:solidFill>
                <a:schemeClr val="tx1"/>
              </a:solidFill>
              <a:effectLst/>
              <a:latin typeface="Söhne"/>
            </a:endParaRPr>
          </a:p>
          <a:p>
            <a:pPr marL="285750" indent="-285750" algn="l">
              <a:buFont typeface="Arial" panose="020B0604020202020204" pitchFamily="34" charset="0"/>
              <a:buChar char="•"/>
            </a:pPr>
            <a:r>
              <a:rPr lang="en-US" b="0" i="0" dirty="0">
                <a:solidFill>
                  <a:schemeClr val="tx1"/>
                </a:solidFill>
                <a:effectLst/>
                <a:latin typeface="Söhne"/>
              </a:rPr>
              <a:t>Content Creation: Generating articles, blog posts, product descriptions, and other forms of written content for websites, marketing materials, and publications.</a:t>
            </a:r>
          </a:p>
          <a:p>
            <a:pPr marL="285750" indent="-285750" algn="l">
              <a:buFont typeface="Arial" panose="020B0604020202020204" pitchFamily="34" charset="0"/>
              <a:buChar char="•"/>
            </a:pPr>
            <a:endParaRPr lang="en-US" b="0" i="0" dirty="0">
              <a:solidFill>
                <a:schemeClr val="tx1"/>
              </a:solidFill>
              <a:effectLst/>
              <a:latin typeface="Söhne"/>
            </a:endParaRPr>
          </a:p>
          <a:p>
            <a:pPr marL="285750" indent="-285750" algn="l">
              <a:buFont typeface="Arial" panose="020B0604020202020204" pitchFamily="34" charset="0"/>
              <a:buChar char="•"/>
            </a:pPr>
            <a:r>
              <a:rPr lang="en-US" b="0" i="0" dirty="0">
                <a:solidFill>
                  <a:schemeClr val="tx1"/>
                </a:solidFill>
                <a:effectLst/>
                <a:latin typeface="Söhne"/>
              </a:rPr>
              <a:t>Personalization: Tailoring text to specific users based on their preferences, behaviors, or demographics, thereby enhancing user engagement and satisfaction.</a:t>
            </a:r>
          </a:p>
          <a:p>
            <a:pPr marL="285750" indent="-285750" algn="l">
              <a:buFont typeface="Arial" panose="020B0604020202020204" pitchFamily="34" charset="0"/>
              <a:buChar char="•"/>
            </a:pPr>
            <a:endParaRPr lang="en-US" b="0" i="0" dirty="0">
              <a:solidFill>
                <a:schemeClr val="tx1"/>
              </a:solidFill>
              <a:effectLst/>
              <a:latin typeface="Söhne"/>
            </a:endParaRPr>
          </a:p>
          <a:p>
            <a:pPr marL="285750" indent="-285750" algn="l">
              <a:buFont typeface="Arial" panose="020B0604020202020204" pitchFamily="34" charset="0"/>
              <a:buChar char="•"/>
            </a:pPr>
            <a:r>
              <a:rPr lang="en-US" b="0" i="0" dirty="0">
                <a:solidFill>
                  <a:schemeClr val="tx1"/>
                </a:solidFill>
                <a:effectLst/>
                <a:latin typeface="Söhne"/>
              </a:rPr>
              <a:t>Automation: Automating repetitive writing tasks, such as generating reports, emails, and summaries, to improve efficiency and productivity.</a:t>
            </a:r>
          </a:p>
          <a:p>
            <a:pPr marL="285750" indent="-285750" algn="l">
              <a:buFont typeface="Arial" panose="020B0604020202020204" pitchFamily="34" charset="0"/>
              <a:buChar char="•"/>
            </a:pPr>
            <a:endParaRPr lang="en-US" b="0" i="0" dirty="0">
              <a:solidFill>
                <a:schemeClr val="tx1"/>
              </a:solidFill>
              <a:effectLst/>
              <a:latin typeface="Söhne"/>
            </a:endParaRPr>
          </a:p>
          <a:p>
            <a:pPr marL="285750" indent="-285750" algn="l">
              <a:buFont typeface="Arial" panose="020B0604020202020204" pitchFamily="34" charset="0"/>
              <a:buChar char="•"/>
            </a:pPr>
            <a:r>
              <a:rPr lang="en-US" b="0" i="0" dirty="0">
                <a:solidFill>
                  <a:schemeClr val="tx1"/>
                </a:solidFill>
                <a:effectLst/>
                <a:latin typeface="Söhne"/>
              </a:rPr>
              <a:t>Summarization: Condensing large volumes of text into shorter, more manageable summaries or abstracts.</a:t>
            </a:r>
          </a:p>
          <a:p>
            <a:pPr algn="l"/>
            <a:endParaRPr lang="en-US" b="0" i="0" dirty="0">
              <a:solidFill>
                <a:schemeClr val="tx1"/>
              </a:solidFill>
              <a:effectLst/>
              <a:highlight>
                <a:srgbClr val="212121"/>
              </a:highlight>
              <a:latin typeface="Söhn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496043" y="54010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grpSp>
        <p:nvGrpSpPr>
          <p:cNvPr id="3" name="object 3"/>
          <p:cNvGrpSpPr/>
          <p:nvPr/>
        </p:nvGrpSpPr>
        <p:grpSpPr>
          <a:xfrm>
            <a:off x="8001000" y="3200400"/>
            <a:ext cx="2761615" cy="3258820"/>
            <a:chOff x="8135111" y="2971800"/>
            <a:chExt cx="2761615" cy="3258820"/>
          </a:xfrm>
        </p:grpSpPr>
        <p:sp>
          <p:nvSpPr>
            <p:cNvPr id="4" name="object 4"/>
            <p:cNvSpPr/>
            <p:nvPr/>
          </p:nvSpPr>
          <p:spPr>
            <a:xfrm>
              <a:off x="9496044" y="5934455"/>
              <a:ext cx="181610" cy="181610"/>
            </a:xfrm>
            <a:custGeom>
              <a:avLst/>
              <a:gdLst/>
              <a:ahLst/>
              <a:cxnLst/>
              <a:rect l="l" t="t" r="r" b="b"/>
              <a:pathLst>
                <a:path w="181609" h="181610">
                  <a:moveTo>
                    <a:pt x="181355" y="0"/>
                  </a:moveTo>
                  <a:lnTo>
                    <a:pt x="0" y="0"/>
                  </a:lnTo>
                  <a:lnTo>
                    <a:pt x="0" y="181356"/>
                  </a:lnTo>
                  <a:lnTo>
                    <a:pt x="181355" y="181356"/>
                  </a:lnTo>
                  <a:lnTo>
                    <a:pt x="181355" y="0"/>
                  </a:lnTo>
                  <a:close/>
                </a:path>
              </a:pathLst>
            </a:custGeom>
            <a:solidFill>
              <a:srgbClr val="2C926B"/>
            </a:solidFill>
          </p:spPr>
          <p:txBody>
            <a:bodyPr wrap="square" lIns="0" tIns="0" rIns="0" bIns="0" rtlCol="0"/>
            <a:lstStyle/>
            <a:p>
              <a:endParaRPr/>
            </a:p>
          </p:txBody>
        </p:sp>
        <p:pic>
          <p:nvPicPr>
            <p:cNvPr id="5" name="object 5"/>
            <p:cNvPicPr/>
            <p:nvPr/>
          </p:nvPicPr>
          <p:blipFill>
            <a:blip r:embed="rId2" cstate="print"/>
            <a:stretch>
              <a:fillRect/>
            </a:stretch>
          </p:blipFill>
          <p:spPr>
            <a:xfrm>
              <a:off x="8135111" y="2971800"/>
              <a:ext cx="2761488" cy="3258312"/>
            </a:xfrm>
            <a:prstGeom prst="rect">
              <a:avLst/>
            </a:prstGeom>
          </p:spPr>
        </p:pic>
      </p:grpSp>
      <p:sp>
        <p:nvSpPr>
          <p:cNvPr id="6" name="object 6"/>
          <p:cNvSpPr txBox="1">
            <a:spLocks noGrp="1"/>
          </p:cNvSpPr>
          <p:nvPr>
            <p:ph type="title"/>
          </p:nvPr>
        </p:nvSpPr>
        <p:spPr>
          <a:xfrm>
            <a:off x="833729" y="564007"/>
            <a:ext cx="7212610" cy="750847"/>
          </a:xfrm>
          <a:prstGeom prst="rect">
            <a:avLst/>
          </a:prstGeom>
        </p:spPr>
        <p:txBody>
          <a:bodyPr vert="horz" wrap="square" lIns="0" tIns="12065" rIns="0" bIns="0" rtlCol="0">
            <a:spAutoFit/>
          </a:bodyPr>
          <a:lstStyle/>
          <a:p>
            <a:pPr marL="12700">
              <a:lnSpc>
                <a:spcPct val="100000"/>
              </a:lnSpc>
              <a:spcBef>
                <a:spcPts val="95"/>
              </a:spcBef>
              <a:tabLst>
                <a:tab pos="2728595" algn="l"/>
              </a:tabLst>
            </a:pPr>
            <a:r>
              <a:rPr spc="-10" dirty="0">
                <a:latin typeface="Times New Roman" panose="02020603050405020304" pitchFamily="18" charset="0"/>
                <a:cs typeface="Times New Roman" panose="02020603050405020304" pitchFamily="18" charset="0"/>
              </a:rPr>
              <a:t>PROBLEM</a:t>
            </a:r>
            <a:r>
              <a:rPr lang="en-US" spc="-10" dirty="0">
                <a:latin typeface="Times New Roman" panose="02020603050405020304" pitchFamily="18" charset="0"/>
                <a:cs typeface="Times New Roman" panose="02020603050405020304" pitchFamily="18" charset="0"/>
              </a:rPr>
              <a:t> </a:t>
            </a:r>
            <a:r>
              <a:rPr spc="-65" dirty="0">
                <a:latin typeface="Times New Roman" panose="02020603050405020304" pitchFamily="18" charset="0"/>
                <a:cs typeface="Times New Roman" panose="02020603050405020304" pitchFamily="18" charset="0"/>
              </a:rPr>
              <a:t>STATEMENT</a:t>
            </a:r>
            <a:endParaRPr dirty="0">
              <a:latin typeface="Times New Roman" panose="02020603050405020304" pitchFamily="18" charset="0"/>
              <a:cs typeface="Times New Roman" panose="02020603050405020304" pitchFamily="18" charset="0"/>
            </a:endParaRPr>
          </a:p>
        </p:txBody>
      </p:sp>
      <p:pic>
        <p:nvPicPr>
          <p:cNvPr id="7" name="object 7"/>
          <p:cNvPicPr/>
          <p:nvPr/>
        </p:nvPicPr>
        <p:blipFill>
          <a:blip r:embed="rId3" cstate="print"/>
          <a:stretch>
            <a:fillRect/>
          </a:stretch>
        </p:blipFill>
        <p:spPr>
          <a:xfrm>
            <a:off x="1667079" y="6467855"/>
            <a:ext cx="76186" cy="177461"/>
          </a:xfrm>
          <a:prstGeom prst="rect">
            <a:avLst/>
          </a:prstGeom>
        </p:spPr>
      </p:pic>
      <p:sp>
        <p:nvSpPr>
          <p:cNvPr id="8" name="object 8"/>
          <p:cNvSpPr/>
          <p:nvPr/>
        </p:nvSpPr>
        <p:spPr>
          <a:xfrm>
            <a:off x="1730629" y="3407663"/>
            <a:ext cx="6315710" cy="737870"/>
          </a:xfrm>
          <a:custGeom>
            <a:avLst/>
            <a:gdLst/>
            <a:ahLst/>
            <a:cxnLst/>
            <a:rect l="l" t="t" r="r" b="b"/>
            <a:pathLst>
              <a:path w="6315709" h="737870">
                <a:moveTo>
                  <a:pt x="6315456" y="0"/>
                </a:moveTo>
                <a:lnTo>
                  <a:pt x="0" y="0"/>
                </a:lnTo>
                <a:lnTo>
                  <a:pt x="0" y="365760"/>
                </a:lnTo>
                <a:lnTo>
                  <a:pt x="0" y="371856"/>
                </a:lnTo>
                <a:lnTo>
                  <a:pt x="0" y="737616"/>
                </a:lnTo>
                <a:lnTo>
                  <a:pt x="5942076" y="737616"/>
                </a:lnTo>
                <a:lnTo>
                  <a:pt x="5942076" y="371856"/>
                </a:lnTo>
                <a:lnTo>
                  <a:pt x="6315456" y="371856"/>
                </a:lnTo>
                <a:lnTo>
                  <a:pt x="6315456" y="0"/>
                </a:lnTo>
                <a:close/>
              </a:path>
            </a:pathLst>
          </a:custGeom>
          <a:solidFill>
            <a:srgbClr val="FFFFFF"/>
          </a:solidFill>
        </p:spPr>
        <p:txBody>
          <a:bodyPr wrap="square" lIns="0" tIns="0" rIns="0" bIns="0" rtlCol="0"/>
          <a:lstStyle/>
          <a:p>
            <a:endParaRPr/>
          </a:p>
        </p:txBody>
      </p:sp>
      <p:sp>
        <p:nvSpPr>
          <p:cNvPr id="10" name="object 10"/>
          <p:cNvSpPr txBox="1"/>
          <p:nvPr/>
        </p:nvSpPr>
        <p:spPr>
          <a:xfrm>
            <a:off x="739241" y="6472857"/>
            <a:ext cx="1765300" cy="188595"/>
          </a:xfrm>
          <a:prstGeom prst="rect">
            <a:avLst/>
          </a:prstGeom>
        </p:spPr>
        <p:txBody>
          <a:bodyPr vert="horz" wrap="square" lIns="0" tIns="4445" rIns="0" bIns="0" rtlCol="0">
            <a:spAutoFit/>
          </a:bodyPr>
          <a:lstStyle/>
          <a:p>
            <a:pPr marL="12700">
              <a:lnSpc>
                <a:spcPct val="100000"/>
              </a:lnSpc>
              <a:spcBef>
                <a:spcPts val="35"/>
              </a:spcBef>
              <a:tabLst>
                <a:tab pos="800735"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spc="-10" dirty="0">
                <a:solidFill>
                  <a:srgbClr val="2C83C3"/>
                </a:solidFill>
                <a:latin typeface="Trebuchet MS"/>
                <a:cs typeface="Trebuchet MS"/>
              </a:rPr>
              <a:t>Annual</a:t>
            </a:r>
            <a:r>
              <a:rPr sz="1100" b="1" spc="-25"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t>4</a:t>
            </a:fld>
            <a:endParaRPr spc="-50" dirty="0"/>
          </a:p>
        </p:txBody>
      </p:sp>
      <p:sp>
        <p:nvSpPr>
          <p:cNvPr id="14" name="Rectangle 3">
            <a:extLst>
              <a:ext uri="{FF2B5EF4-FFF2-40B4-BE49-F238E27FC236}">
                <a16:creationId xmlns:a16="http://schemas.microsoft.com/office/drawing/2014/main" xmlns="" id="{15B7833E-D560-7666-F5FA-1C4D0587CD16}"/>
              </a:ext>
            </a:extLst>
          </p:cNvPr>
          <p:cNvSpPr>
            <a:spLocks noChangeArrowheads="1"/>
          </p:cNvSpPr>
          <p:nvPr/>
        </p:nvSpPr>
        <p:spPr bwMode="auto">
          <a:xfrm rot="10800000" flipV="1">
            <a:off x="914400" y="1447800"/>
            <a:ext cx="866648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panose="020B0604020202020204" pitchFamily="34" charset="0"/>
              </a:rPr>
              <a:t>Many tasks currently automated through text generation, such as content creation, report generation, and email responses, would require manual intervention, leading to increased time and labor costs. personalized content tailored to individual preferences, such as personalized product recommendations, would be challenging to deliver efficiently. these tasks would be slower and less accurate, hindering productivity. creative expression through AI would be limited, impacting artistic and entertainment domains.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838943" y="5440679"/>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grpSp>
        <p:nvGrpSpPr>
          <p:cNvPr id="3" name="object 3"/>
          <p:cNvGrpSpPr/>
          <p:nvPr/>
        </p:nvGrpSpPr>
        <p:grpSpPr>
          <a:xfrm>
            <a:off x="568451" y="2724911"/>
            <a:ext cx="11623675" cy="3810000"/>
            <a:chOff x="568451" y="2724911"/>
            <a:chExt cx="11623675" cy="3810000"/>
          </a:xfrm>
        </p:grpSpPr>
        <p:sp>
          <p:nvSpPr>
            <p:cNvPr id="4" name="object 4"/>
            <p:cNvSpPr/>
            <p:nvPr/>
          </p:nvSpPr>
          <p:spPr>
            <a:xfrm>
              <a:off x="9838944" y="5974079"/>
              <a:ext cx="181610" cy="180340"/>
            </a:xfrm>
            <a:custGeom>
              <a:avLst/>
              <a:gdLst/>
              <a:ahLst/>
              <a:cxnLst/>
              <a:rect l="l" t="t" r="r" b="b"/>
              <a:pathLst>
                <a:path w="181609" h="180339">
                  <a:moveTo>
                    <a:pt x="181355" y="0"/>
                  </a:moveTo>
                  <a:lnTo>
                    <a:pt x="0" y="0"/>
                  </a:lnTo>
                  <a:lnTo>
                    <a:pt x="0" y="179832"/>
                  </a:lnTo>
                  <a:lnTo>
                    <a:pt x="181355" y="179832"/>
                  </a:lnTo>
                  <a:lnTo>
                    <a:pt x="181355" y="0"/>
                  </a:lnTo>
                  <a:close/>
                </a:path>
              </a:pathLst>
            </a:custGeom>
            <a:solidFill>
              <a:srgbClr val="2C926B"/>
            </a:solidFill>
          </p:spPr>
          <p:txBody>
            <a:bodyPr wrap="square" lIns="0" tIns="0" rIns="0" bIns="0" rtlCol="0"/>
            <a:lstStyle/>
            <a:p>
              <a:endParaRPr/>
            </a:p>
          </p:txBody>
        </p:sp>
        <p:pic>
          <p:nvPicPr>
            <p:cNvPr id="5" name="object 5"/>
            <p:cNvPicPr/>
            <p:nvPr/>
          </p:nvPicPr>
          <p:blipFill>
            <a:blip r:embed="rId2" cstate="print"/>
            <a:stretch>
              <a:fillRect/>
            </a:stretch>
          </p:blipFill>
          <p:spPr>
            <a:xfrm>
              <a:off x="9143999" y="2724911"/>
              <a:ext cx="3048000" cy="3810000"/>
            </a:xfrm>
            <a:prstGeom prst="rect">
              <a:avLst/>
            </a:prstGeom>
          </p:spPr>
        </p:pic>
        <p:sp>
          <p:nvSpPr>
            <p:cNvPr id="6" name="object 6"/>
            <p:cNvSpPr/>
            <p:nvPr/>
          </p:nvSpPr>
          <p:spPr>
            <a:xfrm>
              <a:off x="568452" y="2785503"/>
              <a:ext cx="8894445" cy="1914525"/>
            </a:xfrm>
            <a:custGeom>
              <a:avLst/>
              <a:gdLst/>
              <a:ahLst/>
              <a:cxnLst/>
              <a:rect l="l" t="t" r="r" b="b"/>
              <a:pathLst>
                <a:path w="8894445" h="1914525">
                  <a:moveTo>
                    <a:pt x="7783068" y="1463027"/>
                  </a:moveTo>
                  <a:lnTo>
                    <a:pt x="0" y="1463027"/>
                  </a:lnTo>
                  <a:lnTo>
                    <a:pt x="0" y="1914131"/>
                  </a:lnTo>
                  <a:lnTo>
                    <a:pt x="7783068" y="1914131"/>
                  </a:lnTo>
                  <a:lnTo>
                    <a:pt x="7783068" y="1463027"/>
                  </a:lnTo>
                  <a:close/>
                </a:path>
                <a:path w="8894445" h="1914525">
                  <a:moveTo>
                    <a:pt x="7812024" y="975347"/>
                  </a:moveTo>
                  <a:lnTo>
                    <a:pt x="0" y="975347"/>
                  </a:lnTo>
                  <a:lnTo>
                    <a:pt x="0" y="1426451"/>
                  </a:lnTo>
                  <a:lnTo>
                    <a:pt x="7812024" y="1426451"/>
                  </a:lnTo>
                  <a:lnTo>
                    <a:pt x="7812024" y="975347"/>
                  </a:lnTo>
                  <a:close/>
                </a:path>
                <a:path w="8894445" h="1914525">
                  <a:moveTo>
                    <a:pt x="8276844" y="487667"/>
                  </a:moveTo>
                  <a:lnTo>
                    <a:pt x="0" y="487667"/>
                  </a:lnTo>
                  <a:lnTo>
                    <a:pt x="0" y="938771"/>
                  </a:lnTo>
                  <a:lnTo>
                    <a:pt x="8276844" y="938771"/>
                  </a:lnTo>
                  <a:lnTo>
                    <a:pt x="8276844" y="487667"/>
                  </a:lnTo>
                  <a:close/>
                </a:path>
                <a:path w="8894445" h="1914525">
                  <a:moveTo>
                    <a:pt x="8894064" y="0"/>
                  </a:moveTo>
                  <a:lnTo>
                    <a:pt x="0" y="0"/>
                  </a:lnTo>
                  <a:lnTo>
                    <a:pt x="0" y="451091"/>
                  </a:lnTo>
                  <a:lnTo>
                    <a:pt x="8894064" y="451091"/>
                  </a:lnTo>
                  <a:lnTo>
                    <a:pt x="8894064" y="0"/>
                  </a:lnTo>
                  <a:close/>
                </a:path>
              </a:pathLst>
            </a:custGeom>
            <a:solidFill>
              <a:srgbClr val="FFFFFF"/>
            </a:solidFill>
          </p:spPr>
          <p:txBody>
            <a:bodyPr wrap="square" lIns="0" tIns="0" rIns="0" bIns="0" rtlCol="0"/>
            <a:lstStyle/>
            <a:p>
              <a:endParaRPr/>
            </a:p>
          </p:txBody>
        </p:sp>
      </p:grpSp>
      <p:sp>
        <p:nvSpPr>
          <p:cNvPr id="7" name="object 7"/>
          <p:cNvSpPr txBox="1">
            <a:spLocks noGrp="1"/>
          </p:cNvSpPr>
          <p:nvPr>
            <p:ph type="title"/>
          </p:nvPr>
        </p:nvSpPr>
        <p:spPr>
          <a:xfrm>
            <a:off x="739240" y="818514"/>
            <a:ext cx="7109360" cy="750847"/>
          </a:xfrm>
          <a:prstGeom prst="rect">
            <a:avLst/>
          </a:prstGeom>
        </p:spPr>
        <p:txBody>
          <a:bodyPr vert="horz" wrap="square" lIns="0" tIns="12065" rIns="0" bIns="0" rtlCol="0">
            <a:spAutoFit/>
          </a:bodyPr>
          <a:lstStyle/>
          <a:p>
            <a:pPr marL="12700">
              <a:lnSpc>
                <a:spcPct val="100000"/>
              </a:lnSpc>
              <a:spcBef>
                <a:spcPts val="95"/>
              </a:spcBef>
              <a:tabLst>
                <a:tab pos="2644775" algn="l"/>
              </a:tabLst>
            </a:pPr>
            <a:r>
              <a:rPr spc="-10" dirty="0">
                <a:latin typeface="Times New Roman" panose="02020603050405020304" pitchFamily="18" charset="0"/>
                <a:cs typeface="Times New Roman" panose="02020603050405020304" pitchFamily="18" charset="0"/>
              </a:rPr>
              <a:t>PROJEC</a:t>
            </a:r>
            <a:r>
              <a:rPr lang="en-US" spc="-10" dirty="0">
                <a:latin typeface="Times New Roman" panose="02020603050405020304" pitchFamily="18" charset="0"/>
                <a:cs typeface="Times New Roman" panose="02020603050405020304" pitchFamily="18" charset="0"/>
              </a:rPr>
              <a:t>T </a:t>
            </a:r>
            <a:r>
              <a:rPr spc="-10" dirty="0">
                <a:latin typeface="Times New Roman" panose="02020603050405020304" pitchFamily="18" charset="0"/>
                <a:cs typeface="Times New Roman" panose="02020603050405020304" pitchFamily="18" charset="0"/>
              </a:rPr>
              <a:t>OVERVIEW</a:t>
            </a:r>
            <a:endParaRPr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1667079" y="6467855"/>
            <a:ext cx="76186" cy="177461"/>
          </a:xfrm>
          <a:prstGeom prst="rect">
            <a:avLst/>
          </a:prstGeom>
        </p:spPr>
      </p:pic>
      <p:sp>
        <p:nvSpPr>
          <p:cNvPr id="9" name="object 9"/>
          <p:cNvSpPr txBox="1"/>
          <p:nvPr/>
        </p:nvSpPr>
        <p:spPr>
          <a:xfrm>
            <a:off x="555751" y="1745691"/>
            <a:ext cx="8815705" cy="3942746"/>
          </a:xfrm>
          <a:prstGeom prst="rect">
            <a:avLst/>
          </a:prstGeom>
        </p:spPr>
        <p:txBody>
          <a:bodyPr vert="horz" wrap="square" lIns="0" tIns="13335" rIns="0" bIns="0" rtlCol="0">
            <a:spAutoFit/>
          </a:bodyPr>
          <a:lstStyle/>
          <a:p>
            <a:pPr marL="298450" marR="5080" indent="-285750">
              <a:lnSpc>
                <a:spcPct val="100000"/>
              </a:lnSpc>
              <a:spcBef>
                <a:spcPts val="105"/>
              </a:spcBef>
              <a:buFont typeface="Arial" panose="020B0604020202020204" pitchFamily="34" charset="0"/>
              <a:buChar char="•"/>
            </a:pPr>
            <a:r>
              <a:rPr lang="en-US" dirty="0">
                <a:solidFill>
                  <a:srgbClr val="0D0D0D"/>
                </a:solidFill>
                <a:latin typeface="Times New Roman"/>
                <a:cs typeface="Times New Roman"/>
              </a:rPr>
              <a:t>Personalized Content: Text generation allows for the generation of personalized content tailored to individual preferences, behaviors, or demographics. This includes personalized product recommendations, marketing messages, news articles, and more, improving user engagement and satisfaction.</a:t>
            </a:r>
          </a:p>
          <a:p>
            <a:pPr marL="298450" marR="5080" indent="-285750">
              <a:lnSpc>
                <a:spcPct val="100000"/>
              </a:lnSpc>
              <a:spcBef>
                <a:spcPts val="105"/>
              </a:spcBef>
              <a:buFont typeface="Arial" panose="020B0604020202020204" pitchFamily="34" charset="0"/>
              <a:buChar char="•"/>
            </a:pPr>
            <a:endParaRPr lang="en-US" dirty="0">
              <a:solidFill>
                <a:srgbClr val="0D0D0D"/>
              </a:solidFill>
              <a:latin typeface="Times New Roman"/>
              <a:cs typeface="Times New Roman"/>
            </a:endParaRPr>
          </a:p>
          <a:p>
            <a:pPr marL="298450" marR="5080" indent="-285750">
              <a:lnSpc>
                <a:spcPct val="100000"/>
              </a:lnSpc>
              <a:spcBef>
                <a:spcPts val="105"/>
              </a:spcBef>
              <a:buFont typeface="Arial" panose="020B0604020202020204" pitchFamily="34" charset="0"/>
              <a:buChar char="•"/>
            </a:pPr>
            <a:r>
              <a:rPr lang="en-US" dirty="0">
                <a:solidFill>
                  <a:srgbClr val="0D0D0D"/>
                </a:solidFill>
                <a:latin typeface="Times New Roman"/>
                <a:cs typeface="Times New Roman"/>
              </a:rPr>
              <a:t>Transcription and Captioning: Text generation is used for automatic transcription of audio and video content, as well as generating captions for accessibility purposes. This enables users to access and understand multimedia content more easily, benefiting individuals with hearing impairments and improving content accessibility overall.</a:t>
            </a:r>
          </a:p>
          <a:p>
            <a:pPr marL="298450" marR="5080" indent="-285750">
              <a:lnSpc>
                <a:spcPct val="100000"/>
              </a:lnSpc>
              <a:spcBef>
                <a:spcPts val="105"/>
              </a:spcBef>
              <a:buFont typeface="Arial" panose="020B0604020202020204" pitchFamily="34" charset="0"/>
              <a:buChar char="•"/>
            </a:pPr>
            <a:endParaRPr lang="en-US" dirty="0">
              <a:solidFill>
                <a:srgbClr val="0D0D0D"/>
              </a:solidFill>
              <a:latin typeface="Times New Roman"/>
              <a:cs typeface="Times New Roman"/>
            </a:endParaRPr>
          </a:p>
          <a:p>
            <a:pPr marL="298450" marR="5080" indent="-285750">
              <a:lnSpc>
                <a:spcPct val="100000"/>
              </a:lnSpc>
              <a:spcBef>
                <a:spcPts val="105"/>
              </a:spcBef>
              <a:buFont typeface="Arial" panose="020B0604020202020204" pitchFamily="34" charset="0"/>
              <a:buChar char="•"/>
            </a:pPr>
            <a:r>
              <a:rPr lang="en-US" dirty="0">
                <a:solidFill>
                  <a:srgbClr val="0D0D0D"/>
                </a:solidFill>
                <a:latin typeface="Times New Roman"/>
                <a:cs typeface="Times New Roman"/>
              </a:rPr>
              <a:t>Generating Test Data: Text generation can be used to create synthetic datasets for testing and training machine learning models. This is particularly useful in scenarios where collecting real-world data is impractical or expensive, allowing researchers and developers to evaluate model performance under various conditions.</a:t>
            </a:r>
            <a:endParaRPr dirty="0">
              <a:latin typeface="Times New Roman"/>
              <a:cs typeface="Times New Roman"/>
            </a:endParaRPr>
          </a:p>
        </p:txBody>
      </p:sp>
      <p:sp>
        <p:nvSpPr>
          <p:cNvPr id="10" name="object 10"/>
          <p:cNvSpPr txBox="1"/>
          <p:nvPr/>
        </p:nvSpPr>
        <p:spPr>
          <a:xfrm>
            <a:off x="739241" y="6472857"/>
            <a:ext cx="1765300" cy="188595"/>
          </a:xfrm>
          <a:prstGeom prst="rect">
            <a:avLst/>
          </a:prstGeom>
        </p:spPr>
        <p:txBody>
          <a:bodyPr vert="horz" wrap="square" lIns="0" tIns="4445" rIns="0" bIns="0" rtlCol="0">
            <a:spAutoFit/>
          </a:bodyPr>
          <a:lstStyle/>
          <a:p>
            <a:pPr marL="12700">
              <a:lnSpc>
                <a:spcPct val="100000"/>
              </a:lnSpc>
              <a:spcBef>
                <a:spcPts val="35"/>
              </a:spcBef>
              <a:tabLst>
                <a:tab pos="800735"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spc="-10" dirty="0">
                <a:solidFill>
                  <a:srgbClr val="2C83C3"/>
                </a:solidFill>
                <a:latin typeface="Trebuchet MS"/>
                <a:cs typeface="Trebuchet MS"/>
              </a:rPr>
              <a:t>Annual</a:t>
            </a:r>
            <a:r>
              <a:rPr sz="1100" b="1" spc="-25"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t>5</a:t>
            </a:fld>
            <a:endParaRPr spc="-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9600" y="304800"/>
            <a:ext cx="8665210" cy="982961"/>
          </a:xfrm>
          <a:prstGeom prst="rect">
            <a:avLst/>
          </a:prstGeom>
        </p:spPr>
        <p:txBody>
          <a:bodyPr vert="horz" wrap="square" lIns="0" tIns="241935" rIns="0" bIns="0" rtlCol="0">
            <a:spAutoFit/>
          </a:bodyPr>
          <a:lstStyle/>
          <a:p>
            <a:pPr marL="12700">
              <a:lnSpc>
                <a:spcPct val="100000"/>
              </a:lnSpc>
              <a:spcBef>
                <a:spcPts val="1905"/>
              </a:spcBef>
            </a:pPr>
            <a:r>
              <a:rPr sz="4800" b="1" spc="-10" dirty="0">
                <a:latin typeface="Times New Roman" panose="02020603050405020304" pitchFamily="18" charset="0"/>
                <a:cs typeface="Times New Roman" panose="02020603050405020304" pitchFamily="18" charset="0"/>
              </a:rPr>
              <a:t>WHO</a:t>
            </a:r>
            <a:r>
              <a:rPr sz="4800" b="1" spc="-265" dirty="0">
                <a:latin typeface="Times New Roman" panose="02020603050405020304" pitchFamily="18" charset="0"/>
                <a:cs typeface="Times New Roman" panose="02020603050405020304" pitchFamily="18" charset="0"/>
              </a:rPr>
              <a:t> </a:t>
            </a:r>
            <a:r>
              <a:rPr sz="4800" b="1" dirty="0">
                <a:latin typeface="Times New Roman" panose="02020603050405020304" pitchFamily="18" charset="0"/>
                <a:cs typeface="Times New Roman" panose="02020603050405020304" pitchFamily="18" charset="0"/>
              </a:rPr>
              <a:t>ARE</a:t>
            </a:r>
            <a:r>
              <a:rPr sz="4800" b="1" spc="-80" dirty="0">
                <a:latin typeface="Times New Roman" panose="02020603050405020304" pitchFamily="18" charset="0"/>
                <a:cs typeface="Times New Roman" panose="02020603050405020304" pitchFamily="18" charset="0"/>
              </a:rPr>
              <a:t> </a:t>
            </a:r>
            <a:r>
              <a:rPr sz="4800" b="1" dirty="0">
                <a:latin typeface="Times New Roman" panose="02020603050405020304" pitchFamily="18" charset="0"/>
                <a:cs typeface="Times New Roman" panose="02020603050405020304" pitchFamily="18" charset="0"/>
              </a:rPr>
              <a:t>THE</a:t>
            </a:r>
            <a:r>
              <a:rPr sz="4800" b="1" spc="-65" dirty="0">
                <a:latin typeface="Times New Roman" panose="02020603050405020304" pitchFamily="18" charset="0"/>
                <a:cs typeface="Times New Roman" panose="02020603050405020304" pitchFamily="18" charset="0"/>
              </a:rPr>
              <a:t> </a:t>
            </a:r>
            <a:r>
              <a:rPr sz="4800" b="1" dirty="0">
                <a:latin typeface="Times New Roman" panose="02020603050405020304" pitchFamily="18" charset="0"/>
                <a:cs typeface="Times New Roman" panose="02020603050405020304" pitchFamily="18" charset="0"/>
              </a:rPr>
              <a:t>END</a:t>
            </a:r>
            <a:r>
              <a:rPr sz="4800" b="1" spc="-55" dirty="0">
                <a:latin typeface="Times New Roman" panose="02020603050405020304" pitchFamily="18" charset="0"/>
                <a:cs typeface="Times New Roman" panose="02020603050405020304" pitchFamily="18" charset="0"/>
              </a:rPr>
              <a:t> </a:t>
            </a:r>
            <a:r>
              <a:rPr sz="4800" b="1" spc="-10" dirty="0">
                <a:latin typeface="Times New Roman" panose="02020603050405020304" pitchFamily="18" charset="0"/>
                <a:cs typeface="Times New Roman" panose="02020603050405020304" pitchFamily="18" charset="0"/>
              </a:rPr>
              <a:t>USERS?</a:t>
            </a:r>
            <a:endParaRPr sz="4800" dirty="0">
              <a:latin typeface="Times New Roman" panose="02020603050405020304" pitchFamily="18" charset="0"/>
              <a:cs typeface="Times New Roman" panose="02020603050405020304" pitchFamily="18" charset="0"/>
            </a:endParaRPr>
          </a:p>
        </p:txBody>
      </p:sp>
      <p:sp>
        <p:nvSpPr>
          <p:cNvPr id="3" name="object 3"/>
          <p:cNvSpPr txBox="1"/>
          <p:nvPr/>
        </p:nvSpPr>
        <p:spPr>
          <a:xfrm>
            <a:off x="739241" y="6472857"/>
            <a:ext cx="1765300" cy="188595"/>
          </a:xfrm>
          <a:prstGeom prst="rect">
            <a:avLst/>
          </a:prstGeom>
        </p:spPr>
        <p:txBody>
          <a:bodyPr vert="horz" wrap="square" lIns="0" tIns="4445" rIns="0" bIns="0" rtlCol="0">
            <a:spAutoFit/>
          </a:bodyPr>
          <a:lstStyle/>
          <a:p>
            <a:pPr marL="12700">
              <a:lnSpc>
                <a:spcPct val="100000"/>
              </a:lnSpc>
              <a:spcBef>
                <a:spcPts val="35"/>
              </a:spcBef>
              <a:tabLst>
                <a:tab pos="800735"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spc="-10" dirty="0">
                <a:solidFill>
                  <a:srgbClr val="2C83C3"/>
                </a:solidFill>
                <a:latin typeface="Trebuchet MS"/>
                <a:cs typeface="Trebuchet MS"/>
              </a:rPr>
              <a:t>Annual</a:t>
            </a:r>
            <a:r>
              <a:rPr sz="1100" b="1" spc="-25"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sp>
        <p:nvSpPr>
          <p:cNvPr id="4" name="object 4"/>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t>6</a:t>
            </a:fld>
            <a:endParaRPr spc="-50" dirty="0"/>
          </a:p>
        </p:txBody>
      </p:sp>
      <p:sp>
        <p:nvSpPr>
          <p:cNvPr id="9" name="Rectangle 4">
            <a:extLst>
              <a:ext uri="{FF2B5EF4-FFF2-40B4-BE49-F238E27FC236}">
                <a16:creationId xmlns:a16="http://schemas.microsoft.com/office/drawing/2014/main" xmlns="" id="{14F38A86-FDD8-011C-6049-80A9B04E0F57}"/>
              </a:ext>
            </a:extLst>
          </p:cNvPr>
          <p:cNvSpPr>
            <a:spLocks noChangeArrowheads="1"/>
          </p:cNvSpPr>
          <p:nvPr/>
        </p:nvSpPr>
        <p:spPr bwMode="auto">
          <a:xfrm flipH="1">
            <a:off x="609600" y="1462613"/>
            <a:ext cx="866521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Content Consumers: End users who consume generated content, such as articles, product descriptions, or news summaries, benefit from text generation by accessing relevant and engaging information tailored to their interests.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Customer Service Representatives: End users in customer service roles utilize text generation-powered chatbots and virtual assistants to assist customers with inquiries, troubleshoot issues, and provide support services efficiently and effectively.</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Media Consumers: End users who consume multimedia content, such as videos or podcasts, benefit from text generation systems for automatic transcription and captioning, improving accessibility and comprehension of audiovisual content.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Testers and Developers: End users involved in software testing and development use text generation systems to generate synthetic test data, evaluate system performance, and validate the functionality of text-based features and applications.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755"/>
            <a:ext cx="2362199" cy="2790444"/>
          </a:xfrm>
          <a:prstGeom prst="rect">
            <a:avLst/>
          </a:prstGeom>
        </p:spPr>
      </p:pic>
      <p:sp>
        <p:nvSpPr>
          <p:cNvPr id="3" name="object 3"/>
          <p:cNvSpPr/>
          <p:nvPr/>
        </p:nvSpPr>
        <p:spPr>
          <a:xfrm>
            <a:off x="9354311" y="53629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4" name="object 4"/>
          <p:cNvSpPr/>
          <p:nvPr/>
        </p:nvSpPr>
        <p:spPr>
          <a:xfrm>
            <a:off x="9354311" y="5896355"/>
            <a:ext cx="180340" cy="181610"/>
          </a:xfrm>
          <a:custGeom>
            <a:avLst/>
            <a:gdLst/>
            <a:ahLst/>
            <a:cxn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wrap="square" lIns="0" tIns="0" rIns="0" bIns="0" rtlCol="0"/>
          <a:lstStyle/>
          <a:p>
            <a:endParaRPr/>
          </a:p>
        </p:txBody>
      </p:sp>
      <p:sp>
        <p:nvSpPr>
          <p:cNvPr id="5" name="object 5"/>
          <p:cNvSpPr txBox="1">
            <a:spLocks noGrp="1"/>
          </p:cNvSpPr>
          <p:nvPr>
            <p:ph type="title"/>
          </p:nvPr>
        </p:nvSpPr>
        <p:spPr>
          <a:xfrm>
            <a:off x="637540" y="-457200"/>
            <a:ext cx="11402060" cy="2066668"/>
          </a:xfrm>
          <a:prstGeom prst="rect">
            <a:avLst/>
          </a:prstGeom>
        </p:spPr>
        <p:txBody>
          <a:bodyPr vert="horz" wrap="square" lIns="0" tIns="583641" rIns="0" bIns="0" rtlCol="0">
            <a:spAutoFit/>
          </a:bodyPr>
          <a:lstStyle/>
          <a:p>
            <a:pPr marL="12700">
              <a:lnSpc>
                <a:spcPct val="100000"/>
              </a:lnSpc>
              <a:spcBef>
                <a:spcPts val="100"/>
              </a:spcBef>
            </a:pPr>
            <a:r>
              <a:rPr dirty="0">
                <a:latin typeface="Times New Roman" panose="02020603050405020304" pitchFamily="18" charset="0"/>
                <a:cs typeface="Times New Roman" panose="02020603050405020304" pitchFamily="18" charset="0"/>
              </a:rPr>
              <a:t>YOUR</a:t>
            </a:r>
            <a:r>
              <a:rPr spc="-160" dirty="0">
                <a:latin typeface="Times New Roman" panose="02020603050405020304" pitchFamily="18" charset="0"/>
                <a:cs typeface="Times New Roman" panose="02020603050405020304" pitchFamily="18" charset="0"/>
              </a:rPr>
              <a:t> </a:t>
            </a:r>
            <a:r>
              <a:rPr spc="-30" dirty="0">
                <a:latin typeface="Times New Roman" panose="02020603050405020304" pitchFamily="18" charset="0"/>
                <a:cs typeface="Times New Roman" panose="02020603050405020304" pitchFamily="18" charset="0"/>
              </a:rPr>
              <a:t>SOLUTION</a:t>
            </a:r>
            <a:r>
              <a:rPr spc="-33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AND</a:t>
            </a:r>
            <a:r>
              <a:rPr spc="-7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ITS</a:t>
            </a:r>
            <a:r>
              <a:rPr lang="en-US"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VALUE</a:t>
            </a:r>
            <a:r>
              <a:rPr spc="-160"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PROPOSITION</a:t>
            </a:r>
            <a:endParaRPr dirty="0">
              <a:latin typeface="Times New Roman" panose="02020603050405020304" pitchFamily="18" charset="0"/>
              <a:cs typeface="Times New Roman" panose="02020603050405020304" pitchFamily="18" charset="0"/>
            </a:endParaRPr>
          </a:p>
        </p:txBody>
      </p:sp>
      <p:pic>
        <p:nvPicPr>
          <p:cNvPr id="6" name="object 6"/>
          <p:cNvPicPr/>
          <p:nvPr/>
        </p:nvPicPr>
        <p:blipFill>
          <a:blip r:embed="rId3" cstate="print"/>
          <a:stretch>
            <a:fillRect/>
          </a:stretch>
        </p:blipFill>
        <p:spPr>
          <a:xfrm>
            <a:off x="1667079" y="6467855"/>
            <a:ext cx="76186" cy="177461"/>
          </a:xfrm>
          <a:prstGeom prst="rect">
            <a:avLst/>
          </a:prstGeom>
        </p:spPr>
      </p:pic>
      <p:sp>
        <p:nvSpPr>
          <p:cNvPr id="7" name="object 7"/>
          <p:cNvSpPr/>
          <p:nvPr/>
        </p:nvSpPr>
        <p:spPr>
          <a:xfrm>
            <a:off x="2605532" y="2652013"/>
            <a:ext cx="6532245" cy="2992120"/>
          </a:xfrm>
          <a:custGeom>
            <a:avLst/>
            <a:gdLst/>
            <a:ahLst/>
            <a:cxnLst/>
            <a:rect l="l" t="t" r="r" b="b"/>
            <a:pathLst>
              <a:path w="6532245" h="2992120">
                <a:moveTo>
                  <a:pt x="6531864" y="423672"/>
                </a:moveTo>
                <a:lnTo>
                  <a:pt x="6431280" y="423672"/>
                </a:lnTo>
                <a:lnTo>
                  <a:pt x="6431280" y="0"/>
                </a:lnTo>
                <a:lnTo>
                  <a:pt x="890016" y="0"/>
                </a:lnTo>
                <a:lnTo>
                  <a:pt x="890016" y="423672"/>
                </a:lnTo>
                <a:lnTo>
                  <a:pt x="0" y="423672"/>
                </a:lnTo>
                <a:lnTo>
                  <a:pt x="0" y="850392"/>
                </a:lnTo>
                <a:lnTo>
                  <a:pt x="0" y="858012"/>
                </a:lnTo>
                <a:lnTo>
                  <a:pt x="0" y="1277112"/>
                </a:lnTo>
                <a:lnTo>
                  <a:pt x="0" y="1284732"/>
                </a:lnTo>
                <a:lnTo>
                  <a:pt x="0" y="1711452"/>
                </a:lnTo>
                <a:lnTo>
                  <a:pt x="2264664" y="1711452"/>
                </a:lnTo>
                <a:lnTo>
                  <a:pt x="2264664" y="2130552"/>
                </a:lnTo>
                <a:lnTo>
                  <a:pt x="0" y="2130552"/>
                </a:lnTo>
                <a:lnTo>
                  <a:pt x="0" y="2557221"/>
                </a:lnTo>
                <a:lnTo>
                  <a:pt x="0" y="2564892"/>
                </a:lnTo>
                <a:lnTo>
                  <a:pt x="0" y="2991561"/>
                </a:lnTo>
                <a:lnTo>
                  <a:pt x="6079236" y="2991561"/>
                </a:lnTo>
                <a:lnTo>
                  <a:pt x="6079236" y="2564892"/>
                </a:lnTo>
                <a:lnTo>
                  <a:pt x="6329172" y="2564892"/>
                </a:lnTo>
                <a:lnTo>
                  <a:pt x="6329172" y="2130552"/>
                </a:lnTo>
                <a:lnTo>
                  <a:pt x="5529072" y="2130552"/>
                </a:lnTo>
                <a:lnTo>
                  <a:pt x="5529072" y="1711452"/>
                </a:lnTo>
                <a:lnTo>
                  <a:pt x="6438900" y="1711452"/>
                </a:lnTo>
                <a:lnTo>
                  <a:pt x="6438900" y="1277112"/>
                </a:lnTo>
                <a:lnTo>
                  <a:pt x="6323076" y="1277112"/>
                </a:lnTo>
                <a:lnTo>
                  <a:pt x="6323076" y="858012"/>
                </a:lnTo>
                <a:lnTo>
                  <a:pt x="6531864" y="858012"/>
                </a:lnTo>
                <a:lnTo>
                  <a:pt x="6531864" y="423672"/>
                </a:lnTo>
                <a:close/>
              </a:path>
            </a:pathLst>
          </a:custGeom>
          <a:solidFill>
            <a:srgbClr val="FFFFFF"/>
          </a:solidFill>
        </p:spPr>
        <p:txBody>
          <a:bodyPr wrap="square" lIns="0" tIns="0" rIns="0" bIns="0" rtlCol="0"/>
          <a:lstStyle/>
          <a:p>
            <a:endParaRPr/>
          </a:p>
        </p:txBody>
      </p:sp>
      <p:sp>
        <p:nvSpPr>
          <p:cNvPr id="8" name="object 8"/>
          <p:cNvSpPr txBox="1"/>
          <p:nvPr/>
        </p:nvSpPr>
        <p:spPr>
          <a:xfrm>
            <a:off x="2543173" y="1517324"/>
            <a:ext cx="7081927" cy="5075107"/>
          </a:xfrm>
          <a:prstGeom prst="rect">
            <a:avLst/>
          </a:prstGeom>
        </p:spPr>
        <p:txBody>
          <a:bodyPr vert="horz" wrap="square" lIns="0" tIns="12065" rIns="0" bIns="0" rtlCol="0">
            <a:spAutoFit/>
          </a:bodyPr>
          <a:lstStyle/>
          <a:p>
            <a:pPr marL="12700" marR="5080">
              <a:lnSpc>
                <a:spcPct val="100000"/>
              </a:lnSpc>
              <a:spcBef>
                <a:spcPts val="95"/>
              </a:spcBef>
            </a:pPr>
            <a:r>
              <a:rPr lang="en-US" dirty="0">
                <a:solidFill>
                  <a:srgbClr val="0D0D0D"/>
                </a:solidFill>
                <a:latin typeface="Times New Roman" panose="02020603050405020304" pitchFamily="18" charset="0"/>
                <a:cs typeface="Times New Roman" panose="02020603050405020304" pitchFamily="18" charset="0"/>
              </a:rPr>
              <a:t> I'd start by diving deep into the specific needs and goals of the project. Understanding what kind of text I need to generate, who the audience is, and what tone or style is required is crucial.</a:t>
            </a:r>
          </a:p>
          <a:p>
            <a:pPr marL="12700" marR="5080">
              <a:lnSpc>
                <a:spcPct val="100000"/>
              </a:lnSpc>
              <a:spcBef>
                <a:spcPts val="95"/>
              </a:spcBef>
            </a:pPr>
            <a:endParaRPr lang="en-US" dirty="0">
              <a:solidFill>
                <a:srgbClr val="0D0D0D"/>
              </a:solidFill>
              <a:latin typeface="Times New Roman" panose="02020603050405020304" pitchFamily="18" charset="0"/>
              <a:cs typeface="Times New Roman" panose="02020603050405020304" pitchFamily="18" charset="0"/>
            </a:endParaRPr>
          </a:p>
          <a:p>
            <a:pPr marL="12700" marR="5080">
              <a:lnSpc>
                <a:spcPct val="100000"/>
              </a:lnSpc>
              <a:spcBef>
                <a:spcPts val="95"/>
              </a:spcBef>
            </a:pPr>
            <a:r>
              <a:rPr lang="en-US" dirty="0">
                <a:solidFill>
                  <a:srgbClr val="0D0D0D"/>
                </a:solidFill>
                <a:latin typeface="Times New Roman" panose="02020603050405020304" pitchFamily="18" charset="0"/>
                <a:cs typeface="Times New Roman" panose="02020603050405020304" pitchFamily="18" charset="0"/>
              </a:rPr>
              <a:t>Once I have a clear picture of the task at hand, I'd gather a dataset of relevant text samples. This could involve scraping data from various sources or curating existing datasets to ensure they reflect the domain I'm working in.</a:t>
            </a:r>
          </a:p>
          <a:p>
            <a:pPr marL="12700" marR="5080">
              <a:lnSpc>
                <a:spcPct val="100000"/>
              </a:lnSpc>
              <a:spcBef>
                <a:spcPts val="95"/>
              </a:spcBef>
            </a:pPr>
            <a:endParaRPr lang="en-US" dirty="0">
              <a:solidFill>
                <a:srgbClr val="0D0D0D"/>
              </a:solidFill>
              <a:latin typeface="Times New Roman" panose="02020603050405020304" pitchFamily="18" charset="0"/>
              <a:cs typeface="Times New Roman" panose="02020603050405020304" pitchFamily="18" charset="0"/>
            </a:endParaRPr>
          </a:p>
          <a:p>
            <a:pPr marL="12700" marR="5080">
              <a:lnSpc>
                <a:spcPct val="100000"/>
              </a:lnSpc>
              <a:spcBef>
                <a:spcPts val="95"/>
              </a:spcBef>
            </a:pPr>
            <a:r>
              <a:rPr lang="en-US" dirty="0">
                <a:solidFill>
                  <a:srgbClr val="0D0D0D"/>
                </a:solidFill>
                <a:latin typeface="Times New Roman" panose="02020603050405020304" pitchFamily="18" charset="0"/>
                <a:cs typeface="Times New Roman" panose="02020603050405020304" pitchFamily="18" charset="0"/>
              </a:rPr>
              <a:t>Next comes preprocessing the data. This step is all about cleaning up the text, removing any noise or irrelevant information, and getting it into a format that's ready for modeling. It might involve tasks like tokenization and encoding.</a:t>
            </a:r>
          </a:p>
          <a:p>
            <a:pPr marL="12700" marR="5080">
              <a:lnSpc>
                <a:spcPct val="100000"/>
              </a:lnSpc>
              <a:spcBef>
                <a:spcPts val="95"/>
              </a:spcBef>
            </a:pPr>
            <a:endParaRPr lang="en-US" dirty="0">
              <a:solidFill>
                <a:srgbClr val="0D0D0D"/>
              </a:solidFill>
              <a:latin typeface="Times New Roman" panose="02020603050405020304" pitchFamily="18" charset="0"/>
              <a:cs typeface="Times New Roman" panose="02020603050405020304" pitchFamily="18" charset="0"/>
            </a:endParaRPr>
          </a:p>
          <a:p>
            <a:pPr marL="12700" marR="5080">
              <a:lnSpc>
                <a:spcPct val="100000"/>
              </a:lnSpc>
              <a:spcBef>
                <a:spcPts val="95"/>
              </a:spcBef>
            </a:pPr>
            <a:r>
              <a:rPr lang="en-US" dirty="0">
                <a:solidFill>
                  <a:srgbClr val="0D0D0D"/>
                </a:solidFill>
                <a:latin typeface="Times New Roman" panose="02020603050405020304" pitchFamily="18" charset="0"/>
                <a:cs typeface="Times New Roman" panose="02020603050405020304" pitchFamily="18" charset="0"/>
              </a:rPr>
              <a:t>When it comes to choosing a model, I'd weigh the options carefully, considering factors like the complexity of the task, the size of the dataset, and the computational resources available. Whether it's a traditional statistical model or a cutting-edge deep learning architecture, the goal is to find the best fit for the job.</a:t>
            </a:r>
            <a:endParaRPr dirty="0">
              <a:latin typeface="Times New Roman" panose="02020603050405020304" pitchFamily="18" charset="0"/>
              <a:cs typeface="Times New Roman" panose="02020603050405020304" pitchFamily="18" charset="0"/>
            </a:endParaRPr>
          </a:p>
        </p:txBody>
      </p:sp>
      <p:sp>
        <p:nvSpPr>
          <p:cNvPr id="9" name="object 9"/>
          <p:cNvSpPr txBox="1"/>
          <p:nvPr/>
        </p:nvSpPr>
        <p:spPr>
          <a:xfrm>
            <a:off x="739241" y="6472857"/>
            <a:ext cx="1765300" cy="188595"/>
          </a:xfrm>
          <a:prstGeom prst="rect">
            <a:avLst/>
          </a:prstGeom>
        </p:spPr>
        <p:txBody>
          <a:bodyPr vert="horz" wrap="square" lIns="0" tIns="4445" rIns="0" bIns="0" rtlCol="0">
            <a:spAutoFit/>
          </a:bodyPr>
          <a:lstStyle/>
          <a:p>
            <a:pPr marL="12700">
              <a:lnSpc>
                <a:spcPct val="100000"/>
              </a:lnSpc>
              <a:spcBef>
                <a:spcPts val="35"/>
              </a:spcBef>
              <a:tabLst>
                <a:tab pos="800735"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spc="-10" dirty="0">
                <a:solidFill>
                  <a:srgbClr val="2C83C3"/>
                </a:solidFill>
                <a:latin typeface="Trebuchet MS"/>
                <a:cs typeface="Trebuchet MS"/>
              </a:rPr>
              <a:t>Annual</a:t>
            </a:r>
            <a:r>
              <a:rPr sz="1100" b="1" spc="-25"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t>7</a:t>
            </a:fld>
            <a:endParaRPr spc="-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551" y="6488300"/>
            <a:ext cx="1739900" cy="163195"/>
          </a:xfrm>
          <a:prstGeom prst="rect">
            <a:avLst/>
          </a:prstGeom>
        </p:spPr>
        <p:txBody>
          <a:bodyPr vert="horz" wrap="square" lIns="0" tIns="0" rIns="0" bIns="0" rtlCol="0">
            <a:spAutoFit/>
          </a:bodyPr>
          <a:lstStyle/>
          <a:p>
            <a:pPr>
              <a:lnSpc>
                <a:spcPts val="1255"/>
              </a:lnSpc>
              <a:tabLst>
                <a:tab pos="787400"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dirty="0">
                <a:solidFill>
                  <a:srgbClr val="2C83C3"/>
                </a:solidFill>
                <a:latin typeface="Trebuchet MS"/>
                <a:cs typeface="Trebuchet MS"/>
              </a:rPr>
              <a:t>Annual</a:t>
            </a:r>
            <a:r>
              <a:rPr sz="1100" b="1" spc="-80" dirty="0">
                <a:solidFill>
                  <a:srgbClr val="2C83C3"/>
                </a:solidFill>
                <a:latin typeface="Trebuchet MS"/>
                <a:cs typeface="Trebuchet MS"/>
              </a:rPr>
              <a:t> </a:t>
            </a:r>
            <a:r>
              <a:rPr sz="1100" b="1" spc="-20" dirty="0">
                <a:solidFill>
                  <a:srgbClr val="2C83C3"/>
                </a:solidFill>
                <a:latin typeface="Trebuchet MS"/>
                <a:cs typeface="Trebuchet MS"/>
              </a:rPr>
              <a:t>Review</a:t>
            </a:r>
            <a:endParaRPr sz="1100">
              <a:latin typeface="Trebuchet MS"/>
              <a:cs typeface="Trebuchet MS"/>
            </a:endParaRPr>
          </a:p>
        </p:txBody>
      </p:sp>
      <p:sp>
        <p:nvSpPr>
          <p:cNvPr id="3" name="object 3"/>
          <p:cNvSpPr/>
          <p:nvPr/>
        </p:nvSpPr>
        <p:spPr>
          <a:xfrm>
            <a:off x="9354311" y="53629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4" name="object 4"/>
          <p:cNvSpPr/>
          <p:nvPr/>
        </p:nvSpPr>
        <p:spPr>
          <a:xfrm>
            <a:off x="6696456" y="1696211"/>
            <a:ext cx="314325" cy="323215"/>
          </a:xfrm>
          <a:custGeom>
            <a:avLst/>
            <a:gdLst/>
            <a:ahLst/>
            <a:cxnLst/>
            <a:rect l="l" t="t" r="r" b="b"/>
            <a:pathLst>
              <a:path w="314325" h="323214">
                <a:moveTo>
                  <a:pt x="313944" y="0"/>
                </a:moveTo>
                <a:lnTo>
                  <a:pt x="0" y="0"/>
                </a:lnTo>
                <a:lnTo>
                  <a:pt x="0" y="323088"/>
                </a:lnTo>
                <a:lnTo>
                  <a:pt x="313944" y="323088"/>
                </a:lnTo>
                <a:lnTo>
                  <a:pt x="313944" y="0"/>
                </a:lnTo>
                <a:close/>
              </a:path>
            </a:pathLst>
          </a:custGeom>
          <a:solidFill>
            <a:srgbClr val="2C83C3"/>
          </a:solidFill>
        </p:spPr>
        <p:txBody>
          <a:bodyPr wrap="square" lIns="0" tIns="0" rIns="0" bIns="0" rtlCol="0"/>
          <a:lstStyle/>
          <a:p>
            <a:endParaRPr/>
          </a:p>
        </p:txBody>
      </p:sp>
      <p:sp>
        <p:nvSpPr>
          <p:cNvPr id="5" name="object 5"/>
          <p:cNvSpPr/>
          <p:nvPr/>
        </p:nvSpPr>
        <p:spPr>
          <a:xfrm>
            <a:off x="9354311" y="5896355"/>
            <a:ext cx="180340" cy="181610"/>
          </a:xfrm>
          <a:custGeom>
            <a:avLst/>
            <a:gdLst/>
            <a:ahLst/>
            <a:cxn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wrap="square" lIns="0" tIns="0" rIns="0" bIns="0" rtlCol="0"/>
          <a:lstStyle/>
          <a:p>
            <a:endParaRPr/>
          </a:p>
        </p:txBody>
      </p:sp>
      <p:grpSp>
        <p:nvGrpSpPr>
          <p:cNvPr id="6" name="object 6"/>
          <p:cNvGrpSpPr/>
          <p:nvPr/>
        </p:nvGrpSpPr>
        <p:grpSpPr>
          <a:xfrm>
            <a:off x="67056" y="3381754"/>
            <a:ext cx="9605645" cy="3418840"/>
            <a:chOff x="67056" y="3381754"/>
            <a:chExt cx="9605645" cy="3418840"/>
          </a:xfrm>
        </p:grpSpPr>
        <p:pic>
          <p:nvPicPr>
            <p:cNvPr id="7" name="object 7"/>
            <p:cNvPicPr/>
            <p:nvPr/>
          </p:nvPicPr>
          <p:blipFill>
            <a:blip r:embed="rId2" cstate="print"/>
            <a:stretch>
              <a:fillRect/>
            </a:stretch>
          </p:blipFill>
          <p:spPr>
            <a:xfrm>
              <a:off x="67056" y="3381754"/>
              <a:ext cx="2467356" cy="3418330"/>
            </a:xfrm>
            <a:prstGeom prst="rect">
              <a:avLst/>
            </a:prstGeom>
          </p:spPr>
        </p:pic>
        <p:sp>
          <p:nvSpPr>
            <p:cNvPr id="8" name="object 8"/>
            <p:cNvSpPr/>
            <p:nvPr/>
          </p:nvSpPr>
          <p:spPr>
            <a:xfrm>
              <a:off x="2378710" y="3545217"/>
              <a:ext cx="7294245" cy="1472565"/>
            </a:xfrm>
            <a:custGeom>
              <a:avLst/>
              <a:gdLst/>
              <a:ahLst/>
              <a:cxnLst/>
              <a:rect l="l" t="t" r="r" b="b"/>
              <a:pathLst>
                <a:path w="7294245" h="1472564">
                  <a:moveTo>
                    <a:pt x="7293864" y="0"/>
                  </a:moveTo>
                  <a:lnTo>
                    <a:pt x="0" y="0"/>
                  </a:lnTo>
                  <a:lnTo>
                    <a:pt x="0" y="496811"/>
                  </a:lnTo>
                  <a:lnTo>
                    <a:pt x="4527804" y="496811"/>
                  </a:lnTo>
                  <a:lnTo>
                    <a:pt x="4527804" y="975347"/>
                  </a:lnTo>
                  <a:lnTo>
                    <a:pt x="0" y="975347"/>
                  </a:lnTo>
                  <a:lnTo>
                    <a:pt x="0" y="1472171"/>
                  </a:lnTo>
                  <a:lnTo>
                    <a:pt x="6470891" y="1472171"/>
                  </a:lnTo>
                  <a:lnTo>
                    <a:pt x="6470891" y="984491"/>
                  </a:lnTo>
                  <a:lnTo>
                    <a:pt x="7228332" y="984491"/>
                  </a:lnTo>
                  <a:lnTo>
                    <a:pt x="7228332" y="496811"/>
                  </a:lnTo>
                  <a:lnTo>
                    <a:pt x="7293864" y="496811"/>
                  </a:lnTo>
                  <a:lnTo>
                    <a:pt x="7293864" y="0"/>
                  </a:lnTo>
                  <a:close/>
                </a:path>
              </a:pathLst>
            </a:custGeom>
            <a:solidFill>
              <a:srgbClr val="FFFFFF"/>
            </a:solidFill>
          </p:spPr>
          <p:txBody>
            <a:bodyPr wrap="square" lIns="0" tIns="0" rIns="0" bIns="0" rtlCol="0"/>
            <a:lstStyle/>
            <a:p>
              <a:endParaRPr/>
            </a:p>
          </p:txBody>
        </p:sp>
      </p:grpSp>
      <p:sp>
        <p:nvSpPr>
          <p:cNvPr id="9" name="object 9"/>
          <p:cNvSpPr txBox="1">
            <a:spLocks noGrp="1"/>
          </p:cNvSpPr>
          <p:nvPr>
            <p:ph type="title"/>
          </p:nvPr>
        </p:nvSpPr>
        <p:spPr>
          <a:xfrm>
            <a:off x="557885" y="273811"/>
            <a:ext cx="9725660" cy="1124538"/>
          </a:xfrm>
          <a:prstGeom prst="rect">
            <a:avLst/>
          </a:prstGeom>
        </p:spPr>
        <p:txBody>
          <a:bodyPr vert="horz" wrap="square" lIns="0" tIns="382142" rIns="0" bIns="0" rtlCol="0">
            <a:spAutoFit/>
          </a:bodyPr>
          <a:lstStyle/>
          <a:p>
            <a:pPr marL="193675">
              <a:lnSpc>
                <a:spcPct val="100000"/>
              </a:lnSpc>
              <a:spcBef>
                <a:spcPts val="95"/>
              </a:spcBef>
            </a:pPr>
            <a:r>
              <a:rPr dirty="0">
                <a:latin typeface="Times New Roman" panose="02020603050405020304" pitchFamily="18" charset="0"/>
                <a:cs typeface="Times New Roman" panose="02020603050405020304" pitchFamily="18" charset="0"/>
              </a:rPr>
              <a:t>THE</a:t>
            </a:r>
            <a:r>
              <a:rPr spc="-4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WOW</a:t>
            </a:r>
            <a:r>
              <a:rPr spc="3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IN</a:t>
            </a:r>
            <a:r>
              <a:rPr spc="-4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YOUR</a:t>
            </a:r>
            <a:r>
              <a:rPr spc="-30"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SOLUTION</a:t>
            </a:r>
            <a:endParaRPr dirty="0">
              <a:latin typeface="Times New Roman" panose="02020603050405020304" pitchFamily="18" charset="0"/>
              <a:cs typeface="Times New Roman" panose="02020603050405020304" pitchFamily="18" charset="0"/>
            </a:endParaRPr>
          </a:p>
        </p:txBody>
      </p:sp>
      <p:sp>
        <p:nvSpPr>
          <p:cNvPr id="10" name="object 10"/>
          <p:cNvSpPr txBox="1"/>
          <p:nvPr/>
        </p:nvSpPr>
        <p:spPr>
          <a:xfrm>
            <a:off x="11304269" y="6464300"/>
            <a:ext cx="99060" cy="193675"/>
          </a:xfrm>
          <a:prstGeom prst="rect">
            <a:avLst/>
          </a:prstGeom>
        </p:spPr>
        <p:txBody>
          <a:bodyPr vert="horz" wrap="square" lIns="0" tIns="12700" rIns="0" bIns="0" rtlCol="0">
            <a:spAutoFit/>
          </a:bodyPr>
          <a:lstStyle/>
          <a:p>
            <a:pPr marL="12700">
              <a:lnSpc>
                <a:spcPct val="100000"/>
              </a:lnSpc>
              <a:spcBef>
                <a:spcPts val="100"/>
              </a:spcBef>
            </a:pPr>
            <a:r>
              <a:rPr sz="1100" spc="-50" dirty="0">
                <a:solidFill>
                  <a:srgbClr val="2C926B"/>
                </a:solidFill>
                <a:latin typeface="Trebuchet MS"/>
                <a:cs typeface="Trebuchet MS"/>
              </a:rPr>
              <a:t>8</a:t>
            </a:r>
            <a:endParaRPr sz="1100">
              <a:latin typeface="Trebuchet MS"/>
              <a:cs typeface="Trebuchet MS"/>
            </a:endParaRPr>
          </a:p>
        </p:txBody>
      </p:sp>
      <p:sp>
        <p:nvSpPr>
          <p:cNvPr id="11" name="object 11"/>
          <p:cNvSpPr/>
          <p:nvPr/>
        </p:nvSpPr>
        <p:spPr>
          <a:xfrm>
            <a:off x="2378710" y="2082164"/>
            <a:ext cx="7261859" cy="984885"/>
          </a:xfrm>
          <a:custGeom>
            <a:avLst/>
            <a:gdLst/>
            <a:ahLst/>
            <a:cxnLst/>
            <a:rect l="l" t="t" r="r" b="b"/>
            <a:pathLst>
              <a:path w="7261859" h="984885">
                <a:moveTo>
                  <a:pt x="7261847" y="487680"/>
                </a:moveTo>
                <a:lnTo>
                  <a:pt x="7040880" y="487680"/>
                </a:lnTo>
                <a:lnTo>
                  <a:pt x="7040880" y="0"/>
                </a:lnTo>
                <a:lnTo>
                  <a:pt x="0" y="0"/>
                </a:lnTo>
                <a:lnTo>
                  <a:pt x="0" y="487680"/>
                </a:lnTo>
                <a:lnTo>
                  <a:pt x="0" y="496824"/>
                </a:lnTo>
                <a:lnTo>
                  <a:pt x="0" y="984504"/>
                </a:lnTo>
                <a:lnTo>
                  <a:pt x="7261847" y="984504"/>
                </a:lnTo>
                <a:lnTo>
                  <a:pt x="7261847" y="487680"/>
                </a:lnTo>
                <a:close/>
              </a:path>
            </a:pathLst>
          </a:custGeom>
          <a:solidFill>
            <a:srgbClr val="FFFFFF"/>
          </a:solidFill>
        </p:spPr>
        <p:txBody>
          <a:bodyPr wrap="square" lIns="0" tIns="0" rIns="0" bIns="0" rtlCol="0"/>
          <a:lstStyle/>
          <a:p>
            <a:endParaRPr/>
          </a:p>
        </p:txBody>
      </p:sp>
      <p:sp>
        <p:nvSpPr>
          <p:cNvPr id="12" name="object 12"/>
          <p:cNvSpPr txBox="1"/>
          <p:nvPr/>
        </p:nvSpPr>
        <p:spPr>
          <a:xfrm>
            <a:off x="2294255" y="2098059"/>
            <a:ext cx="7230745" cy="2821926"/>
          </a:xfrm>
          <a:prstGeom prst="rect">
            <a:avLst/>
          </a:prstGeom>
        </p:spPr>
        <p:txBody>
          <a:bodyPr vert="horz" wrap="square" lIns="0" tIns="13335" rIns="0" bIns="0" rtlCol="0">
            <a:spAutoFit/>
          </a:bodyPr>
          <a:lstStyle/>
          <a:p>
            <a:pPr marL="12700" marR="5080">
              <a:lnSpc>
                <a:spcPct val="100000"/>
              </a:lnSpc>
              <a:spcBef>
                <a:spcPts val="105"/>
              </a:spcBef>
            </a:pPr>
            <a:r>
              <a:rPr lang="en-US" dirty="0">
                <a:solidFill>
                  <a:srgbClr val="0D0D0D"/>
                </a:solidFill>
                <a:latin typeface="Times New Roman" panose="02020603050405020304" pitchFamily="18" charset="0"/>
                <a:cs typeface="Times New Roman" panose="02020603050405020304" pitchFamily="18" charset="0"/>
              </a:rPr>
              <a:t> I'd craft a hybrid model architecture that melds the rigidity of rule-based systems with the adaptability of neural networks. This architecture would consist of distinct components:</a:t>
            </a:r>
          </a:p>
          <a:p>
            <a:pPr marL="12700" marR="5080">
              <a:lnSpc>
                <a:spcPct val="100000"/>
              </a:lnSpc>
              <a:spcBef>
                <a:spcPts val="105"/>
              </a:spcBef>
            </a:pPr>
            <a:endParaRPr lang="en-US" dirty="0">
              <a:solidFill>
                <a:srgbClr val="0D0D0D"/>
              </a:solidFill>
              <a:latin typeface="Times New Roman" panose="02020603050405020304" pitchFamily="18" charset="0"/>
              <a:cs typeface="Times New Roman" panose="02020603050405020304" pitchFamily="18" charset="0"/>
            </a:endParaRPr>
          </a:p>
          <a:p>
            <a:pPr marL="12700" marR="5080">
              <a:lnSpc>
                <a:spcPct val="100000"/>
              </a:lnSpc>
              <a:spcBef>
                <a:spcPts val="105"/>
              </a:spcBef>
            </a:pPr>
            <a:r>
              <a:rPr lang="en-US" dirty="0">
                <a:solidFill>
                  <a:srgbClr val="0D0D0D"/>
                </a:solidFill>
                <a:latin typeface="Times New Roman" panose="02020603050405020304" pitchFamily="18" charset="0"/>
                <a:cs typeface="Times New Roman" panose="02020603050405020304" pitchFamily="18" charset="0"/>
              </a:rPr>
              <a:t>Rule-based Module: This module would draw on linguistic rules, grammar constraints, and domain-specific knowledge to generate coherent and structured text.</a:t>
            </a:r>
          </a:p>
          <a:p>
            <a:pPr marL="12700" marR="5080">
              <a:lnSpc>
                <a:spcPct val="100000"/>
              </a:lnSpc>
              <a:spcBef>
                <a:spcPts val="105"/>
              </a:spcBef>
            </a:pPr>
            <a:r>
              <a:rPr lang="en-US" dirty="0">
                <a:solidFill>
                  <a:srgbClr val="0D0D0D"/>
                </a:solidFill>
                <a:latin typeface="Times New Roman" panose="02020603050405020304" pitchFamily="18" charset="0"/>
                <a:cs typeface="Times New Roman" panose="02020603050405020304" pitchFamily="18" charset="0"/>
              </a:rPr>
              <a:t>Neural Network Module: Here, I'd employ advanced deep learning techniques like recurrent neural networks (RNNs) or transformer models to capture intricate patterns and relationships within the text data.</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29257" y="6488300"/>
            <a:ext cx="83185" cy="163195"/>
          </a:xfrm>
          <a:prstGeom prst="rect">
            <a:avLst/>
          </a:prstGeom>
        </p:spPr>
        <p:txBody>
          <a:bodyPr vert="horz" wrap="square" lIns="0" tIns="0" rIns="0" bIns="0" rtlCol="0">
            <a:spAutoFit/>
          </a:bodyPr>
          <a:lstStyle/>
          <a:p>
            <a:pPr>
              <a:lnSpc>
                <a:spcPts val="1255"/>
              </a:lnSpc>
            </a:pPr>
            <a:r>
              <a:rPr sz="1100" b="1" spc="-50" dirty="0">
                <a:solidFill>
                  <a:srgbClr val="2C83C3"/>
                </a:solidFill>
                <a:latin typeface="Trebuchet MS"/>
                <a:cs typeface="Trebuchet MS"/>
              </a:rPr>
              <a:t>n</a:t>
            </a:r>
            <a:endParaRPr sz="1100">
              <a:latin typeface="Trebuchet MS"/>
              <a:cs typeface="Trebuchet MS"/>
            </a:endParaRPr>
          </a:p>
        </p:txBody>
      </p:sp>
      <p:sp>
        <p:nvSpPr>
          <p:cNvPr id="3" name="object 3"/>
          <p:cNvSpPr txBox="1"/>
          <p:nvPr/>
        </p:nvSpPr>
        <p:spPr>
          <a:xfrm>
            <a:off x="739851" y="6467043"/>
            <a:ext cx="1765300" cy="193675"/>
          </a:xfrm>
          <a:prstGeom prst="rect">
            <a:avLst/>
          </a:prstGeom>
        </p:spPr>
        <p:txBody>
          <a:bodyPr vert="horz" wrap="square" lIns="0" tIns="12700" rIns="0" bIns="0" rtlCol="0">
            <a:spAutoFit/>
          </a:bodyPr>
          <a:lstStyle/>
          <a:p>
            <a:pPr marL="12700">
              <a:lnSpc>
                <a:spcPct val="100000"/>
              </a:lnSpc>
              <a:spcBef>
                <a:spcPts val="100"/>
              </a:spcBef>
              <a:tabLst>
                <a:tab pos="800100"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dirty="0">
                <a:solidFill>
                  <a:srgbClr val="2C83C3"/>
                </a:solidFill>
                <a:latin typeface="Trebuchet MS"/>
                <a:cs typeface="Trebuchet MS"/>
              </a:rPr>
              <a:t>A</a:t>
            </a:r>
            <a:r>
              <a:rPr sz="1100" b="1" spc="300" dirty="0">
                <a:solidFill>
                  <a:srgbClr val="2C83C3"/>
                </a:solidFill>
                <a:latin typeface="Trebuchet MS"/>
                <a:cs typeface="Trebuchet MS"/>
              </a:rPr>
              <a:t> </a:t>
            </a:r>
            <a:r>
              <a:rPr sz="1100" b="1" dirty="0">
                <a:solidFill>
                  <a:srgbClr val="2C83C3"/>
                </a:solidFill>
                <a:latin typeface="Trebuchet MS"/>
                <a:cs typeface="Trebuchet MS"/>
              </a:rPr>
              <a:t>nual</a:t>
            </a:r>
            <a:r>
              <a:rPr sz="1100" b="1" spc="-60"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sp>
        <p:nvSpPr>
          <p:cNvPr id="5" name="object 5"/>
          <p:cNvSpPr/>
          <p:nvPr/>
        </p:nvSpPr>
        <p:spPr>
          <a:xfrm>
            <a:off x="6696455" y="1696211"/>
            <a:ext cx="314325" cy="323215"/>
          </a:xfrm>
          <a:custGeom>
            <a:avLst/>
            <a:gdLst/>
            <a:ahLst/>
            <a:cxnLst/>
            <a:rect l="l" t="t" r="r" b="b"/>
            <a:pathLst>
              <a:path w="314325" h="323214">
                <a:moveTo>
                  <a:pt x="313944" y="0"/>
                </a:moveTo>
                <a:lnTo>
                  <a:pt x="0" y="0"/>
                </a:lnTo>
                <a:lnTo>
                  <a:pt x="0" y="323088"/>
                </a:lnTo>
                <a:lnTo>
                  <a:pt x="313944" y="323088"/>
                </a:lnTo>
                <a:lnTo>
                  <a:pt x="313944" y="0"/>
                </a:lnTo>
                <a:close/>
              </a:path>
            </a:pathLst>
          </a:custGeom>
          <a:solidFill>
            <a:srgbClr val="2C83C3"/>
          </a:solidFill>
        </p:spPr>
        <p:txBody>
          <a:bodyPr wrap="square" lIns="0" tIns="0" rIns="0" bIns="0" rtlCol="0"/>
          <a:lstStyle/>
          <a:p>
            <a:endParaRPr/>
          </a:p>
        </p:txBody>
      </p:sp>
      <p:pic>
        <p:nvPicPr>
          <p:cNvPr id="7" name="object 7"/>
          <p:cNvPicPr/>
          <p:nvPr/>
        </p:nvPicPr>
        <p:blipFill>
          <a:blip r:embed="rId2" cstate="print"/>
          <a:stretch>
            <a:fillRect/>
          </a:stretch>
        </p:blipFill>
        <p:spPr>
          <a:xfrm>
            <a:off x="1667255" y="6467855"/>
            <a:ext cx="76200" cy="176783"/>
          </a:xfrm>
          <a:prstGeom prst="rect">
            <a:avLst/>
          </a:prstGeom>
        </p:spPr>
      </p:pic>
      <p:sp>
        <p:nvSpPr>
          <p:cNvPr id="8" name="object 8"/>
          <p:cNvSpPr txBox="1"/>
          <p:nvPr/>
        </p:nvSpPr>
        <p:spPr>
          <a:xfrm>
            <a:off x="11304269" y="6464300"/>
            <a:ext cx="99060" cy="193675"/>
          </a:xfrm>
          <a:prstGeom prst="rect">
            <a:avLst/>
          </a:prstGeom>
        </p:spPr>
        <p:txBody>
          <a:bodyPr vert="horz" wrap="square" lIns="0" tIns="12700" rIns="0" bIns="0" rtlCol="0">
            <a:spAutoFit/>
          </a:bodyPr>
          <a:lstStyle/>
          <a:p>
            <a:pPr marL="12700">
              <a:lnSpc>
                <a:spcPct val="100000"/>
              </a:lnSpc>
              <a:spcBef>
                <a:spcPts val="100"/>
              </a:spcBef>
            </a:pPr>
            <a:r>
              <a:rPr sz="1100" spc="-50" dirty="0">
                <a:solidFill>
                  <a:srgbClr val="2C926B"/>
                </a:solidFill>
                <a:latin typeface="Trebuchet MS"/>
                <a:cs typeface="Trebuchet MS"/>
              </a:rPr>
              <a:t>9</a:t>
            </a:r>
            <a:endParaRPr sz="1100">
              <a:latin typeface="Trebuchet MS"/>
              <a:cs typeface="Trebuchet MS"/>
            </a:endParaRPr>
          </a:p>
        </p:txBody>
      </p:sp>
      <p:sp>
        <p:nvSpPr>
          <p:cNvPr id="9" name="object 9"/>
          <p:cNvSpPr txBox="1">
            <a:spLocks noGrp="1"/>
          </p:cNvSpPr>
          <p:nvPr>
            <p:ph type="title"/>
          </p:nvPr>
        </p:nvSpPr>
        <p:spPr>
          <a:prstGeom prst="rect">
            <a:avLst/>
          </a:prstGeom>
        </p:spPr>
        <p:txBody>
          <a:bodyPr vert="horz" wrap="square" lIns="0" tIns="12700" rIns="0" bIns="0" rtlCol="0">
            <a:spAutoFit/>
          </a:bodyPr>
          <a:lstStyle/>
          <a:p>
            <a:pPr marL="193675">
              <a:lnSpc>
                <a:spcPct val="100000"/>
              </a:lnSpc>
              <a:spcBef>
                <a:spcPts val="100"/>
              </a:spcBef>
            </a:pPr>
            <a:r>
              <a:rPr spc="-10" dirty="0"/>
              <a:t>MODELLING</a:t>
            </a:r>
          </a:p>
        </p:txBody>
      </p:sp>
      <p:sp>
        <p:nvSpPr>
          <p:cNvPr id="14" name="TextBox 13">
            <a:extLst>
              <a:ext uri="{FF2B5EF4-FFF2-40B4-BE49-F238E27FC236}">
                <a16:creationId xmlns:a16="http://schemas.microsoft.com/office/drawing/2014/main" xmlns="" id="{758889AC-3DE9-A956-5CDC-8720BE4725DD}"/>
              </a:ext>
            </a:extLst>
          </p:cNvPr>
          <p:cNvSpPr txBox="1"/>
          <p:nvPr/>
        </p:nvSpPr>
        <p:spPr>
          <a:xfrm>
            <a:off x="1120190" y="5109857"/>
            <a:ext cx="8540089" cy="1200329"/>
          </a:xfrm>
          <a:prstGeom prst="rect">
            <a:avLst/>
          </a:prstGeom>
          <a:noFill/>
        </p:spPr>
        <p:txBody>
          <a:bodyPr wrap="square">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An explanation of the architecture of the deep learning model.</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Model training and assessment procedures are explained.</a:t>
            </a:r>
          </a:p>
        </p:txBody>
      </p:sp>
      <p:pic>
        <p:nvPicPr>
          <p:cNvPr id="4" name="Picture 2" descr="LSTM Process of Character Level Text Generation. | Download Scientific  Diagram">
            <a:extLst>
              <a:ext uri="{FF2B5EF4-FFF2-40B4-BE49-F238E27FC236}">
                <a16:creationId xmlns:a16="http://schemas.microsoft.com/office/drawing/2014/main" xmlns="" id="{F79E2094-5BCA-B126-B419-0E88271E71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0670" y="965200"/>
            <a:ext cx="8540089" cy="3987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98</TotalTime>
  <Words>886</Words>
  <Application>Microsoft Office PowerPoint</Application>
  <PresentationFormat>Custom</PresentationFormat>
  <Paragraphs>71</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MULTIPURPOSE TEXT GENERATION </vt:lpstr>
      <vt:lpstr>PROJECT TITLE</vt:lpstr>
      <vt:lpstr>AGENDA</vt:lpstr>
      <vt:lpstr>PROBLEM STATEMENT</vt:lpstr>
      <vt:lpstr>PROJECT OVERVIEW</vt:lpstr>
      <vt:lpstr>PowerPoint Presentation</vt:lpstr>
      <vt:lpstr>YOUR SOLUTION AND ITS VALUE PROPOSITION</vt:lpstr>
      <vt:lpstr>THE WOW IN YOUR SOLUTION</vt:lpstr>
      <vt:lpstr>MODELLING</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Priya</dc:creator>
  <cp:lastModifiedBy>STUDENT</cp:lastModifiedBy>
  <cp:revision>6</cp:revision>
  <dcterms:created xsi:type="dcterms:W3CDTF">2024-04-17T11:35:10Z</dcterms:created>
  <dcterms:modified xsi:type="dcterms:W3CDTF">2024-04-30T11:21:27Z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2024-04-17T00:00:00Z</vt:filetime>
  </property>
  <property fmtid="{D5CDD505-2E9C-101B-9397-08002B2CF9AE}" pid="3" name="Creator">
    <vt:lpwstr>Microsoft® PowerPoint® 2021</vt:lpwstr>
  </property>
  <property fmtid="{D5CDD505-2E9C-101B-9397-08002B2CF9AE}" pid="4" name="LastSaved">
    <vt:filetime>2024-04-17T00:00:00Z</vt:filetime>
  </property>
  <property fmtid="{D5CDD505-2E9C-101B-9397-08002B2CF9AE}" pid="5" name="Producer">
    <vt:lpwstr>Microsoft® PowerPoint® 2021</vt:lpwstr>
  </property>
</Properties>
</file>