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6" r:id="rId3"/>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917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410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7599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858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63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877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936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052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7451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34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3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799201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375C73-EB3C-45C0-A30D-E4C719F84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F8BF01C-1BAE-7A20-722C-520D63DDF7E8}"/>
              </a:ext>
            </a:extLst>
          </p:cNvPr>
          <p:cNvPicPr>
            <a:picLocks noChangeAspect="1"/>
          </p:cNvPicPr>
          <p:nvPr/>
        </p:nvPicPr>
        <p:blipFill rotWithShape="1">
          <a:blip r:embed="rId2">
            <a:alphaModFix amt="90000"/>
          </a:blip>
          <a:srcRect t="19666" r="-2" b="-2"/>
          <a:stretch/>
        </p:blipFill>
        <p:spPr>
          <a:xfrm>
            <a:off x="20" y="1"/>
            <a:ext cx="12191981" cy="6857999"/>
          </a:xfrm>
          <a:prstGeom prst="rect">
            <a:avLst/>
          </a:prstGeom>
        </p:spPr>
      </p:pic>
      <p:sp>
        <p:nvSpPr>
          <p:cNvPr id="11" name="Freeform: Shape 10">
            <a:extLst>
              <a:ext uri="{FF2B5EF4-FFF2-40B4-BE49-F238E27FC236}">
                <a16:creationId xmlns:a16="http://schemas.microsoft.com/office/drawing/2014/main" id="{C9BD4167-80BB-41C6-8923-8BB7C287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307" y="1823454"/>
            <a:ext cx="5531319"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09C4B"/>
          </a:solidFill>
          <a:ln w="12700" cap="flat">
            <a:noFill/>
            <a:prstDash val="solid"/>
            <a:miter/>
          </a:ln>
        </p:spPr>
        <p:txBody>
          <a:bodyPr rtlCol="0" anchor="ctr"/>
          <a:lstStyle/>
          <a:p>
            <a:endParaRPr lang="en-US"/>
          </a:p>
        </p:txBody>
      </p:sp>
      <p:sp>
        <p:nvSpPr>
          <p:cNvPr id="2" name="Title"/>
          <p:cNvSpPr>
            <a:spLocks noGrp="1"/>
          </p:cNvSpPr>
          <p:nvPr>
            <p:ph type="ctrTitle"/>
          </p:nvPr>
        </p:nvSpPr>
        <p:spPr>
          <a:xfrm>
            <a:off x="1490472" y="2825496"/>
            <a:ext cx="3767328" cy="1517904"/>
          </a:xfrm>
        </p:spPr>
        <p:txBody>
          <a:bodyPr>
            <a:normAutofit/>
          </a:bodyPr>
          <a:lstStyle/>
          <a:p>
            <a:pPr algn="ctr">
              <a:lnSpc>
                <a:spcPct val="90000"/>
              </a:lnSpc>
            </a:pPr>
            <a:r>
              <a:rPr lang="en-US" sz="2500">
                <a:solidFill>
                  <a:srgbClr val="FBF9F6"/>
                </a:solidFill>
              </a:rPr>
              <a:t>ATMEGA Microcontroller based Commercial Power Saver Project</a:t>
            </a:r>
          </a:p>
        </p:txBody>
      </p:sp>
    </p:spTree>
    <p:extLst>
      <p:ext uri="{BB962C8B-B14F-4D97-AF65-F5344CB8AC3E}">
        <p14:creationId xmlns:p14="http://schemas.microsoft.com/office/powerpoint/2010/main" val="419603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r>
              <a:rPr lang="en-US" sz="7200"/>
              <a:t>DESCRIPTION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5AECA"/>
          </a:solidFill>
          <a:ln w="38100" cap="rnd">
            <a:solidFill>
              <a:srgbClr val="35AEC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lnSpc>
                <a:spcPct val="100000"/>
              </a:lnSpc>
            </a:pPr>
            <a:r>
              <a:rPr lang="en-US" sz="1500" dirty="0"/>
              <a:t>This commercial power saver project proposes to minimize the energy consumption and thus reduce the power loss in industries and establishments by making use of a number of shunt capacitors. This substantially reduces the electricity bill in industries and establishments. The power factor is also known as the ratio of real power to apparent power. It is also represented as KW/KVA, in the equation KW stands for the active or real power where as KCA stands for reactive + active or apparent power. The power generated by inductive as well as magnetic loads in order to create a magnetic flux is known as reactive power which is a non-working power. An increase in the reactive power increases the apparent power, thus decreasing the power factor. With low power factor there is an increase in the need of energy to meet industry demands, this decreases the efficiency. Our system works by feeding the time lag between zero voltage pulse and zero current pulse produced by suitable operation amplifier circuit working in comparator mode to 2 microcontroller pins. The project program controls the working and actuates required number of relays from the output that will get shunt capacitors into load circuit in order to get power factor until it reaches unity. An Atmega 328 microcontroller fulfils this proces.</a:t>
            </a:r>
          </a:p>
          <a:p>
            <a:pPr>
              <a:lnSpc>
                <a:spcPct val="100000"/>
              </a:lnSpc>
            </a:pPr>
            <a:endParaRPr lang="en-US" sz="1500" dirty="0"/>
          </a:p>
        </p:txBody>
      </p:sp>
      <p:pic>
        <p:nvPicPr>
          <p:cNvPr id="6" name="Picture 5" descr="Electronics protoboard">
            <a:extLst>
              <a:ext uri="{FF2B5EF4-FFF2-40B4-BE49-F238E27FC236}">
                <a16:creationId xmlns:a16="http://schemas.microsoft.com/office/drawing/2014/main" id="{34C8F4AC-2E91-1A4E-1C67-5F19F49A29C3}"/>
              </a:ext>
            </a:extLst>
          </p:cNvPr>
          <p:cNvPicPr>
            <a:picLocks noChangeAspect="1"/>
          </p:cNvPicPr>
          <p:nvPr/>
        </p:nvPicPr>
        <p:blipFill rotWithShape="1">
          <a:blip r:embed="rId2"/>
          <a:srcRect l="6961" r="477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05913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pPr>
              <a:lnSpc>
                <a:spcPct val="90000"/>
              </a:lnSpc>
            </a:pPr>
            <a:r>
              <a:rPr lang="en-US" sz="5600"/>
              <a:t>Hardware specifications</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5AECA"/>
          </a:solidFill>
          <a:ln w="38100" cap="rnd">
            <a:solidFill>
              <a:srgbClr val="35AEC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r>
              <a:rPr lang="en-US" dirty="0"/>
              <a:t>LampChokeAt mega 328 MicrocontrollerCrystal OscillatorResistorsCapacitorsTransistorsCables and ConnectorsDiodesPCB and BreadboardLEDTransformer/AdapterPush ButtonsSwitchICIC SocketsArduino IDE</a:t>
            </a:r>
          </a:p>
          <a:p>
            <a:endParaRPr lang="en-US" dirty="0"/>
          </a:p>
        </p:txBody>
      </p:sp>
      <p:pic>
        <p:nvPicPr>
          <p:cNvPr id="6" name="Picture 5" descr="Electronic circuit board">
            <a:extLst>
              <a:ext uri="{FF2B5EF4-FFF2-40B4-BE49-F238E27FC236}">
                <a16:creationId xmlns:a16="http://schemas.microsoft.com/office/drawing/2014/main" id="{96B7E7D6-2367-0AFD-D4C6-B303351965F1}"/>
              </a:ext>
            </a:extLst>
          </p:cNvPr>
          <p:cNvPicPr>
            <a:picLocks noChangeAspect="1"/>
          </p:cNvPicPr>
          <p:nvPr/>
        </p:nvPicPr>
        <p:blipFill rotWithShape="1">
          <a:blip r:embed="rId2"/>
          <a:srcRect l="45754" r="8981"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766094891"/>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43041"/>
      </a:dk2>
      <a:lt2>
        <a:srgbClr val="E8E3E2"/>
      </a:lt2>
      <a:accent1>
        <a:srgbClr val="35AECA"/>
      </a:accent1>
      <a:accent2>
        <a:srgbClr val="558DE3"/>
      </a:accent2>
      <a:accent3>
        <a:srgbClr val="7774E8"/>
      </a:accent3>
      <a:accent4>
        <a:srgbClr val="9455E3"/>
      </a:accent4>
      <a:accent5>
        <a:srgbClr val="D874E8"/>
      </a:accent5>
      <a:accent6>
        <a:srgbClr val="E355BD"/>
      </a:accent6>
      <a:hlink>
        <a:srgbClr val="AD7467"/>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SketchyVTI</vt:lpstr>
      <vt:lpstr>ATMEGA Microcontroller based Commercial Power Saver Project</vt:lpstr>
      <vt:lpstr>DESCRIPTION </vt:lpstr>
      <vt:lpstr>Hardware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ATMEGA Microcontroller based Commercial Power Saver Project</dc:title>
  <dc:creator>kishoremnallur@gmail.com</dc:creator>
  <cp:lastModifiedBy>kishoremnallur@gmail.com</cp:lastModifiedBy>
  <cp:revision>2</cp:revision>
  <dcterms:created xsi:type="dcterms:W3CDTF">2024-04-28T17:57:05Z</dcterms:created>
  <dcterms:modified xsi:type="dcterms:W3CDTF">2024-04-28T18:00:44Z</dcterms:modified>
</cp:coreProperties>
</file>