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</p:sldMasterIdLst>
  <p:notesMasterIdLst>
    <p:notesMasterId r:id="rId4"/>
  </p:notesMasterIdLst>
  <p:sldIdLst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Saravanan" userId="ca8c31e6-4f3a-44b8-a2ab-a436b9720959" providerId="ADAL" clId="{8919DB5E-D212-4DF8-9007-FD3E55B9B06C}"/>
    <pc:docChg chg="modSld">
      <pc:chgData name="Kumar, Saravanan" userId="ca8c31e6-4f3a-44b8-a2ab-a436b9720959" providerId="ADAL" clId="{8919DB5E-D212-4DF8-9007-FD3E55B9B06C}" dt="2022-12-14T13:20:48.439" v="37" actId="20577"/>
      <pc:docMkLst>
        <pc:docMk/>
      </pc:docMkLst>
      <pc:sldChg chg="modSp mod">
        <pc:chgData name="Kumar, Saravanan" userId="ca8c31e6-4f3a-44b8-a2ab-a436b9720959" providerId="ADAL" clId="{8919DB5E-D212-4DF8-9007-FD3E55B9B06C}" dt="2022-12-14T13:20:48.439" v="37" actId="20577"/>
        <pc:sldMkLst>
          <pc:docMk/>
          <pc:sldMk cId="4167983571" sldId="278"/>
        </pc:sldMkLst>
        <pc:spChg chg="mod">
          <ac:chgData name="Kumar, Saravanan" userId="ca8c31e6-4f3a-44b8-a2ab-a436b9720959" providerId="ADAL" clId="{8919DB5E-D212-4DF8-9007-FD3E55B9B06C}" dt="2022-12-14T13:20:48.439" v="37" actId="20577"/>
          <ac:spMkLst>
            <pc:docMk/>
            <pc:sldMk cId="4167983571" sldId="278"/>
            <ac:spMk id="40" creationId="{9A5A83AB-5FE0-414C-8FAB-22033B8FB5C6}"/>
          </ac:spMkLst>
        </pc:spChg>
        <pc:spChg chg="mod">
          <ac:chgData name="Kumar, Saravanan" userId="ca8c31e6-4f3a-44b8-a2ab-a436b9720959" providerId="ADAL" clId="{8919DB5E-D212-4DF8-9007-FD3E55B9B06C}" dt="2022-12-14T13:20:23.502" v="35" actId="20577"/>
          <ac:spMkLst>
            <pc:docMk/>
            <pc:sldMk cId="4167983571" sldId="278"/>
            <ac:spMk id="41" creationId="{C650DD21-0598-C346-9B86-571D983DA3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910BD-5C24-44C0-B3AE-C21F1EBCDE2C}" type="datetimeFigureOut">
              <a:rPr lang="en-IE" smtClean="0"/>
              <a:pPr/>
              <a:t>26/04/2025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B4DA3-728A-4B43-A457-9F2787D197E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280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06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5682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5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5270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78739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87159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10ECB-1A42-E348-AC4D-E0718080F4C4}"/>
              </a:ext>
            </a:extLst>
          </p:cNvPr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82304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77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8679454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013011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7843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3769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5086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50404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5289"/>
            <a:ext cx="11188699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46622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1949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9227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19313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195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94099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4580238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0305380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437481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45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493010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9851499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5104355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86590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297041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949836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114804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87695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340695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289655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94765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3874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94340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24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509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613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8274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5395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9328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4013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9865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477001"/>
            <a:ext cx="53551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800" b="0" dirty="0">
                <a:solidFill>
                  <a:schemeClr val="bg1"/>
                </a:solidFill>
                <a:effectLst/>
                <a:latin typeface="Arial"/>
                <a:ea typeface="Times New Roman"/>
                <a:cs typeface="Arial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85225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90642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0412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5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45988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070742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926127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10ECB-1A42-E348-AC4D-E0718080F4C4}"/>
              </a:ext>
            </a:extLst>
          </p:cNvPr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272291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681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5442139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853580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384539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0527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92075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84780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5289"/>
            <a:ext cx="11188699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37456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893710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22430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34767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04834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42877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750653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5568104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973073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08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558115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9474766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9410800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6335576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75097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9157979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74854674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87695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758683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4473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09335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544733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chemeClr val="bg1"/>
                </a:solidFill>
                <a:effectLst/>
                <a:latin typeface="+mn-lt"/>
                <a:ea typeface="Times New Roman"/>
                <a:cs typeface="Verdana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92680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45834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14400" y="694944"/>
            <a:ext cx="10363200" cy="594361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800">
              <a:lnSpc>
                <a:spcPct val="85000"/>
              </a:lnSpc>
              <a:defRPr sz="3600" spc="-75">
                <a:latin typeface="Chronicle Display Black"/>
                <a:ea typeface="Chronicle Display Black"/>
                <a:cs typeface="Chronicle Display Black"/>
                <a:sym typeface="Chronicle Display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721" y="1353312"/>
            <a:ext cx="10362880" cy="475489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 defTabSz="914400">
              <a:lnSpc>
                <a:spcPct val="130000"/>
              </a:lnSpc>
              <a:spcBef>
                <a:spcPts val="1000"/>
              </a:spcBef>
              <a:buSzTx/>
              <a:buNone/>
              <a:defRPr sz="1200" spc="-30">
                <a:latin typeface="Open Sans"/>
                <a:ea typeface="Open Sans"/>
                <a:cs typeface="Open Sans"/>
                <a:sym typeface="Open Sans"/>
              </a:defRPr>
            </a:lvl1pPr>
            <a:lvl2pPr marL="381000" indent="-152400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2pPr>
            <a:lvl3pPr marL="628650" indent="-171450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3pPr>
            <a:lvl4pPr marL="881743" indent="-195943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4pPr>
            <a:lvl5pPr marL="1110343" indent="-195943" defTabSz="914400">
              <a:lnSpc>
                <a:spcPct val="130000"/>
              </a:lnSpc>
              <a:spcBef>
                <a:spcPts val="1000"/>
              </a:spcBef>
              <a:buSzPct val="75000"/>
              <a:defRPr sz="1200" spc="-3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9639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35184" y="6477001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1651" y="6477001"/>
            <a:ext cx="53551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800" b="0" dirty="0">
                <a:solidFill>
                  <a:schemeClr val="bg1"/>
                </a:solidFill>
                <a:effectLst/>
                <a:latin typeface="Arial"/>
                <a:ea typeface="Times New Roman"/>
                <a:cs typeface="Arial"/>
              </a:rPr>
              <a:t>© 2019 Deloitte Ireland LLP.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6000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slideLayout" Target="../slideLayouts/slideLayout8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4" Type="http://schemas.openxmlformats.org/officeDocument/2006/relationships/oleObject" Target="../embeddings/oleObject2.bin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Relationship Id="rId43" Type="http://schemas.openxmlformats.org/officeDocument/2006/relationships/tags" Target="../tags/tag2.xml"/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60.xml"/><Relationship Id="rId4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3" imgW="360" imgH="360" progId="">
                  <p:embed/>
                </p:oleObj>
              </mc:Choice>
              <mc:Fallback>
                <p:oleObj name="think-cell Slide" r:id="rId43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rgbClr val="000000"/>
                </a:solidFill>
                <a:effectLst/>
                <a:latin typeface="+mn-lt"/>
                <a:ea typeface="Times New Roman"/>
                <a:cs typeface="Verdana"/>
              </a:rPr>
              <a:t>© 2021 DTTILLP.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360" imgH="360" progId="">
                  <p:embed/>
                </p:oleObj>
              </mc:Choice>
              <mc:Fallback>
                <p:oleObj name="think-cell Slide" r:id="rId44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2743200" algn="ctr"/>
              </a:tabLst>
            </a:pPr>
            <a:r>
              <a:rPr lang="en-GB" sz="650" b="0" dirty="0">
                <a:solidFill>
                  <a:srgbClr val="000000"/>
                </a:solidFill>
                <a:effectLst/>
                <a:latin typeface="+mn-lt"/>
                <a:ea typeface="Times New Roman"/>
                <a:cs typeface="Verdana"/>
              </a:rPr>
              <a:t>© 2022 DTTILLP.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  <p:sldLayoutId id="2147483740" r:id="rId39"/>
    <p:sldLayoutId id="2147483741" r:id="rId40"/>
    <p:sldLayoutId id="2147483742" r:id="rId4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ravakumar@deloitt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platzhalter 21">
            <a:extLst>
              <a:ext uri="{FF2B5EF4-FFF2-40B4-BE49-F238E27FC236}">
                <a16:creationId xmlns:a16="http://schemas.microsoft.com/office/drawing/2014/main" id="{B1900919-1431-8A4C-A506-B21D5CCA9D3C}"/>
              </a:ext>
            </a:extLst>
          </p:cNvPr>
          <p:cNvSpPr txBox="1">
            <a:spLocks/>
          </p:cNvSpPr>
          <p:nvPr/>
        </p:nvSpPr>
        <p:spPr>
          <a:xfrm>
            <a:off x="428199" y="1007998"/>
            <a:ext cx="11685032" cy="872110"/>
          </a:xfrm>
          <a:prstGeom prst="rect">
            <a:avLst/>
          </a:prstGeom>
        </p:spPr>
        <p:txBody>
          <a:bodyPr lIns="0" rIns="0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E" sz="11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Professional Summary: </a:t>
            </a:r>
          </a:p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1050" dirty="0">
                <a:solidFill>
                  <a:prstClr val="black"/>
                </a:solidFill>
                <a:latin typeface="Verdana"/>
              </a:rPr>
              <a:t>Saravanan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is a Senior </a:t>
            </a:r>
            <a:r>
              <a:rPr lang="en-US" sz="1050" dirty="0">
                <a:solidFill>
                  <a:prstClr val="black"/>
                </a:solidFill>
                <a:latin typeface="Verdana"/>
              </a:rPr>
              <a:t>Consultant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with Deloitte South Asia LLP and is based out of Coimbatore, India. He has 6</a:t>
            </a:r>
            <a:r>
              <a:rPr lang="en-US" sz="1050" dirty="0">
                <a:solidFill>
                  <a:prstClr val="black"/>
                </a:solidFill>
                <a:latin typeface="Verdana"/>
              </a:rPr>
              <a:t>+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years of experience in Cloud, </a:t>
            </a:r>
            <a:r>
              <a:rPr lang="en-US" sz="1050" dirty="0">
                <a:solidFill>
                  <a:prstClr val="black"/>
                </a:solidFill>
                <a:latin typeface="Verdana"/>
              </a:rPr>
              <a:t>Data Engineering,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Warehousing, Big Data Analytics domain. </a:t>
            </a:r>
            <a:r>
              <a:rPr lang="en-US" sz="1050" dirty="0">
                <a:solidFill>
                  <a:prstClr val="black"/>
                </a:solidFill>
                <a:latin typeface="Verdana"/>
              </a:rPr>
              <a:t>Exposure to various Industries including Telecom, Retail Business, Education Provider, Finance, Energy Resource Provider and Real Estate.</a:t>
            </a:r>
          </a:p>
        </p:txBody>
      </p:sp>
      <p:sp>
        <p:nvSpPr>
          <p:cNvPr id="40" name="Textplatzhalter 22">
            <a:extLst>
              <a:ext uri="{FF2B5EF4-FFF2-40B4-BE49-F238E27FC236}">
                <a16:creationId xmlns:a16="http://schemas.microsoft.com/office/drawing/2014/main" id="{9A5A83AB-5FE0-414C-8FAB-22033B8FB5C6}"/>
              </a:ext>
            </a:extLst>
          </p:cNvPr>
          <p:cNvSpPr txBox="1">
            <a:spLocks/>
          </p:cNvSpPr>
          <p:nvPr/>
        </p:nvSpPr>
        <p:spPr>
          <a:xfrm>
            <a:off x="428199" y="1799479"/>
            <a:ext cx="3942620" cy="4689193"/>
          </a:xfrm>
          <a:prstGeom prst="rect">
            <a:avLst/>
          </a:prstGeom>
        </p:spPr>
        <p:txBody>
          <a:bodyPr lIns="0" rIns="0" numCol="1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IE" sz="1100" b="1" i="0" strike="noStrike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Relevant skills:</a:t>
            </a:r>
          </a:p>
          <a:p>
            <a:pPr marL="171450" lvl="1" indent="-171450" algn="just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E" sz="1100" b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Functional:</a:t>
            </a:r>
            <a:endParaRPr kumimoji="0" lang="en-IE" sz="1100" b="0" i="0" strike="noStrike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28601" lvl="1" indent="-171450" defTabSz="914400" fontAlgn="ctr">
              <a:spcBef>
                <a:spcPts val="1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1100" b="0" dirty="0">
                <a:latin typeface="+mj-lt"/>
              </a:rPr>
              <a:t>Team management</a:t>
            </a:r>
          </a:p>
          <a:p>
            <a:pPr marL="228601" lvl="1" indent="-171450" defTabSz="914400" fontAlgn="ctr">
              <a:spcBef>
                <a:spcPts val="1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11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Data Engineering:</a:t>
            </a:r>
            <a:r>
              <a:rPr kumimoji="0" lang="en-US" altLang="en-US" sz="1100" b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altLang="en-US" sz="1000" b="0" dirty="0">
                <a:latin typeface="+mj-lt"/>
              </a:rPr>
              <a:t>DWH, </a:t>
            </a:r>
            <a:r>
              <a:rPr lang="en-US" altLang="en-US" sz="1050" b="0" dirty="0"/>
              <a:t>ETL</a:t>
            </a:r>
            <a:r>
              <a:rPr lang="en-US" altLang="en-US" sz="1000" b="0" dirty="0">
                <a:latin typeface="+mj-lt"/>
              </a:rPr>
              <a:t>, BI &amp; Analytics</a:t>
            </a:r>
            <a:endParaRPr kumimoji="0" lang="en-US" altLang="en-US" sz="11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28601" lvl="1" indent="-171450" defTabSz="914400" fontAlgn="ctr">
              <a:spcBef>
                <a:spcPts val="1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11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Solution </a:t>
            </a:r>
            <a:r>
              <a:rPr lang="en-US" altLang="en-US" sz="1100" b="0" dirty="0">
                <a:latin typeface="+mj-lt"/>
              </a:rPr>
              <a:t>Fulfillment: </a:t>
            </a:r>
            <a:r>
              <a:rPr lang="en-US" altLang="en-US" sz="1000" b="0" dirty="0">
                <a:latin typeface="+mj-lt"/>
              </a:rPr>
              <a:t>Designing, Developing, Automation, Optimization, Testing</a:t>
            </a:r>
          </a:p>
          <a:p>
            <a:pPr marL="228601" lvl="1" indent="-171450" defTabSz="914400" fontAlgn="ctr">
              <a:spcAft>
                <a:spcPts val="0"/>
              </a:spcAft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1000" b="0" dirty="0">
                <a:latin typeface="+mj-lt"/>
              </a:rPr>
              <a:t>Industries : Education Provider, Telecommunication, Retail Business, Finance, Energy Utilization. </a:t>
            </a:r>
            <a:endParaRPr lang="en-US" altLang="en-US" sz="1100" b="0" dirty="0">
              <a:latin typeface="+mj-lt"/>
            </a:endParaRPr>
          </a:p>
          <a:p>
            <a:pPr marL="171450" lvl="1" indent="-171450" algn="just" fontAlgn="ctr"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1100" b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Technical:</a:t>
            </a:r>
          </a:p>
          <a:p>
            <a:pPr marL="228601" indent="-171450" defTabSz="914400" fontAlgn="ctr">
              <a:spcBef>
                <a:spcPts val="1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11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Programming/scripting: </a:t>
            </a:r>
            <a:r>
              <a:rPr lang="en-US" altLang="en-US" sz="1000" dirty="0">
                <a:latin typeface="+mj-lt"/>
              </a:rPr>
              <a:t>SQL, PySpark, U-SQL, Python</a:t>
            </a:r>
            <a:endParaRPr lang="en-US" altLang="en-US" sz="1100" dirty="0"/>
          </a:p>
          <a:p>
            <a:pPr marL="228601" indent="-171450" defTabSz="914400" fontAlgn="ctr">
              <a:spcBef>
                <a:spcPts val="1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1150" b="0" dirty="0"/>
              <a:t>Big Data </a:t>
            </a:r>
            <a:r>
              <a:rPr lang="en-US" altLang="en-US" sz="1100" b="0" dirty="0">
                <a:latin typeface="+mj-lt"/>
              </a:rPr>
              <a:t>Stack: </a:t>
            </a:r>
            <a:r>
              <a:rPr lang="en-US" altLang="en-US" sz="1000" b="0" dirty="0">
                <a:latin typeface="+mj-lt"/>
              </a:rPr>
              <a:t>HDFS, Apache </a:t>
            </a:r>
            <a:r>
              <a:rPr lang="en-US" altLang="en-US" sz="1000" dirty="0"/>
              <a:t>Spark</a:t>
            </a:r>
            <a:r>
              <a:rPr lang="en-US" altLang="en-US" sz="1000" b="0" dirty="0">
                <a:latin typeface="+mj-lt"/>
              </a:rPr>
              <a:t>.</a:t>
            </a:r>
          </a:p>
          <a:p>
            <a:pPr marL="228601" indent="-171450" defTabSz="914400" fontAlgn="ctr">
              <a:spcBef>
                <a:spcPts val="1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1000" b="0" dirty="0">
                <a:latin typeface="+mj-lt"/>
              </a:rPr>
              <a:t>ETL Tools: Azure Data Factory, Azure Synapse Analytics, Azure Data Bricks, AWS Glue, SSIS</a:t>
            </a:r>
          </a:p>
          <a:p>
            <a:pPr marL="228601" indent="-171450" defTabSz="914400" fontAlgn="ctr">
              <a:spcAft>
                <a:spcPts val="0"/>
              </a:spcAft>
              <a:buSzTx/>
              <a:buFont typeface="Wingdings" panose="05000000000000000000" pitchFamily="2" charset="2"/>
              <a:buChar char="§"/>
              <a:defRPr/>
            </a:pPr>
            <a:r>
              <a:rPr lang="en-US" altLang="en-US" sz="1000" dirty="0">
                <a:latin typeface="+mj-lt"/>
              </a:rPr>
              <a:t>Database: Azure SQL PAAS DB, Azure Synapse DW, AWS RDS, Oracle, Azure Cosmos DB</a:t>
            </a:r>
          </a:p>
          <a:p>
            <a:pPr marL="228601" indent="-171450" defTabSz="914400" fontAlgn="ctr">
              <a:spcAft>
                <a:spcPts val="0"/>
              </a:spcAft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5252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Source Control</a:t>
            </a:r>
            <a:r>
              <a:rPr lang="en-US" altLang="en-US" sz="1000" dirty="0">
                <a:solidFill>
                  <a:srgbClr val="252526"/>
                </a:solidFill>
                <a:latin typeface="+mj-lt"/>
              </a:rPr>
              <a:t>: GIT, Jenkin, Azure DevOps Repo.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25252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Certifications:</a:t>
            </a:r>
          </a:p>
          <a:p>
            <a:pPr marL="171450" marR="0" lvl="0" indent="-171450" algn="just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GB" sz="1100" dirty="0">
                <a:solidFill>
                  <a:srgbClr val="252526"/>
                </a:solidFill>
                <a:latin typeface="+mj-lt"/>
              </a:rPr>
              <a:t>Microsoft Azure Fundamentals AZ-900</a:t>
            </a:r>
          </a:p>
          <a:p>
            <a:pPr marL="171450" indent="-171450" algn="just"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1100" dirty="0">
                <a:solidFill>
                  <a:srgbClr val="252526"/>
                </a:solidFill>
                <a:latin typeface="+mj-lt"/>
              </a:rPr>
              <a:t>Microsoft Azure Data Fundamentals DP-900</a:t>
            </a:r>
          </a:p>
          <a:p>
            <a:pPr marL="171450" indent="-171450" algn="just"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1100" dirty="0">
                <a:solidFill>
                  <a:srgbClr val="252526"/>
                </a:solidFill>
                <a:latin typeface="+mj-lt"/>
              </a:rPr>
              <a:t>Microsoft Azure Security Fundamentals SC-900</a:t>
            </a:r>
          </a:p>
          <a:p>
            <a:pPr marL="171450" marR="0" lvl="0" indent="-171450" algn="just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GB" sz="1100" dirty="0">
                <a:solidFill>
                  <a:srgbClr val="252526"/>
                </a:solidFill>
                <a:latin typeface="+mj-lt"/>
              </a:rPr>
              <a:t>Microsoft Azure Data Engineer Associate DP-203</a:t>
            </a:r>
          </a:p>
          <a:p>
            <a:pPr marL="171450" marR="0" lvl="0" indent="-171450" algn="just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GB" sz="1100" dirty="0">
                <a:solidFill>
                  <a:srgbClr val="252526"/>
                </a:solidFill>
                <a:latin typeface="+mj-lt"/>
              </a:rPr>
              <a:t>Microsoft Azure Developer Associate AZ-204</a:t>
            </a:r>
          </a:p>
          <a:p>
            <a:pPr marL="171450" indent="-171450" algn="just"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1100" dirty="0">
                <a:solidFill>
                  <a:srgbClr val="252526"/>
                </a:solidFill>
                <a:latin typeface="+mj-lt"/>
              </a:rPr>
              <a:t>Databricks Lakehouse Fundamentals</a:t>
            </a:r>
          </a:p>
          <a:p>
            <a:pPr marL="171450" indent="-171450" algn="just"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1100" dirty="0">
                <a:solidFill>
                  <a:srgbClr val="252526"/>
                </a:solidFill>
                <a:latin typeface="+mj-lt"/>
              </a:rPr>
              <a:t>Databricks Certified Data Engineer Associate</a:t>
            </a:r>
          </a:p>
          <a:p>
            <a:pPr marR="0" lvl="0" algn="just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IE" sz="1100" b="1" i="0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Education:</a:t>
            </a:r>
          </a:p>
          <a:p>
            <a:pPr lvl="2">
              <a:spcBef>
                <a:spcPts val="1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sz="1100" dirty="0">
                <a:solidFill>
                  <a:prstClr val="black"/>
                </a:solidFill>
                <a:latin typeface="+mj-lt"/>
              </a:rPr>
              <a:t>B.E (EEE) from Karpagam Collage of Engineering, Coimbatore, TamilNadu (2017)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1" name="Textplatzhalter 22">
            <a:extLst>
              <a:ext uri="{FF2B5EF4-FFF2-40B4-BE49-F238E27FC236}">
                <a16:creationId xmlns:a16="http://schemas.microsoft.com/office/drawing/2014/main" id="{C650DD21-0598-C346-9B86-571D983DA3ED}"/>
              </a:ext>
            </a:extLst>
          </p:cNvPr>
          <p:cNvSpPr txBox="1">
            <a:spLocks/>
          </p:cNvSpPr>
          <p:nvPr/>
        </p:nvSpPr>
        <p:spPr>
          <a:xfrm>
            <a:off x="4520629" y="1704581"/>
            <a:ext cx="7592602" cy="5076363"/>
          </a:xfrm>
          <a:prstGeom prst="rect">
            <a:avLst/>
          </a:prstGeom>
        </p:spPr>
        <p:txBody>
          <a:bodyPr lIns="0" rIns="0" numCol="1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IE" sz="105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Key Projects: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Competence Center (ACC)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tabLst>
                <a:tab pos="914400" algn="l"/>
              </a:tabLst>
            </a:pP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Integration/Migration of Sales and Revenue Data of ACC to Microsoft Azure Cloud Technology and Power BI for ACC Reporting and Business Development.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tabLst>
                <a:tab pos="914400" algn="l"/>
              </a:tabLst>
            </a:pP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 end-to-end data solutions (design, storage, integration, processing, visualization) in Azure Synapse Analytics, Azure Data Lake Storage GEN-2, Dedicated SQL Pool, Apache Spark Pool, T-SQL, PySpark, SSMS. Azure DevOps, Repo are the key technologies used for this project.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tabLst>
                <a:tab pos="914400" algn="l"/>
              </a:tabLst>
            </a:pP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participation in Mapping document review meetings and regular interaction with the Business Analysts to gain a better understanding of the business process, requirements and designs.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STRADA Allianz Real Estate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tabLst>
                <a:tab pos="914400" algn="l"/>
              </a:tabLst>
            </a:pP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Integration of STRADA LEAD &amp; SHARH Reals Estate data to Microsoft Azure Cloud Technology and STRADA UI for Allianz Real Estate Reporting and Business Development.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tabLst>
                <a:tab pos="914400" algn="l"/>
              </a:tabLst>
            </a:pP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 end-to-end data solutions (design, storage, integration, processing, visualization) in Azure Data Factory, Azure Data Lake Storage GEN-2, SQL Server, SSMS. GIT, Jenkins are the key technologies used for this project. Creating Change Request for implementing the development items in Production to make it live.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Exelon Utilities US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tabLst>
                <a:tab pos="914400" algn="l"/>
              </a:tabLst>
            </a:pP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Migration Development of Outage Reporting Data from On-premises into Microsoft Azure Cloud Platform for Exelon Utilities Energy Provider US.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tabLst>
                <a:tab pos="914400" algn="l"/>
              </a:tabLst>
            </a:pP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 end-to-end data solutions (design, storage, integration, processing) in Azure. Azure Synapse, Storage Accounts, Hyperscale DB, Spark Pool, T-SQL, Logic APPS, DevOps, Power BI and Azure DevOps Repo for Code Repository are the key technologies used for this project.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ACCA Digital Transformation UK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tabLst>
                <a:tab pos="914400" algn="l"/>
              </a:tabLst>
            </a:pP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Migration Development of Finance and CRM from Oracle into Microsoft Azure Cloud Platform &amp; Dynamic CRM for ACCA (Association of Chartered Certified Accountants) UK.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Verdana" panose="020B0604030504040204" pitchFamily="34" charset="0"/>
              <a:buChar char="−"/>
              <a:tabLst>
                <a:tab pos="914400" algn="l"/>
              </a:tabLst>
            </a:pPr>
            <a:r>
              <a:rPr lang="en-US" sz="11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 end-to-end data solutions (design, storage, integration, processing) in Azure. Azure Data Factory, Storage Accounts, SQL PAAS DB, SSMS, T-SQL, Synapse Analytics, Logic APPS, Dynamic 365 and Git Hub Enterprise for Code Repository are the key technologies used for this project.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6E408-E16A-459F-9C1F-007C7E4EF412}"/>
              </a:ext>
            </a:extLst>
          </p:cNvPr>
          <p:cNvSpPr txBox="1"/>
          <p:nvPr/>
        </p:nvSpPr>
        <p:spPr>
          <a:xfrm>
            <a:off x="1486679" y="31530"/>
            <a:ext cx="9732702" cy="1031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buSzPct val="100000"/>
              <a:defRPr/>
            </a:pPr>
            <a:r>
              <a:rPr lang="en-US" sz="2000" kern="0" dirty="0">
                <a:solidFill>
                  <a:prstClr val="black"/>
                </a:solidFill>
                <a:latin typeface="Verdana"/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Saravanan Kumar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|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 </a:t>
            </a:r>
            <a:r>
              <a:rPr lang="en-GB" kern="0" dirty="0">
                <a:solidFill>
                  <a:schemeClr val="accent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Senior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/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 </a:t>
            </a:r>
            <a:r>
              <a:rPr lang="en-GB" kern="0" dirty="0">
                <a:solidFill>
                  <a:schemeClr val="accent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  <a:sym typeface="Knockout HTF26-JuniorFlyweight"/>
              </a:rPr>
              <a:t>Consultant – Technology &amp; Transformation – EAD: Engineering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Verdana"/>
              <a:ea typeface="Open Sans" panose="020B0606030504020204" pitchFamily="34" charset="0"/>
              <a:cs typeface="Open Sans" panose="020B0606030504020204" pitchFamily="34" charset="0"/>
              <a:sym typeface="Knockout HTF26-JuniorFlyweight"/>
            </a:endParaRPr>
          </a:p>
          <a:p>
            <a:pPr>
              <a:spcBef>
                <a:spcPts val="300"/>
              </a:spcBef>
              <a:buSzPct val="100000"/>
              <a:defRPr/>
            </a:pPr>
            <a:r>
              <a:rPr lang="en-US" sz="1200" dirty="0" err="1">
                <a:solidFill>
                  <a:srgbClr val="313131"/>
                </a:solidFill>
                <a:latin typeface="Verdana"/>
                <a:hlinkClick r:id="rId3"/>
              </a:rPr>
              <a:t>saravakumar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+mn-ea"/>
                <a:cs typeface="+mn-cs"/>
                <a:hlinkClick r:id="rId3"/>
              </a:rPr>
              <a:t>@deloitte.com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|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Deloitte South Asia LLP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Mobile: +91 </a:t>
            </a:r>
            <a:r>
              <a:rPr lang="en-US" sz="1200" dirty="0">
                <a:solidFill>
                  <a:prstClr val="black"/>
                </a:solidFill>
                <a:latin typeface="Verdana"/>
              </a:rPr>
              <a:t>9578274213 |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Location: </a:t>
            </a:r>
            <a:r>
              <a:rPr lang="en-US" sz="1200" dirty="0">
                <a:solidFill>
                  <a:prstClr val="black"/>
                </a:solidFill>
                <a:latin typeface="Verdana"/>
              </a:rPr>
              <a:t>Coimbatore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platzhalter 21">
            <a:extLst>
              <a:ext uri="{FF2B5EF4-FFF2-40B4-BE49-F238E27FC236}">
                <a16:creationId xmlns:a16="http://schemas.microsoft.com/office/drawing/2014/main" id="{D89BCE0C-B3C3-4E38-AF21-F5108B3989E5}"/>
              </a:ext>
            </a:extLst>
          </p:cNvPr>
          <p:cNvSpPr txBox="1">
            <a:spLocks/>
          </p:cNvSpPr>
          <p:nvPr/>
        </p:nvSpPr>
        <p:spPr>
          <a:xfrm>
            <a:off x="434064" y="1293845"/>
            <a:ext cx="11364232" cy="1606496"/>
          </a:xfrm>
          <a:prstGeom prst="rect">
            <a:avLst/>
          </a:prstGeom>
        </p:spPr>
        <p:txBody>
          <a:bodyPr lIns="0" rIns="0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extplatzhalter 22">
            <a:extLst>
              <a:ext uri="{FF2B5EF4-FFF2-40B4-BE49-F238E27FC236}">
                <a16:creationId xmlns:a16="http://schemas.microsoft.com/office/drawing/2014/main" id="{185A4B69-07A1-48EA-AF7D-EC24002CE39C}"/>
              </a:ext>
            </a:extLst>
          </p:cNvPr>
          <p:cNvSpPr txBox="1">
            <a:spLocks/>
          </p:cNvSpPr>
          <p:nvPr/>
        </p:nvSpPr>
        <p:spPr>
          <a:xfrm>
            <a:off x="2968508" y="2271283"/>
            <a:ext cx="8829788" cy="3826213"/>
          </a:xfrm>
          <a:prstGeom prst="rect">
            <a:avLst/>
          </a:prstGeom>
        </p:spPr>
        <p:txBody>
          <a:bodyPr lIns="0" rIns="0" numCol="1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altLang="he-I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E3AF2-4036-41B6-B655-5F88D8F3EEA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10275" y="10273"/>
            <a:ext cx="671452" cy="637369"/>
          </a:xfrm>
          <a:prstGeom prst="rect">
            <a:avLst/>
          </a:prstGeom>
        </p:spPr>
      </p:pic>
      <p:pic>
        <p:nvPicPr>
          <p:cNvPr id="10" name="Picture 9" descr="Saravanan-PasportSize-WhiteB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8" y="12832"/>
            <a:ext cx="999399" cy="1031051"/>
          </a:xfrm>
          <a:prstGeom prst="rect">
            <a:avLst/>
          </a:prstGeom>
          <a:ln w="254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98357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_4_3_Onscreen_bria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AF1A70C7-FD3D-8248-98DD-3BFDFA8326E4}" vid="{4C01A754-CFD2-C040-AC05-66513B253C2C}"/>
    </a:ext>
  </a:extLst>
</a:theme>
</file>

<file path=ppt/theme/theme2.xml><?xml version="1.0" encoding="utf-8"?>
<a:theme xmlns:a="http://schemas.openxmlformats.org/drawingml/2006/main" name="2_Deloitte_4_3_Onscreen_bria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AF1A70C7-FD3D-8248-98DD-3BFDFA8326E4}" vid="{4C01A754-CFD2-C040-AC05-66513B253C2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19577</TotalTime>
  <Words>645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Chronicle Display Black</vt:lpstr>
      <vt:lpstr>Open Sans</vt:lpstr>
      <vt:lpstr>Verdana</vt:lpstr>
      <vt:lpstr>Wingdings</vt:lpstr>
      <vt:lpstr>1_Deloitte_4_3_Onscreen_brian</vt:lpstr>
      <vt:lpstr>2_Deloitte_4_3_Onscreen_brian</vt:lpstr>
      <vt:lpstr>think-cell Slide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Forgo, Dorottya</dc:creator>
  <cp:lastModifiedBy>D, Jagadeesan</cp:lastModifiedBy>
  <cp:revision>391</cp:revision>
  <cp:lastPrinted>2019-08-12T14:38:01Z</cp:lastPrinted>
  <dcterms:created xsi:type="dcterms:W3CDTF">2019-08-12T08:41:23Z</dcterms:created>
  <dcterms:modified xsi:type="dcterms:W3CDTF">2025-04-26T09:59:11Z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2021-07-30T04:58:15Z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984d358b-fe3c-43aa-aee8-3afe79affa35</vt:lpwstr>
  </property>
  <property fmtid="{D5CDD505-2E9C-101B-9397-08002B2CF9AE}" pid="8" name="MSIP_Label_ea60d57e-af5b-4752-ac57-3e4f28ca11dc_ContentBits">
    <vt:lpwstr>0</vt:lpwstr>
  </property>
</Properties>
</file>