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mid" ContentType="audio/mid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notesMasterIdLst>
    <p:notesMasterId r:id="rId18"/>
  </p:notesMasterIdLst>
  <p:sldIdLst>
    <p:sldId id="256" r:id="rId2"/>
    <p:sldId id="273" r:id="rId3"/>
    <p:sldId id="271" r:id="rId4"/>
    <p:sldId id="270" r:id="rId5"/>
    <p:sldId id="258" r:id="rId6"/>
    <p:sldId id="268" r:id="rId7"/>
    <p:sldId id="265" r:id="rId8"/>
    <p:sldId id="257" r:id="rId9"/>
    <p:sldId id="259" r:id="rId10"/>
    <p:sldId id="260" r:id="rId11"/>
    <p:sldId id="264" r:id="rId12"/>
    <p:sldId id="272" r:id="rId13"/>
    <p:sldId id="266" r:id="rId14"/>
    <p:sldId id="267" r:id="rId15"/>
    <p:sldId id="26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7" autoAdjust="0"/>
    <p:restoredTop sz="94638" autoAdjust="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886E1-6BBF-4B2A-9045-8BD83A76E56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A6D05-0B18-4598-A4F2-D43A8CD934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779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6D05-0B18-4598-A4F2-D43A8CD93434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311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6D05-0B18-4598-A4F2-D43A8CD93434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048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6D05-0B18-4598-A4F2-D43A8CD93434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73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5800591"/>
      </p:ext>
    </p:extLst>
  </p:cSld>
  <p:clrMapOvr>
    <a:masterClrMapping/>
  </p:clrMapOvr>
  <p:transition spd="slow">
    <p:wipe dir="r"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1910880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1517022"/>
      </p:ext>
    </p:extLst>
  </p:cSld>
  <p:clrMapOvr>
    <a:masterClrMapping/>
  </p:clrMapOvr>
  <p:transition spd="slow">
    <p:wipe dir="r"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093708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2027806"/>
      </p:ext>
    </p:extLst>
  </p:cSld>
  <p:clrMapOvr>
    <a:masterClrMapping/>
  </p:clrMapOvr>
  <p:transition spd="slow">
    <p:wipe dir="r"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4069977"/>
      </p:ext>
    </p:extLst>
  </p:cSld>
  <p:clrMapOvr>
    <a:masterClrMapping/>
  </p:clrMapOvr>
  <p:transition spd="slow">
    <p:wipe dir="r"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7752087"/>
      </p:ext>
    </p:extLst>
  </p:cSld>
  <p:clrMapOvr>
    <a:masterClrMapping/>
  </p:clrMapOvr>
  <p:transition spd="slow">
    <p:wipe dir="r"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3132916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322936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0295512"/>
      </p:ext>
    </p:extLst>
  </p:cSld>
  <p:clrMapOvr>
    <a:masterClrMapping/>
  </p:clrMapOvr>
  <p:transition spd="slow">
    <p:wipe dir="r"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061352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8FC1C-13BF-411F-ABB1-5E745A72E319}" type="datetimeFigureOut">
              <a:rPr lang="en-IN" smtClean="0"/>
              <a:pPr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EECC78-0B62-4321-BD63-5DD1E2DF1F6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31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ransition spd="slow">
    <p:wipe dir="r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microsoft.com/office/2007/relationships/media" Target="../media/media1.mid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wp-content/uploads/2013/07/GMS-Modem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473A2B-C578-4621-B8A4-B6E4296C4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319" y="2454564"/>
            <a:ext cx="9144000" cy="207459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latin typeface="Berlin Sans FB Demi" panose="020E0802020502020306" pitchFamily="34" charset="0"/>
              </a:rPr>
              <a:t>Automated </a:t>
            </a:r>
            <a:r>
              <a:rPr lang="en-US" dirty="0" smtClean="0">
                <a:latin typeface="Berlin Sans FB Demi" panose="020E0802020502020306" pitchFamily="34" charset="0"/>
              </a:rPr>
              <a:t>Pump System &amp; </a:t>
            </a:r>
            <a:r>
              <a:rPr lang="en-IN" dirty="0">
                <a:latin typeface="Berlin Sans FB Demi" panose="020E0802020502020306" pitchFamily="34" charset="0"/>
              </a:rPr>
              <a:t/>
            </a:r>
            <a:br>
              <a:rPr lang="en-IN" dirty="0">
                <a:latin typeface="Berlin Sans FB Demi" panose="020E0802020502020306" pitchFamily="34" charset="0"/>
              </a:rPr>
            </a:br>
            <a:r>
              <a:rPr lang="en-US" dirty="0">
                <a:latin typeface="Berlin Sans FB Demi" panose="020E0802020502020306" pitchFamily="34" charset="0"/>
              </a:rPr>
              <a:t>      I</a:t>
            </a:r>
            <a:r>
              <a:rPr lang="en-US" dirty="0" smtClean="0">
                <a:latin typeface="Berlin Sans FB Demi" panose="020E0802020502020306" pitchFamily="34" charset="0"/>
              </a:rPr>
              <a:t>rrigation </a:t>
            </a:r>
            <a:r>
              <a:rPr lang="en-US" dirty="0">
                <a:latin typeface="Berlin Sans FB Demi" panose="020E0802020502020306" pitchFamily="34" charset="0"/>
              </a:rPr>
              <a:t>to </a:t>
            </a:r>
            <a:r>
              <a:rPr lang="en-US" dirty="0" smtClean="0">
                <a:latin typeface="Berlin Sans FB Demi" panose="020E0802020502020306" pitchFamily="34" charset="0"/>
              </a:rPr>
              <a:t>Farm lands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9948623-9B94-4561-955B-11EFACFDA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3058" y="4093893"/>
            <a:ext cx="4989342" cy="23851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5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KISHORE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KUMAR P B (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II YEAR CSE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ASWIN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KUMAR   S   (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II YEAR CSE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ARUN A 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 	(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II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YEAR CSE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b="1" dirty="0"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endParaRPr lang="en-US" b="1" dirty="0"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j0074194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1582400" y="127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4439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35B35B-B5FB-4B48-948A-0C043C13DFB8}"/>
              </a:ext>
            </a:extLst>
          </p:cNvPr>
          <p:cNvSpPr/>
          <p:nvPr/>
        </p:nvSpPr>
        <p:spPr>
          <a:xfrm>
            <a:off x="309740" y="483658"/>
            <a:ext cx="907555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Water Level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 Sensor</a:t>
            </a:r>
          </a:p>
          <a:p>
            <a:endParaRPr lang="en-IN" b="1" dirty="0">
              <a:solidFill>
                <a:srgbClr val="4E637E"/>
              </a:solidFill>
              <a:latin typeface="Berlin Sans FB Demi" panose="020E08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4E637E"/>
                </a:solidFill>
                <a:latin typeface="Bookman Old Style" panose="02050604050505020204" pitchFamily="18" charset="0"/>
              </a:rPr>
              <a:t> </a:t>
            </a:r>
            <a:r>
              <a:rPr lang="en-IN" sz="2400" b="1" dirty="0" smtClean="0">
                <a:latin typeface="Bookman Old Style" panose="02050604050505020204" pitchFamily="18" charset="0"/>
              </a:rPr>
              <a:t>The role of the water level sensor is used to measure the water content in the tank.</a:t>
            </a:r>
            <a:endParaRPr lang="en-IN" sz="2400" b="1" dirty="0">
              <a:solidFill>
                <a:srgbClr val="4E637E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4E637E"/>
                </a:solidFill>
                <a:latin typeface="Bookman Old Style" panose="02050604050505020204" pitchFamily="18" charset="0"/>
              </a:rPr>
              <a:t> </a:t>
            </a:r>
            <a:r>
              <a:rPr lang="en-IN" sz="2400" b="1" dirty="0">
                <a:latin typeface="Bookman Old Style" panose="02050604050505020204" pitchFamily="18" charset="0"/>
              </a:rPr>
              <a:t>Level sensors are used to detect the level of </a:t>
            </a:r>
            <a:r>
              <a:rPr lang="en-IN" sz="2400" b="1" dirty="0" smtClean="0">
                <a:latin typeface="Bookman Old Style" panose="02050604050505020204" pitchFamily="18" charset="0"/>
              </a:rPr>
              <a:t>water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Bookman Old Style" panose="02050604050505020204" pitchFamily="18" charset="0"/>
              </a:rPr>
              <a:t> </a:t>
            </a:r>
            <a:r>
              <a:rPr lang="en-IN" sz="2400" b="1" dirty="0">
                <a:latin typeface="Bookman Old Style" panose="02050604050505020204" pitchFamily="18" charset="0"/>
              </a:rPr>
              <a:t>Level measurements can be done inside </a:t>
            </a:r>
            <a:r>
              <a:rPr lang="en-IN" sz="2400" b="1" dirty="0" smtClean="0">
                <a:latin typeface="Bookman Old Style" panose="02050604050505020204" pitchFamily="18" charset="0"/>
              </a:rPr>
              <a:t>the tank with help of the sensor.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Bookman Old Style" panose="02050604050505020204" pitchFamily="18" charset="0"/>
              </a:rPr>
              <a:t>Such measurements </a:t>
            </a:r>
            <a:r>
              <a:rPr lang="en-IN" sz="2400" b="1" dirty="0">
                <a:latin typeface="Bookman Old Style" panose="02050604050505020204" pitchFamily="18" charset="0"/>
              </a:rPr>
              <a:t>can be used to determine the amount of </a:t>
            </a:r>
            <a:r>
              <a:rPr lang="en-IN" sz="2400" b="1" dirty="0" smtClean="0">
                <a:latin typeface="Bookman Old Style" panose="02050604050505020204" pitchFamily="18" charset="0"/>
              </a:rPr>
              <a:t>water </a:t>
            </a:r>
            <a:r>
              <a:rPr lang="en-IN" sz="2400" b="1" dirty="0">
                <a:latin typeface="Bookman Old Style" panose="02050604050505020204" pitchFamily="18" charset="0"/>
              </a:rPr>
              <a:t>within a </a:t>
            </a:r>
            <a:r>
              <a:rPr lang="en-IN" sz="2400" b="1" dirty="0" smtClean="0">
                <a:latin typeface="Bookman Old Style" panose="02050604050505020204" pitchFamily="18" charset="0"/>
              </a:rPr>
              <a:t>water tank .</a:t>
            </a:r>
            <a:r>
              <a:rPr lang="en-IN" sz="2400" b="1" dirty="0">
                <a:latin typeface="Bookman Old Style" panose="02050604050505020204" pitchFamily="18" charset="0"/>
              </a:rPr>
              <a:t/>
            </a:r>
            <a:br>
              <a:rPr lang="en-IN" sz="2400" b="1" dirty="0">
                <a:latin typeface="Bookman Old Style" panose="02050604050505020204" pitchFamily="18" charset="0"/>
              </a:rPr>
            </a:br>
            <a:endParaRPr lang="en-IN" sz="2400" b="1" dirty="0">
              <a:solidFill>
                <a:srgbClr val="4E637E"/>
              </a:solidFill>
              <a:latin typeface="Bookman Old Style" panose="02050604050505020204" pitchFamily="18" charset="0"/>
            </a:endParaRPr>
          </a:p>
          <a:p>
            <a:r>
              <a:rPr lang="en-IN" sz="2400" b="1" dirty="0" smtClean="0">
                <a:solidFill>
                  <a:srgbClr val="4E637E"/>
                </a:solidFill>
                <a:latin typeface="Bookman Old Style" panose="02050604050505020204" pitchFamily="18" charset="0"/>
              </a:rPr>
              <a:t> </a:t>
            </a:r>
          </a:p>
          <a:p>
            <a:endParaRPr lang="en-IN" sz="3200" b="1" dirty="0" smtClean="0">
              <a:solidFill>
                <a:srgbClr val="4E637E"/>
              </a:solidFill>
              <a:latin typeface="Bookman Old Style" panose="02050604050505020204" pitchFamily="18" charset="0"/>
            </a:endParaRPr>
          </a:p>
          <a:p>
            <a:endParaRPr lang="en-IN" sz="2000" b="1" dirty="0">
              <a:solidFill>
                <a:srgbClr val="4E637E"/>
              </a:solidFill>
              <a:latin typeface="Arial Black" panose="020B0A04020102020204" pitchFamily="34" charset="0"/>
            </a:endParaRPr>
          </a:p>
          <a:p>
            <a:r>
              <a:rPr lang="en-IN" sz="2000" b="1" dirty="0" smtClean="0">
                <a:solidFill>
                  <a:srgbClr val="4E637E"/>
                </a:solidFill>
                <a:latin typeface="Arial Black" panose="020B0A04020102020204" pitchFamily="34" charset="0"/>
              </a:rPr>
              <a:t> </a:t>
            </a:r>
            <a:endParaRPr lang="en-IN" sz="2000" b="1" dirty="0">
              <a:solidFill>
                <a:srgbClr val="4E637E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8190" y="2269836"/>
            <a:ext cx="2187563" cy="2177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2449397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3212" y="-453880"/>
            <a:ext cx="2924763" cy="36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F65E13"/>
              </a:solidFill>
              <a:effectLst/>
              <a:latin typeface="inherit"/>
              <a:hlinkClick r:id="rId3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65E13"/>
                </a:solidFill>
                <a:effectLst/>
                <a:latin typeface="Garamond" panose="02020404030301010803" pitchFamily="18" charset="0"/>
                <a:hlinkClick r:id="rId3"/>
              </a:rPr>
              <a:t>  </a:t>
            </a:r>
            <a:r>
              <a:rPr lang="en-US" altLang="en-US" sz="15100" dirty="0">
                <a:solidFill>
                  <a:srgbClr val="F65E13"/>
                </a:solidFill>
                <a:latin typeface="Garamond" panose="02020404030301010803" pitchFamily="18" charset="0"/>
              </a:rPr>
              <a:t> </a:t>
            </a:r>
            <a:r>
              <a:rPr lang="en-US" alt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GSMModule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F65E13"/>
                </a:solidFill>
                <a:effectLst/>
                <a:latin typeface="inherit"/>
              </a:rPr>
              <a:t>                                   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F65E13"/>
              </a:solidFill>
              <a:effectLst/>
              <a:latin typeface="inherit"/>
            </a:endParaRPr>
          </a:p>
        </p:txBody>
      </p:sp>
      <p:pic>
        <p:nvPicPr>
          <p:cNvPr id="1026" name="Picture 2" descr="GMS Modem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30318" y="3713710"/>
            <a:ext cx="18383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73829" y="2341857"/>
            <a:ext cx="4079921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F65E13"/>
              </a:solidFill>
              <a:effectLst/>
              <a:latin typeface="inherit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65E13"/>
                </a:solidFill>
                <a:effectLst/>
                <a:latin typeface="inherit"/>
                <a:hlinkClick r:id="rId3"/>
              </a:rPr>
              <a:t>  </a:t>
            </a:r>
            <a:r>
              <a:rPr kumimoji="0" lang="en-US" altLang="en-US" sz="15100" b="0" i="0" u="none" strike="noStrike" cap="none" normalizeH="0" baseline="0" dirty="0" smtClean="0">
                <a:ln>
                  <a:noFill/>
                </a:ln>
                <a:solidFill>
                  <a:srgbClr val="F65E13"/>
                </a:solidFill>
                <a:effectLst/>
                <a:latin typeface="inherit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65E13"/>
                </a:solidFill>
                <a:effectLst/>
                <a:latin typeface="inherit"/>
              </a:rPr>
              <a:t>                                           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F65E13"/>
              </a:solidFill>
              <a:effectLst/>
              <a:latin typeface="inheri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5012" y="1823667"/>
            <a:ext cx="113646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333333"/>
                </a:solidFill>
                <a:latin typeface="Bookman Old Style" panose="02050604050505020204" pitchFamily="18" charset="0"/>
              </a:rPr>
              <a:t>GSM system was developed as a digital system using time division multiple access (TDMA) technique for communication purpose</a:t>
            </a:r>
            <a:r>
              <a:rPr lang="en-IN" sz="2400" b="1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 </a:t>
            </a:r>
            <a:r>
              <a:rPr lang="en-IN" sz="2400" b="1" dirty="0">
                <a:solidFill>
                  <a:srgbClr val="333333"/>
                </a:solidFill>
                <a:latin typeface="Bookman Old Style" panose="02050604050505020204" pitchFamily="18" charset="0"/>
              </a:rPr>
              <a:t>A GSM digitizes and reduces the data, then sends it down through a channel with two different streams of client data, each in its own particular time slot</a:t>
            </a:r>
            <a:r>
              <a:rPr lang="en-IN" sz="2400" b="1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 </a:t>
            </a:r>
            <a:r>
              <a:rPr lang="en-IN" sz="2400" b="1" dirty="0">
                <a:solidFill>
                  <a:srgbClr val="333333"/>
                </a:solidFill>
                <a:latin typeface="Bookman Old Style" panose="02050604050505020204" pitchFamily="18" charset="0"/>
              </a:rPr>
              <a:t>The digital system has an ability to carry 64 kbps to 120 Mbps of data rates.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39010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SOFTWARE: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Bookman Old Style" pitchFamily="18" charset="0"/>
              </a:rPr>
              <a:t>Mobile Application to ON/OFF the motor manually</a:t>
            </a:r>
            <a:r>
              <a:rPr lang="en-US" sz="2400" dirty="0" smtClean="0">
                <a:latin typeface="Bookman Old Style" pitchFamily="18" charset="0"/>
              </a:rPr>
              <a:t>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1026" name="Picture 2" descr="C:\Users\Kishorekumar\Downloads\WhatsApp Image 2017-10-06 at 11.05.54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7078" y="2390660"/>
            <a:ext cx="2864387" cy="393302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13" y="1413795"/>
            <a:ext cx="6772776" cy="4278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605356" cy="81483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I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rrigation using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iot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</p:txBody>
      </p:sp>
      <p:pic>
        <p:nvPicPr>
          <p:cNvPr id="4" name="Picture 3" descr="irigation-syst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4688" y="1372666"/>
            <a:ext cx="4010141" cy="3121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46204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4052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TANK SYSTEM USING IOT: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1" y="1070639"/>
            <a:ext cx="6352504" cy="4987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67" y="1046602"/>
            <a:ext cx="4924310" cy="5001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7359362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694F82A-2302-4645-8300-36C98B201079}"/>
              </a:ext>
            </a:extLst>
          </p:cNvPr>
          <p:cNvSpPr/>
          <p:nvPr/>
        </p:nvSpPr>
        <p:spPr>
          <a:xfrm>
            <a:off x="685800" y="939800"/>
            <a:ext cx="7382329" cy="5223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Minimizes 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 waste, water spills and wasteful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consumption.</a:t>
            </a:r>
            <a:endParaRPr lang="en-IN" sz="2400" b="1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The 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 is designed to work </a:t>
            </a:r>
            <a:r>
              <a:rPr lang="en-US" sz="24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 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no need for any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 intervention 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maintenance free </a:t>
            </a:r>
            <a:r>
              <a:rPr lang="en-US" sz="24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real time access of this project is easy  to operate for farmers 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 ON/OFF of Motor can also be done.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20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5485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1518" y="1052028"/>
            <a:ext cx="8942024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46263"/>
            <a:ext cx="4938713" cy="4022725"/>
          </a:xfrm>
        </p:spPr>
        <p:txBody>
          <a:bodyPr/>
          <a:lstStyle/>
          <a:p>
            <a:r>
              <a:rPr lang="en-US" dirty="0" smtClean="0"/>
              <a:t>THANKS TO:</a:t>
            </a:r>
          </a:p>
          <a:p>
            <a:r>
              <a:rPr lang="en-US" dirty="0" err="1" smtClean="0"/>
              <a:t>Mr.Kumaran</a:t>
            </a:r>
            <a:r>
              <a:rPr lang="en-US" dirty="0" smtClean="0"/>
              <a:t>(HOD OF CSE)</a:t>
            </a:r>
          </a:p>
          <a:p>
            <a:r>
              <a:rPr lang="en-US" dirty="0" err="1" smtClean="0"/>
              <a:t>Mr.Bharathi</a:t>
            </a:r>
            <a:r>
              <a:rPr lang="en-US" dirty="0" smtClean="0"/>
              <a:t> Mohan</a:t>
            </a:r>
          </a:p>
          <a:p>
            <a:r>
              <a:rPr lang="en-US" dirty="0" err="1" smtClean="0"/>
              <a:t>Mr.Subbiah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129902-86FC-4243-B682-3355778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63557"/>
            <a:ext cx="6134100" cy="32089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58428" y="3117772"/>
            <a:ext cx="54423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PROJECT  CO-ORDINATOR:</a:t>
            </a:r>
          </a:p>
          <a:p>
            <a:endParaRPr lang="en-IN" dirty="0" smtClean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  GOWTHAMANN (4</a:t>
            </a:r>
            <a:r>
              <a:rPr lang="en-IN" baseline="30000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th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year)</a:t>
            </a:r>
          </a:p>
          <a:p>
            <a:pPr>
              <a:buFont typeface="Wingdings" pitchFamily="2" charset="2"/>
              <a:buChar char="q"/>
            </a:pPr>
            <a:endParaRPr lang="en-IN" dirty="0" smtClean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  LOKESH KUMAR (4</a:t>
            </a:r>
            <a:r>
              <a:rPr lang="en-IN" baseline="30000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th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year)</a:t>
            </a:r>
          </a:p>
          <a:p>
            <a:pPr>
              <a:buFont typeface="Wingdings" pitchFamily="2" charset="2"/>
              <a:buChar char="q"/>
            </a:pPr>
            <a:endParaRPr lang="en-IN" dirty="0" smtClean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  SHIVA SHANKAR</a:t>
            </a:r>
          </a:p>
          <a:p>
            <a:pPr>
              <a:buFont typeface="Wingdings" pitchFamily="2" charset="2"/>
              <a:buChar char="q"/>
            </a:pPr>
            <a:endParaRPr lang="en-IN" dirty="0" smtClean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8130" y="3382177"/>
            <a:ext cx="36245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THANKS TO: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Mr.Kumaran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 (HOD OF CSE)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Mr.Bharathi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Mohan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Mr.Subbiah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16048" y="878851"/>
            <a:ext cx="4975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DEPARTMENT OF CSE 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/>
            </a:r>
            <a:b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JAYA   ENGINEERING   COLLEGE</a:t>
            </a:r>
          </a:p>
          <a:p>
            <a:endParaRPr lang="en-IN" dirty="0" smtClean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314" y="484906"/>
            <a:ext cx="10058400" cy="106847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CONTENT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Berlin Sans FB Demi" pitchFamily="34" charset="0"/>
              </a:rPr>
              <a:t>Problem</a:t>
            </a:r>
          </a:p>
          <a:p>
            <a:pPr>
              <a:buFont typeface="Wingdings" pitchFamily="2" charset="2"/>
              <a:buChar char="v"/>
            </a:pPr>
            <a:endParaRPr lang="en-US" sz="2600" dirty="0" smtClean="0">
              <a:latin typeface="Berlin Sans FB Dem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Berlin Sans FB Demi" pitchFamily="34" charset="0"/>
              </a:rPr>
              <a:t>Solution</a:t>
            </a:r>
          </a:p>
          <a:p>
            <a:pPr>
              <a:buFont typeface="Wingdings" pitchFamily="2" charset="2"/>
              <a:buChar char="v"/>
            </a:pPr>
            <a:endParaRPr lang="en-US" sz="2600" dirty="0" smtClean="0">
              <a:latin typeface="Berlin Sans FB Dem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Berlin Sans FB Demi" pitchFamily="34" charset="0"/>
              </a:rPr>
              <a:t>Abstract</a:t>
            </a:r>
          </a:p>
          <a:p>
            <a:pPr>
              <a:buFont typeface="Wingdings" pitchFamily="2" charset="2"/>
              <a:buChar char="v"/>
            </a:pPr>
            <a:endParaRPr lang="en-US" sz="2600" dirty="0" smtClean="0">
              <a:latin typeface="Berlin Sans FB Dem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Berlin Sans FB Demi" pitchFamily="34" charset="0"/>
              </a:rPr>
              <a:t>Hardware and Software Implementation</a:t>
            </a:r>
          </a:p>
          <a:p>
            <a:pPr>
              <a:buFont typeface="Wingdings" pitchFamily="2" charset="2"/>
              <a:buChar char="v"/>
            </a:pPr>
            <a:endParaRPr lang="en-US" sz="2600" dirty="0" smtClean="0">
              <a:latin typeface="Berlin Sans FB Dem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Berlin Sans FB Demi" pitchFamily="34" charset="0"/>
              </a:rPr>
              <a:t>Application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erlin Sans FB Demi" pitchFamily="34" charset="0"/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*Overflow of water in Tank                   *Overflow of Water in soil during            </a:t>
            </a:r>
          </a:p>
          <a:p>
            <a:r>
              <a:rPr lang="en-US" b="1" dirty="0" smtClean="0">
                <a:latin typeface="Bookman Old Style" pitchFamily="18" charset="0"/>
              </a:rPr>
              <a:t>                                                             irrigation(it affect top layer of soil)</a:t>
            </a:r>
          </a:p>
          <a:p>
            <a:endParaRPr lang="en-US" b="1" dirty="0" smtClean="0">
              <a:latin typeface="Bookman Old Style" pitchFamily="18" charset="0"/>
            </a:endParaRPr>
          </a:p>
          <a:p>
            <a:endParaRPr lang="en-US" b="1" dirty="0" smtClean="0">
              <a:latin typeface="Bookman Old Style" pitchFamily="18" charset="0"/>
            </a:endParaRPr>
          </a:p>
          <a:p>
            <a:endParaRPr lang="en-US" b="1" dirty="0" smtClean="0">
              <a:latin typeface="Bookman Old Style" pitchFamily="18" charset="0"/>
            </a:endParaRPr>
          </a:p>
          <a:p>
            <a:endParaRPr lang="en-US" b="1" dirty="0" smtClean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water_tank_over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11" y="3117772"/>
            <a:ext cx="1882858" cy="1861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51af85c1-781c-428a-9a42-ec550a-56ceeca9f417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796" y="3062687"/>
            <a:ext cx="2908453" cy="1967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040294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*Automated Water Pump System              *Automated Irrigation System</a:t>
            </a:r>
          </a:p>
          <a:p>
            <a:r>
              <a:rPr lang="en-US" b="1" dirty="0" smtClean="0">
                <a:latin typeface="Bookman Old Style" pitchFamily="18" charset="0"/>
              </a:rPr>
              <a:t>                                                                                     </a:t>
            </a:r>
          </a:p>
        </p:txBody>
      </p:sp>
      <p:pic>
        <p:nvPicPr>
          <p:cNvPr id="4" name="Picture 3" descr="Water Pu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7" y="2754217"/>
            <a:ext cx="4858438" cy="3238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Irrig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935" y="2732183"/>
            <a:ext cx="4913523" cy="3194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r>
              <a:rPr lang="en-US" sz="5300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SOLUTION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EC2DFB-CF97-4C47-BC5C-6054ADCC7A62}"/>
              </a:ext>
            </a:extLst>
          </p:cNvPr>
          <p:cNvSpPr/>
          <p:nvPr/>
        </p:nvSpPr>
        <p:spPr>
          <a:xfrm>
            <a:off x="482932" y="500744"/>
            <a:ext cx="8694056" cy="515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 smtClean="0">
              <a:solidFill>
                <a:srgbClr val="565353"/>
              </a:solidFill>
              <a:latin typeface="Arial Black" panose="020B0A040201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ABSTRACT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 Water supply is the most important activity in daily home/office environment.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 The Project is designed to develop an automated Water Pump System /irrigation system which switches the pump motor </a:t>
            </a:r>
            <a:r>
              <a:rPr lang="en-US" b="1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ON/OFF</a:t>
            </a:r>
            <a:r>
              <a:rPr lang="en-US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 on sensing the water level of the tank and the moisture content of the soil.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 The Project uses an Arduino UNO r3 (AT mega18)Microcontroller which is  programmed to receive the input signal of Water Level in the tank and moisture content of the soil.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 This is achieved by using LM392 comparator which acts as interface between the sensing arrangement and the microcontroller.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 An LCD display is also interfaced to the microcontroller to display status of the water level and moisture content.</a:t>
            </a:r>
            <a:endParaRPr lang="en-IN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8178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170" y="902248"/>
            <a:ext cx="1144369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>To improve irrigation water use efficiency, reduce cost of irrigation water, we design of wireless Internet technology of farmland uses automatic irrigation control</a:t>
            </a:r>
            <a:r>
              <a:rPr lang="en-IN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.</a:t>
            </a: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/>
            </a:r>
            <a:b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</a:br>
            <a:endParaRPr lang="en-IN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mobile </a:t>
            </a: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>phone or wireless of </a:t>
            </a:r>
            <a:r>
              <a:rPr lang="en-IN" dirty="0" err="1">
                <a:solidFill>
                  <a:srgbClr val="333333"/>
                </a:solidFill>
                <a:latin typeface="Bookman Old Style" panose="02050604050505020204" pitchFamily="18" charset="0"/>
              </a:rPr>
              <a:t>iot</a:t>
            </a: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> will constitute a variety of sensors intelligent network, thus enhancing the overall automation system and monitoring </a:t>
            </a:r>
            <a:r>
              <a:rPr lang="en-IN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level</a:t>
            </a: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/>
            </a:r>
            <a:b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</a:br>
            <a:endParaRPr lang="en-IN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>User use mobile phones </a:t>
            </a:r>
            <a:r>
              <a:rPr lang="en-IN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 to measure </a:t>
            </a: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>soil moisture </a:t>
            </a:r>
            <a:r>
              <a:rPr lang="en-IN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content  </a:t>
            </a: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>and control to realize the irrigation automation by </a:t>
            </a:r>
            <a:r>
              <a:rPr lang="en-IN" dirty="0" err="1">
                <a:solidFill>
                  <a:srgbClr val="333333"/>
                </a:solidFill>
                <a:latin typeface="Bookman Old Style" panose="02050604050505020204" pitchFamily="18" charset="0"/>
              </a:rPr>
              <a:t>sms</a:t>
            </a: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> when farms get dry . </a:t>
            </a:r>
            <a:b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</a:br>
            <a:endParaRPr lang="en-IN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When </a:t>
            </a: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>user </a:t>
            </a:r>
            <a:r>
              <a:rPr lang="en-IN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receive </a:t>
            </a: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>the message user manually can ON the system by calling/</a:t>
            </a:r>
            <a:r>
              <a:rPr lang="en-IN" dirty="0" err="1">
                <a:solidFill>
                  <a:srgbClr val="333333"/>
                </a:solidFill>
                <a:latin typeface="Bookman Old Style" panose="02050604050505020204" pitchFamily="18" charset="0"/>
              </a:rPr>
              <a:t>sms</a:t>
            </a:r>
            <a:r>
              <a:rPr lang="en-IN" dirty="0">
                <a:solidFill>
                  <a:srgbClr val="333333"/>
                </a:solidFill>
                <a:latin typeface="Bookman Old Style" panose="02050604050505020204" pitchFamily="18" charset="0"/>
              </a:rPr>
              <a:t> to particular number </a:t>
            </a:r>
            <a:r>
              <a:rPr lang="en-IN" dirty="0" smtClean="0">
                <a:solidFill>
                  <a:srgbClr val="333333"/>
                </a:solidFill>
                <a:latin typeface="Bookman Old Style" panose="02050604050505020204" pitchFamily="18" charset="0"/>
              </a:rPr>
              <a:t>. A Mobile app is developed to ON/OFF of the motor.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 We hope this system in society will enjoy supplying water without their worries related to water spills and electrical consumption.</a:t>
            </a:r>
            <a:endParaRPr lang="en-IN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285750" indent="-285750"/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5634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114300"/>
            <a:ext cx="911860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HARDWARE AND SOFTWARE IMPLEMENTAION</a:t>
            </a:r>
          </a:p>
          <a:p>
            <a:endParaRPr lang="en-IN" sz="3200" dirty="0" smtClean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HARDWARE: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err="1" smtClean="0">
                <a:latin typeface="Bookman Old Style" panose="02050604050505020204" pitchFamily="18" charset="0"/>
              </a:rPr>
              <a:t>Arduino</a:t>
            </a:r>
            <a:r>
              <a:rPr lang="en-IN" sz="3600" dirty="0" smtClean="0">
                <a:latin typeface="Bookman Old Style" panose="02050604050505020204" pitchFamily="18" charset="0"/>
              </a:rPr>
              <a:t> </a:t>
            </a:r>
            <a:r>
              <a:rPr lang="en-IN" sz="3600" dirty="0" err="1" smtClean="0">
                <a:latin typeface="Bookman Old Style" panose="02050604050505020204" pitchFamily="18" charset="0"/>
              </a:rPr>
              <a:t>uno</a:t>
            </a:r>
            <a:r>
              <a:rPr lang="en-IN" sz="3600" dirty="0" smtClean="0">
                <a:latin typeface="Bookman Old Style" panose="02050604050505020204" pitchFamily="18" charset="0"/>
              </a:rPr>
              <a:t> R3          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latin typeface="Bookman Old Style" panose="02050604050505020204" pitchFamily="18" charset="0"/>
              </a:rPr>
              <a:t> Soil </a:t>
            </a:r>
            <a:r>
              <a:rPr lang="en-IN" sz="3600" dirty="0">
                <a:latin typeface="Bookman Old Style" panose="02050604050505020204" pitchFamily="18" charset="0"/>
              </a:rPr>
              <a:t>M</a:t>
            </a:r>
            <a:r>
              <a:rPr lang="en-IN" sz="3600" dirty="0" smtClean="0">
                <a:latin typeface="Bookman Old Style" panose="02050604050505020204" pitchFamily="18" charset="0"/>
              </a:rPr>
              <a:t>oisture sensor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latin typeface="Bookman Old Style" panose="02050604050505020204" pitchFamily="18" charset="0"/>
              </a:rPr>
              <a:t> Water level sensor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latin typeface="Bookman Old Style" panose="02050604050505020204" pitchFamily="18" charset="0"/>
              </a:rPr>
              <a:t> 2 – channel relay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latin typeface="Bookman Old Style" panose="02050604050505020204" pitchFamily="18" charset="0"/>
              </a:rPr>
              <a:t> Jumped wires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>
                <a:latin typeface="Bookman Old Style" panose="02050604050505020204" pitchFamily="18" charset="0"/>
              </a:rPr>
              <a:t> </a:t>
            </a:r>
            <a:r>
              <a:rPr lang="en-IN" sz="3600" dirty="0" smtClean="0">
                <a:latin typeface="Bookman Old Style" panose="02050604050505020204" pitchFamily="18" charset="0"/>
              </a:rPr>
              <a:t>16x2  LCD display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Bookman Old Style" panose="02050604050505020204" pitchFamily="18" charset="0"/>
              </a:rPr>
              <a:t>   Gsm module 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    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28" y="907514"/>
            <a:ext cx="2746540" cy="2377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820" y="1762452"/>
            <a:ext cx="1947386" cy="2790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76" y="3735810"/>
            <a:ext cx="1589692" cy="2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70902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8BF140-680A-4349-B901-B79F14C4CECA}"/>
              </a:ext>
            </a:extLst>
          </p:cNvPr>
          <p:cNvSpPr/>
          <p:nvPr/>
        </p:nvSpPr>
        <p:spPr>
          <a:xfrm>
            <a:off x="572654" y="168504"/>
            <a:ext cx="7181418" cy="5285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ARDUINO UNO R3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dirty="0" smtClean="0">
              <a:solidFill>
                <a:srgbClr val="565353"/>
              </a:solidFill>
              <a:latin typeface="Arial Black" panose="020B0A040201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Arduino </a:t>
            </a:r>
            <a:r>
              <a:rPr lang="en-IN" sz="2400" b="1" dirty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is a popular open-source development board for </a:t>
            </a:r>
            <a:r>
              <a:rPr lang="en-IN" sz="2400" b="1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engineering based projects.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N" sz="2400" b="1" dirty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It consists of  </a:t>
            </a:r>
            <a:r>
              <a:rPr lang="en-IN" sz="2400" b="1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a microcontroller (AT mega 32), with a USB programmer. The crystal oscillator used to convert the signals in form of electrical inputs.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solidFill>
                  <a:srgbClr val="565353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endParaRPr lang="en-IN" sz="2400" dirty="0" smtClean="0">
              <a:solidFill>
                <a:srgbClr val="565353"/>
              </a:solidFill>
              <a:latin typeface="Bookman Old Style" panose="02050604050505020204" pitchFamily="18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A7DF33-B371-4E9C-87A3-564713D891C0}"/>
              </a:ext>
            </a:extLst>
          </p:cNvPr>
          <p:cNvSpPr/>
          <p:nvPr/>
        </p:nvSpPr>
        <p:spPr>
          <a:xfrm>
            <a:off x="2566696" y="-207048"/>
            <a:ext cx="26161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Image result for arduino uno"/>
          <p:cNvSpPr>
            <a:spLocks noChangeAspect="1" noChangeArrowheads="1"/>
          </p:cNvSpPr>
          <p:nvPr/>
        </p:nvSpPr>
        <p:spPr bwMode="auto">
          <a:xfrm>
            <a:off x="155575" y="-1971693"/>
            <a:ext cx="1780743" cy="17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9318" y="2072482"/>
            <a:ext cx="3086100" cy="2667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9254087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B3A24DE-0AE5-4135-8BC7-E411A4FEDF38}"/>
              </a:ext>
            </a:extLst>
          </p:cNvPr>
          <p:cNvSpPr/>
          <p:nvPr/>
        </p:nvSpPr>
        <p:spPr>
          <a:xfrm>
            <a:off x="963386" y="756923"/>
            <a:ext cx="6096000" cy="40263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565353"/>
                </a:solidFill>
                <a:latin typeface="Arial Black" panose="020B0A040201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MOISTURE SENSOR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The moisture sensor provides an analogue output, which can easily be interfaced with Arduino.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Each sensor has four pins (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Vcc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, 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Gnd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, 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Ao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 and Do) available for interfacing with the Arduino board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Helvetica" panose="020B0604020202020204" pitchFamily="34" charset="0"/>
              </a:rPr>
              <a:t>. 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9646" y="887557"/>
            <a:ext cx="2717800" cy="3895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6438025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757</TotalTime>
  <Words>566</Words>
  <Application>Microsoft Office PowerPoint</Application>
  <PresentationFormat>Custom</PresentationFormat>
  <Paragraphs>121</Paragraphs>
  <Slides>16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 Automated Pump System &amp;        Irrigation to Farm lands</vt:lpstr>
      <vt:lpstr>   CONTENT</vt:lpstr>
      <vt:lpstr>PROBLEM</vt:lpstr>
      <vt:lpstr>      SOLUTION </vt:lpstr>
      <vt:lpstr>Slide 5</vt:lpstr>
      <vt:lpstr>Slide 6</vt:lpstr>
      <vt:lpstr>Slide 7</vt:lpstr>
      <vt:lpstr>Slide 8</vt:lpstr>
      <vt:lpstr>Slide 9</vt:lpstr>
      <vt:lpstr>Slide 10</vt:lpstr>
      <vt:lpstr>Slide 11</vt:lpstr>
      <vt:lpstr>SOFTWARE:</vt:lpstr>
      <vt:lpstr>Irrigation using iot:</vt:lpstr>
      <vt:lpstr>TANK SYSTEM USING IOT: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pump system \       Irrigation to farm land</dc:title>
  <dc:creator>captaincoolad@gmail.com</dc:creator>
  <cp:lastModifiedBy>Kishorekumar</cp:lastModifiedBy>
  <cp:revision>80</cp:revision>
  <dcterms:created xsi:type="dcterms:W3CDTF">2017-07-27T17:31:22Z</dcterms:created>
  <dcterms:modified xsi:type="dcterms:W3CDTF">2017-10-06T17:49:11Z</dcterms:modified>
</cp:coreProperties>
</file>