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9" r:id="rId6"/>
    <p:sldId id="259" r:id="rId7"/>
    <p:sldId id="260" r:id="rId8"/>
    <p:sldId id="261" r:id="rId9"/>
    <p:sldId id="262" r:id="rId10"/>
    <p:sldId id="263" r:id="rId11"/>
    <p:sldId id="264"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638800" y="1666875"/>
            <a:ext cx="3570605" cy="622300"/>
          </a:xfrm>
          <a:prstGeom prst="rect">
            <a:avLst/>
          </a:prstGeom>
          <a:solidFill>
            <a:schemeClr val="bg1"/>
          </a:solidFill>
          <a:ln>
            <a:solidFill>
              <a:schemeClr val="bg1"/>
            </a:solidFill>
          </a:ln>
        </p:spPr>
        <p:txBody>
          <a:bodyPr vert="horz" wrap="square" lIns="0" tIns="16510" rIns="0" bIns="0" rtlCol="0">
            <a:noAutofit/>
            <a:scene3d>
              <a:camera prst="orthographicFront"/>
              <a:lightRig rig="threePt" dir="t"/>
            </a:scene3d>
          </a:bodyPr>
          <a:lstStyle/>
          <a:p>
            <a:pPr marL="12700">
              <a:lnSpc>
                <a:spcPct val="100000"/>
              </a:lnSpc>
              <a:spcBef>
                <a:spcPts val="130"/>
              </a:spcBef>
            </a:pPr>
            <a:r>
              <a:rPr lang="en-GB" altLang="en-US" sz="4400">
                <a:ln w="15875"/>
                <a:gradFill>
                  <a:gsLst>
                    <a:gs pos="0">
                      <a:schemeClr val="accent1">
                        <a:hueMod val="80000"/>
                      </a:schemeClr>
                    </a:gs>
                    <a:gs pos="100000">
                      <a:schemeClr val="accent1">
                        <a:alpha val="100000"/>
                      </a:schemeClr>
                    </a:gs>
                  </a:gsLst>
                  <a:lin ang="2700000" scaled="0"/>
                </a:gradFill>
                <a:effectLst/>
                <a:latin typeface="Trebuchet MS" panose="020B0603020202020204"/>
                <a:cs typeface="Trebuchet MS" panose="020B0603020202020204"/>
              </a:rPr>
              <a:t>Kishore M</a:t>
            </a:r>
            <a:endParaRPr lang="en-GB" altLang="en-US" sz="4400">
              <a:ln w="15875"/>
              <a:gradFill>
                <a:gsLst>
                  <a:gs pos="0">
                    <a:schemeClr val="accent1">
                      <a:hueMod val="80000"/>
                    </a:schemeClr>
                  </a:gs>
                  <a:gs pos="100000">
                    <a:schemeClr val="accent1">
                      <a:alpha val="100000"/>
                    </a:schemeClr>
                  </a:gs>
                </a:gsLst>
                <a:lin ang="2700000" scaled="0"/>
              </a:gradFill>
              <a:effectLst/>
              <a:latin typeface="Trebuchet MS" panose="020B0603020202020204"/>
              <a:cs typeface="Trebuchet MS" panose="020B0603020202020204"/>
            </a:endParaRPr>
          </a:p>
        </p:txBody>
      </p:sp>
      <p:sp>
        <p:nvSpPr>
          <p:cNvPr id="8" name="object 8"/>
          <p:cNvSpPr txBox="1"/>
          <p:nvPr/>
        </p:nvSpPr>
        <p:spPr>
          <a:xfrm>
            <a:off x="6484620" y="2821305"/>
            <a:ext cx="2724150" cy="874395"/>
          </a:xfrm>
          <a:prstGeom prst="rect">
            <a:avLst/>
          </a:prstGeom>
        </p:spPr>
        <p:txBody>
          <a:bodyPr vert="horz" wrap="square" lIns="0" tIns="12700" rIns="0" bIns="0" rtlCol="0">
            <a:spAutoFit/>
          </a:bodyPr>
          <a:lstStyle/>
          <a:p>
            <a:pPr marL="12700">
              <a:lnSpc>
                <a:spcPct val="100000"/>
              </a:lnSpc>
              <a:spcBef>
                <a:spcPts val="100"/>
              </a:spcBef>
            </a:pPr>
            <a:r>
              <a:rPr lang="en-GB" altLang="" sz="3200">
                <a:latin typeface="Times New Roman" panose="02020603050405020304" charset="0"/>
                <a:cs typeface="Times New Roman" panose="02020603050405020304" charset="0"/>
              </a:rPr>
              <a:t>DNA </a:t>
            </a:r>
            <a:r>
              <a:rPr lang="en-GB" altLang="" sz="2400">
                <a:latin typeface="Trebuchet MS" panose="020B0603020202020204"/>
                <a:cs typeface="Trebuchet MS" panose="020B0603020202020204"/>
              </a:rPr>
              <a:t>STEGNOGRAPHY</a:t>
            </a:r>
            <a:endParaRPr lang="en-GB" altLang=""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xfrm>
            <a:off x="11277218" y="6473337"/>
            <a:ext cx="241300" cy="168910"/>
          </a:xfrm>
          <a:prstGeom prst="rect">
            <a:avLst/>
          </a:prstGeom>
        </p:spPr>
        <p:txBody>
          <a:bodyPr/>
          <a:lstStyle/>
          <a:p>
            <a: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162560"/>
            <a:ext cx="3304540" cy="886460"/>
          </a:xfrm>
          <a:prstGeom prst="rect">
            <a:avLst/>
          </a:prstGeom>
        </p:spPr>
        <p:txBody>
          <a:bodyPr vert="horz" wrap="square" lIns="0" tIns="13335" rIns="0" bIns="0" rtlCol="0">
            <a:noAutofit/>
          </a:bodyPr>
          <a:lstStyle/>
          <a:p>
            <a:pPr marL="12700">
              <a:lnSpc>
                <a:spcPct val="100000"/>
              </a:lnSpc>
              <a:spcBef>
                <a:spcPts val="105"/>
              </a:spcBef>
            </a:pPr>
            <a:r>
              <a:rPr spc="-10" dirty="0"/>
              <a:t>MODELLING</a:t>
            </a:r>
            <a:endParaRPr spc="-10" dirty="0"/>
          </a:p>
        </p:txBody>
      </p:sp>
      <p:sp>
        <p:nvSpPr>
          <p:cNvPr id="10" name="Text Box 9"/>
          <p:cNvSpPr txBox="1"/>
          <p:nvPr/>
        </p:nvSpPr>
        <p:spPr>
          <a:xfrm>
            <a:off x="608965" y="864235"/>
            <a:ext cx="10998835" cy="5684520"/>
          </a:xfrm>
          <a:prstGeom prst="rect">
            <a:avLst/>
          </a:prstGeom>
          <a:noFill/>
        </p:spPr>
        <p:txBody>
          <a:bodyPr wrap="square" rtlCol="0">
            <a:noAutofit/>
          </a:bodyPr>
          <a:p>
            <a:pPr>
              <a:lnSpc>
                <a:spcPct val="110000"/>
              </a:lnSpc>
            </a:pPr>
            <a:r>
              <a:rPr lang="en-US"/>
              <a:t>DNA steganography involves the process of concealing secret information within a DNA sequence in a manner that is not easily detectable. The modeling of DNA steganography entails determining the method or algorithm for embedding the secret information into the DNA sequence, as well as the method for extracting that information from the sequence.</a:t>
            </a:r>
            <a:endParaRPr lang="en-US"/>
          </a:p>
          <a:p>
            <a:pPr>
              <a:lnSpc>
                <a:spcPct val="110000"/>
              </a:lnSpc>
            </a:pPr>
            <a:endParaRPr lang="en-US"/>
          </a:p>
          <a:p>
            <a:pPr>
              <a:lnSpc>
                <a:spcPct val="110000"/>
              </a:lnSpc>
            </a:pPr>
            <a:r>
              <a:rPr lang="en-US"/>
              <a:t>Various methods and algorithms can be employed for DNA steganography, including techniques such as nucleotide substitution, codon reordering, and DNA sequence encoding schemes.</a:t>
            </a:r>
            <a:endParaRPr lang="en-US"/>
          </a:p>
          <a:p>
            <a:pPr>
              <a:lnSpc>
                <a:spcPct val="110000"/>
              </a:lnSpc>
            </a:pPr>
            <a:endParaRPr lang="en-US"/>
          </a:p>
          <a:p>
            <a:pPr>
              <a:lnSpc>
                <a:spcPct val="110000"/>
              </a:lnSpc>
            </a:pPr>
            <a:r>
              <a:rPr lang="en-US"/>
              <a:t>One common modeling approach for DNA steganography involves manipulating the sequence of nucleotides within the DNA strand to encode the secret message. For example, nucleotide substitution techniques may be utilized to replace certain nucleotides with others to represent characters of the secret message.</a:t>
            </a:r>
            <a:endParaRPr lang="en-US"/>
          </a:p>
          <a:p>
            <a:pPr>
              <a:lnSpc>
                <a:spcPct val="110000"/>
              </a:lnSpc>
            </a:pPr>
            <a:endParaRPr lang="en-US"/>
          </a:p>
          <a:p>
            <a:pPr>
              <a:lnSpc>
                <a:spcPct val="110000"/>
              </a:lnSpc>
            </a:pPr>
            <a:r>
              <a:rPr lang="en-US"/>
              <a:t>The modeling of DNA steganography also encompasses considerations such as the capacity of the DNA sequence to embed the secret information, the security and robustness of the embedding method, and the method for extracting the information from the DNA sequence without introducing errors or mutations.</a:t>
            </a:r>
            <a:endParaRPr lang="en-US"/>
          </a:p>
          <a:p>
            <a:pPr>
              <a:lnSpc>
                <a:spcPct val="110000"/>
              </a:lnSpc>
            </a:pPr>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0" name="Text Box 9"/>
          <p:cNvSpPr txBox="1"/>
          <p:nvPr/>
        </p:nvSpPr>
        <p:spPr>
          <a:xfrm>
            <a:off x="1643380" y="1301115"/>
            <a:ext cx="9425940" cy="12199620"/>
          </a:xfrm>
          <a:prstGeom prst="rect">
            <a:avLst/>
          </a:prstGeom>
          <a:noFill/>
        </p:spPr>
        <p:txBody>
          <a:bodyPr wrap="square" rtlCol="0">
            <a:noAutofit/>
          </a:bodyPr>
          <a:p>
            <a:pPr>
              <a:lnSpc>
                <a:spcPct val="110000"/>
              </a:lnSpc>
            </a:pPr>
            <a:r>
              <a:rPr lang="en-US"/>
              <a:t>In general, the results of DNA steganography encryption include:</a:t>
            </a:r>
            <a:endParaRPr lang="en-US"/>
          </a:p>
          <a:p>
            <a:pPr>
              <a:lnSpc>
                <a:spcPct val="110000"/>
              </a:lnSpc>
            </a:pPr>
            <a:endParaRPr lang="en-US"/>
          </a:p>
          <a:p>
            <a:pPr>
              <a:lnSpc>
                <a:spcPct val="110000"/>
              </a:lnSpc>
            </a:pPr>
            <a:r>
              <a:rPr lang="en-US"/>
              <a:t>Embedding of secret data within the DNA sequence without visibly altering it</a:t>
            </a:r>
            <a:endParaRPr lang="en-US"/>
          </a:p>
          <a:p>
            <a:pPr>
              <a:lnSpc>
                <a:spcPct val="110000"/>
              </a:lnSpc>
            </a:pPr>
            <a:r>
              <a:rPr lang="en-US"/>
              <a:t>Ensuring that the embedded data is hidden and secure from unauthorized access</a:t>
            </a:r>
            <a:endParaRPr lang="en-US"/>
          </a:p>
          <a:p>
            <a:pPr>
              <a:lnSpc>
                <a:spcPct val="110000"/>
              </a:lnSpc>
            </a:pPr>
            <a:r>
              <a:rPr lang="en-US"/>
              <a:t>Choosing an appropriate algorithm or method for encoding the data within the DNA sequence</a:t>
            </a:r>
            <a:endParaRPr lang="en-US"/>
          </a:p>
          <a:p>
            <a:pPr>
              <a:lnSpc>
                <a:spcPct val="110000"/>
              </a:lnSpc>
            </a:pPr>
            <a:r>
              <a:rPr lang="en-US"/>
              <a:t>Generating a stego DNA sequence that can be transmitted or stored without suspicion</a:t>
            </a:r>
            <a:endParaRPr lang="en-US"/>
          </a:p>
          <a:p>
            <a:pPr>
              <a:lnSpc>
                <a:spcPct val="110000"/>
              </a:lnSpc>
            </a:pPr>
            <a:r>
              <a:rPr lang="en-US"/>
              <a:t>On the other hand, the results of DNA steganography decryption involve:</a:t>
            </a:r>
            <a:endParaRPr lang="en-US"/>
          </a:p>
          <a:p>
            <a:pPr>
              <a:lnSpc>
                <a:spcPct val="110000"/>
              </a:lnSpc>
            </a:pPr>
            <a:endParaRPr lang="en-US"/>
          </a:p>
          <a:p>
            <a:pPr>
              <a:lnSpc>
                <a:spcPct val="110000"/>
              </a:lnSpc>
            </a:pPr>
            <a:r>
              <a:rPr lang="en-US"/>
              <a:t>Extracting the hidden data from the stego DNA sequence using a decryption algorithm or key</a:t>
            </a:r>
            <a:endParaRPr lang="en-US"/>
          </a:p>
          <a:p>
            <a:pPr>
              <a:lnSpc>
                <a:spcPct val="110000"/>
              </a:lnSpc>
            </a:pPr>
            <a:r>
              <a:rPr lang="en-US"/>
              <a:t>Reconstructing the original data that was encoded within the DNA sequence</a:t>
            </a:r>
            <a:endParaRPr lang="en-US"/>
          </a:p>
          <a:p>
            <a:pPr>
              <a:lnSpc>
                <a:spcPct val="110000"/>
              </a:lnSpc>
            </a:pPr>
            <a:r>
              <a:rPr lang="en-US"/>
              <a:t>Ensuring that the extracted data is accurate and unaltered from the original</a:t>
            </a:r>
            <a:endParaRPr lang="en-US"/>
          </a:p>
          <a:p>
            <a:pPr>
              <a:lnSpc>
                <a:spcPct val="110000"/>
              </a:lnSpc>
            </a:pPr>
            <a:r>
              <a:rPr lang="en-US"/>
              <a:t>Verifying the authenticity of the extracted data and confirming it against the original information</a:t>
            </a:r>
            <a:endParaRPr lang="en-US"/>
          </a:p>
          <a:p>
            <a:endParaRPr lang="en-US"/>
          </a:p>
          <a:p>
            <a:endParaRPr lang="en-US"/>
          </a:p>
          <a:p>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268200" y="-381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738505"/>
          </a:xfrm>
          <a:prstGeom prst="rect">
            <a:avLst/>
          </a:prstGeom>
        </p:spPr>
        <p:txBody>
          <a:bodyPr/>
          <a:lstStyle/>
          <a:p>
            <a:r>
              <a:rPr lang="en-GB"/>
              <a:t>Project Title</a:t>
            </a:r>
            <a:endParaRPr lang="en-GB"/>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xfrm>
            <a:off x="11277218" y="6473337"/>
            <a:ext cx="241300" cy="168910"/>
          </a:xfrm>
          <a:prstGeom prst="rect">
            <a:avLst/>
          </a:prstGeom>
        </p:spPr>
        <p:txBody>
          <a:bodyPr/>
          <a:lstStyle/>
          <a:p>
            <a:r>
              <a:t>*</a:t>
            </a:r>
          </a:p>
        </p:txBody>
      </p:sp>
      <p:sp>
        <p:nvSpPr>
          <p:cNvPr id="25" name="Text Box 24"/>
          <p:cNvSpPr txBox="1"/>
          <p:nvPr/>
        </p:nvSpPr>
        <p:spPr>
          <a:xfrm>
            <a:off x="1828800" y="3124200"/>
            <a:ext cx="4064000" cy="714375"/>
          </a:xfrm>
          <a:prstGeom prst="rect">
            <a:avLst/>
          </a:prstGeom>
          <a:noFill/>
        </p:spPr>
        <p:txBody>
          <a:bodyPr wrap="square" rtlCol="0">
            <a:noAutofit/>
            <a:scene3d>
              <a:camera prst="orthographicFront"/>
              <a:lightRig rig="threePt" dir="t"/>
            </a:scene3d>
          </a:bodyPr>
          <a:p>
            <a:r>
              <a:rPr lang="en-GB" altLang="en-US" sz="2800">
                <a:solidFill>
                  <a:schemeClr val="tx1"/>
                </a:solidFill>
                <a:effectLst>
                  <a:outerShdw blurRad="38100" dist="19050" dir="2700000" algn="tl" rotWithShape="0">
                    <a:schemeClr val="dk1">
                      <a:alpha val="40000"/>
                    </a:schemeClr>
                  </a:outerShdw>
                </a:effectLst>
              </a:rPr>
              <a:t> </a:t>
            </a:r>
            <a:endParaRPr lang="en-GB" altLang="en-US" sz="2800">
              <a:solidFill>
                <a:schemeClr val="tx1"/>
              </a:solidFill>
              <a:effectLst>
                <a:outerShdw blurRad="38100" dist="19050" dir="2700000" algn="tl" rotWithShape="0">
                  <a:schemeClr val="dk1">
                    <a:alpha val="40000"/>
                  </a:schemeClr>
                </a:outerShdw>
              </a:effectLst>
            </a:endParaRPr>
          </a:p>
        </p:txBody>
      </p:sp>
      <p:sp>
        <p:nvSpPr>
          <p:cNvPr id="26" name="Text Box 25"/>
          <p:cNvSpPr txBox="1"/>
          <p:nvPr/>
        </p:nvSpPr>
        <p:spPr>
          <a:xfrm>
            <a:off x="2641600" y="3124200"/>
            <a:ext cx="6502400" cy="521970"/>
          </a:xfrm>
          <a:prstGeom prst="rect">
            <a:avLst/>
          </a:prstGeom>
          <a:noFill/>
        </p:spPr>
        <p:txBody>
          <a:bodyPr wrap="square" rtlCol="0">
            <a:spAutoFit/>
          </a:bodyPr>
          <a:p>
            <a:endParaRPr lang="en-GB" alt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flipH="1">
            <a:off x="10339705" y="76200"/>
            <a:ext cx="30638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8330" y="447674"/>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1143000" y="1447800"/>
            <a:ext cx="4064000" cy="645160"/>
          </a:xfrm>
          <a:prstGeom prst="rect">
            <a:avLst/>
          </a:prstGeom>
          <a:noFill/>
        </p:spPr>
        <p:txBody>
          <a:bodyPr wrap="square" rtlCol="0">
            <a:spAutoFit/>
          </a:bodyPr>
          <a:p>
            <a:pPr marL="0" indent="0">
              <a:buFont typeface="Arial" panose="020B0604020202020204" pitchFamily="34" charset="0"/>
              <a:buNone/>
            </a:pPr>
            <a:endParaRPr lang="en-GB" altLang="en-US">
              <a:sym typeface="+mn-ea"/>
            </a:endParaRPr>
          </a:p>
          <a:p>
            <a:pPr marL="0" indent="0">
              <a:buFont typeface="Arial" panose="020B0604020202020204" pitchFamily="34" charset="0"/>
              <a:buNone/>
            </a:pPr>
            <a:endParaRPr lang="en-GB" altLang="en-US"/>
          </a:p>
        </p:txBody>
      </p:sp>
      <p:sp>
        <p:nvSpPr>
          <p:cNvPr id="26" name="Rectangles 25"/>
          <p:cNvSpPr/>
          <p:nvPr/>
        </p:nvSpPr>
        <p:spPr>
          <a:xfrm>
            <a:off x="1475740" y="1265555"/>
            <a:ext cx="7849870" cy="4992370"/>
          </a:xfrm>
          <a:prstGeom prst="rect">
            <a:avLst/>
          </a:prstGeom>
          <a:noFill/>
          <a:ln>
            <a:noFill/>
          </a:ln>
        </p:spPr>
        <p:txBody>
          <a:bodyPr wrap="square" rtlCol="0" anchor="t">
            <a:noAutofit/>
          </a:bodyPr>
          <a:p>
            <a:pPr marL="857250" indent="-857250" algn="l">
              <a:buFont typeface="Arial" panose="020B0604020202020204" pitchFamily="34" charset="0"/>
              <a:buChar char="•"/>
            </a:pPr>
            <a:r>
              <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 to DNA steganography: Explanation of what DNA steganography is and how it can be used to hide information within DNA sequences.</a:t>
            </a: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l">
              <a:buFont typeface="Arial" panose="020B0604020202020204" pitchFamily="34" charset="0"/>
              <a:buChar char="•"/>
            </a:pPr>
            <a:endParaRPr lang="en-GB" altLang="en-US" sz="24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l">
              <a:buFont typeface="Arial" panose="020B0604020202020204" pitchFamily="34" charset="0"/>
              <a:buChar char="•"/>
            </a:pPr>
            <a:r>
              <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Benefits of DNA steganography: Discussion on the advantages and potential applications of using steganography in DNA sequences for secure communication and data storage.</a:t>
            </a: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l">
              <a:buFont typeface="Arial" panose="020B0604020202020204" pitchFamily="34" charset="0"/>
              <a:buChar char="•"/>
            </a:pPr>
            <a:endParaRPr lang="en-GB" altLang="en-US" sz="24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l">
              <a:buFont typeface="Arial" panose="020B0604020202020204" pitchFamily="34" charset="0"/>
              <a:buChar char="•"/>
            </a:pPr>
            <a:r>
              <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Tools and software for DNA steganography: Review of popular steganography software and tools available for embedding and extracting hidden information in DNA sequences.</a:t>
            </a: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l">
              <a:buFont typeface="Arial" panose="020B0604020202020204" pitchFamily="34" charset="0"/>
              <a:buChar char="•"/>
            </a:pP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l">
              <a:buFont typeface="Arial" panose="020B0604020202020204" pitchFamily="34" charset="0"/>
              <a:buChar char="•"/>
            </a:pPr>
            <a:r>
              <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Best practices for DNA steganography: Guidelines and recommendations for ensuring the security and effectiveness of using steganography in DNA sequences.</a:t>
            </a: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l">
              <a:buFont typeface="Arial" panose="020B0604020202020204" pitchFamily="34" charset="0"/>
              <a:buChar char="•"/>
            </a:pP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l">
              <a:buFont typeface="Arial" panose="020B0604020202020204" pitchFamily="34" charset="0"/>
              <a:buChar char="•"/>
            </a:pP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just">
              <a:buFont typeface="Arial" panose="020B0604020202020204" pitchFamily="34" charset="0"/>
              <a:buChar char="•"/>
            </a:pP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just">
              <a:buFont typeface="Arial" panose="020B0604020202020204" pitchFamily="34" charset="0"/>
              <a:buChar char="•"/>
            </a:pP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just">
              <a:buFont typeface="Arial" panose="020B0604020202020204" pitchFamily="34" charset="0"/>
              <a:buChar char="•"/>
            </a:pPr>
            <a:endParaRPr lang="en-GB" altLang="en-US" sz="1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0" indent="0" algn="just">
              <a:buFont typeface="Arial" panose="020B0604020202020204" pitchFamily="34" charset="0"/>
              <a:buNone/>
            </a:pPr>
            <a:endParaRPr lang="en-GB" altLang="en-US" sz="4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857250" indent="-857250" algn="ctr">
              <a:buFont typeface="Arial" panose="020B0604020202020204" pitchFamily="34" charset="0"/>
              <a:buChar char="•"/>
            </a:pPr>
            <a:endParaRPr lang="en-GB" altLang="en-US" sz="48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24180" y="228600"/>
            <a:ext cx="4328160" cy="738505"/>
          </a:xfrm>
        </p:spPr>
        <p:txBody>
          <a:bodyPr wrap="square"/>
          <a:p>
            <a:r>
              <a:rPr lang="en-GB" altLang="en-US"/>
              <a:t>INTRODUCTION</a:t>
            </a:r>
            <a:endParaRPr lang="en-GB" altLang="en-US"/>
          </a:p>
        </p:txBody>
      </p:sp>
      <p:sp>
        <p:nvSpPr>
          <p:cNvPr id="3" name="Subtitle 2"/>
          <p:cNvSpPr>
            <a:spLocks noGrp="1"/>
          </p:cNvSpPr>
          <p:nvPr>
            <p:ph type="subTitle" idx="4"/>
          </p:nvPr>
        </p:nvSpPr>
        <p:spPr>
          <a:xfrm>
            <a:off x="269875" y="1066800"/>
            <a:ext cx="10093325" cy="2868295"/>
          </a:xfrm>
        </p:spPr>
        <p:txBody>
          <a:bodyPr>
            <a:noAutofit/>
            <a:scene3d>
              <a:camera prst="orthographicFront"/>
              <a:lightRig rig="soft" dir="t">
                <a:rot lat="0" lon="0" rev="15600000"/>
              </a:lightRig>
            </a:scene3d>
            <a:sp3d extrusionH="57150" prstMaterial="softEdge">
              <a:bevelT w="25400" h="38100"/>
            </a:sp3d>
          </a:bodyPr>
          <a:p>
            <a:pPr algn="just"/>
            <a:r>
              <a:rPr lang="en-US" sz="1800">
                <a:ln/>
                <a:solidFill>
                  <a:schemeClr val="accent4"/>
                </a:solidFill>
              </a:rPr>
              <a:t>Cryptography has been recognized as one of the oldest and most effective security tactics. It relies on transforming the content of the data being communicated to make it incomprehensible for everyone except the target recipient. </a:t>
            </a:r>
            <a:r>
              <a:rPr lang="en-US" sz="1800">
                <a:ln/>
                <a:solidFill>
                  <a:schemeClr val="accent4"/>
                </a:solidFill>
                <a:effectLst/>
              </a:rPr>
              <a:t>Hence</a:t>
            </a:r>
            <a:r>
              <a:rPr lang="en-US" sz="1800">
                <a:ln/>
                <a:solidFill>
                  <a:schemeClr val="accent4"/>
                </a:solidFill>
              </a:rPr>
              <a:t>, all encryption algorithms </a:t>
            </a:r>
            <a:r>
              <a:rPr lang="en-US" sz="1800">
                <a:ln/>
                <a:solidFill>
                  <a:schemeClr val="accent4"/>
                </a:solidFill>
                <a:latin typeface="Times New Roman" panose="02020603050405020304" charset="0"/>
                <a:cs typeface="Times New Roman" panose="02020603050405020304" charset="0"/>
              </a:rPr>
              <a:t>require </a:t>
            </a:r>
            <a:r>
              <a:rPr lang="en-US" sz="1800">
                <a:ln/>
                <a:solidFill>
                  <a:schemeClr val="accent4"/>
                </a:solidFill>
              </a:rPr>
              <a:t>the sender and receiver to agree on a secret key to facilitating the decryption process</a:t>
            </a:r>
            <a:r>
              <a:rPr lang="en-GB" altLang="en-US" sz="1800">
                <a:ln/>
                <a:solidFill>
                  <a:schemeClr val="accent4"/>
                </a:solidFill>
              </a:rPr>
              <a:t>.</a:t>
            </a:r>
            <a:endParaRPr lang="en-GB" altLang="en-US" sz="1800">
              <a:ln/>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329690" y="2018665"/>
            <a:ext cx="7860665" cy="1882775"/>
          </a:xfrm>
          <a:prstGeom prst="rect">
            <a:avLst/>
          </a:prstGeom>
          <a:noFill/>
        </p:spPr>
        <p:txBody>
          <a:bodyPr wrap="square" rtlCol="0">
            <a:noAutofit/>
          </a:bodyPr>
          <a:p>
            <a:r>
              <a:rPr lang="en-US" sz="1800"/>
              <a:t>To develop a DNA steganography system that can efficiently hide a secret message </a:t>
            </a:r>
            <a:r>
              <a:rPr lang="en-US" sz="1800">
                <a:latin typeface="Times New Roman" panose="02020603050405020304" charset="0"/>
                <a:cs typeface="Times New Roman" panose="02020603050405020304" charset="0"/>
              </a:rPr>
              <a:t>within </a:t>
            </a:r>
            <a:r>
              <a:rPr lang="en-US" sz="1800"/>
              <a:t>a DNA sequence without compromising the integrity of the gen</a:t>
            </a:r>
            <a:r>
              <a:rPr lang="en-US" sz="2000"/>
              <a:t>etic data and ensuring the security of </a:t>
            </a:r>
            <a:r>
              <a:rPr lang="en-US" sz="2000">
                <a:latin typeface="Times New Roman" panose="02020603050405020304" charset="0"/>
                <a:cs typeface="Times New Roman" panose="02020603050405020304" charset="0"/>
              </a:rPr>
              <a:t>the </a:t>
            </a:r>
            <a:r>
              <a:rPr lang="en-US" sz="1800"/>
              <a:t>hidden </a:t>
            </a:r>
            <a:r>
              <a:rPr lang="en-US" sz="2000"/>
              <a:t>information.</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820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371600" y="1694815"/>
            <a:ext cx="7880985" cy="9920605"/>
          </a:xfrm>
          <a:prstGeom prst="rect">
            <a:avLst/>
          </a:prstGeom>
          <a:noFill/>
        </p:spPr>
        <p:txBody>
          <a:bodyPr wrap="square" rtlCol="0">
            <a:noAutofit/>
          </a:bodyPr>
          <a:p>
            <a:pPr algn="just"/>
            <a:r>
              <a:rPr lang="en-US"/>
              <a:t>The project aims to develop a robust and efficient DNA steganography system for encoding and decoding secret messages within DNA sequences. Leveraging cutting-edge genetic encryption techniques, the system ensures secure communication by embedding sensitive information within genetic data, thereby safeguarding it against unauthorized access and interception.</a:t>
            </a:r>
            <a:endParaRPr lang="en-US"/>
          </a:p>
          <a:p>
            <a:endParaRPr lang="en-US"/>
          </a:p>
          <a:p>
            <a:pPr algn="just"/>
            <a:r>
              <a:rPr lang="en-US"/>
              <a:t>The project will deliver a comprehensive DNA steganography solution that enables users to securely transmit confidential information through covert genetic channels. By integrating encryption and steganography methodologies tailored for DNA sequences, the system provides a sophisticated tool for preserving privacy and confidentiality in genetic communication.</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1752600" y="1676400"/>
            <a:ext cx="6622415" cy="4888865"/>
          </a:xfrm>
          <a:prstGeom prst="rect">
            <a:avLst/>
          </a:prstGeom>
          <a:noFill/>
        </p:spPr>
        <p:txBody>
          <a:bodyPr wrap="square" rtlCol="0">
            <a:noAutofit/>
          </a:bodyPr>
          <a:p>
            <a:pPr algn="l">
              <a:lnSpc>
                <a:spcPct val="110000"/>
              </a:lnSpc>
            </a:pPr>
            <a:r>
              <a:rPr lang="en-US"/>
              <a:t>End users of DNA steganography can vary widely depending on the context and purpose of its use. Here are some potential end users:</a:t>
            </a:r>
            <a:endParaRPr lang="en-US"/>
          </a:p>
          <a:p>
            <a:pPr algn="l">
              <a:lnSpc>
                <a:spcPct val="110000"/>
              </a:lnSpc>
            </a:pPr>
            <a:endParaRPr lang="en-US"/>
          </a:p>
          <a:p>
            <a:pPr algn="l">
              <a:lnSpc>
                <a:spcPct val="110000"/>
              </a:lnSpc>
            </a:pPr>
            <a:r>
              <a:rPr lang="en-US"/>
              <a:t>Genetic Researchers and Biologists: Professionals in genetic research and biology may utilize DNA steganography for experimental purposes, studying its applications in genetic encryption, data storage, and information security, or developing innovative techniques and methodologies.</a:t>
            </a:r>
            <a:endParaRPr lang="en-US"/>
          </a:p>
          <a:p>
            <a:pPr algn="l">
              <a:lnSpc>
                <a:spcPct val="110000"/>
              </a:lnSpc>
            </a:pPr>
            <a:endParaRPr lang="en-US"/>
          </a:p>
          <a:p>
            <a:pPr algn="l">
              <a:lnSpc>
                <a:spcPct val="110000"/>
              </a:lnSpc>
            </a:pPr>
            <a:r>
              <a:rPr lang="en-US"/>
              <a:t>Medical Professionals: Healthcare providers and medical researchers may employ DNA steganography for securely transmitting sensitive medical data, such as patient records or genomic information, while ensuring patient confidentiality and data integrity.</a:t>
            </a:r>
            <a:endParaRPr lang="en-US"/>
          </a:p>
          <a:p>
            <a:pPr algn="l">
              <a:lnSpc>
                <a:spcPct val="110000"/>
              </a:lnSpc>
            </a:pPr>
            <a:endParaRPr lang="en-US"/>
          </a:p>
          <a:p>
            <a:pPr algn="l"/>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1981200" y="1551940"/>
            <a:ext cx="7479665" cy="4897120"/>
          </a:xfrm>
          <a:prstGeom prst="rect">
            <a:avLst/>
          </a:prstGeom>
          <a:noFill/>
        </p:spPr>
        <p:txBody>
          <a:bodyPr wrap="square" rtlCol="0">
            <a:noAutofit/>
          </a:bodyPr>
          <a:p>
            <a:pPr>
              <a:lnSpc>
                <a:spcPct val="110000"/>
              </a:lnSpc>
            </a:pPr>
            <a:r>
              <a:rPr lang="en-US"/>
              <a:t>Our solution is an advanced DNA steganography system designed to securely conceal sensitive information within genetic sequences, offering a covert means of communication while ensuring confidentiality and integrity. The system integrates cutting-edge encryption techniques and steganographic algorithms to provide robust security and seamless embedding and extraction of hidden messages.</a:t>
            </a:r>
            <a:endParaRPr lang="en-US"/>
          </a:p>
          <a:p>
            <a:pPr>
              <a:lnSpc>
                <a:spcPct val="110000"/>
              </a:lnSpc>
            </a:pPr>
            <a:endParaRPr lang="en-US"/>
          </a:p>
          <a:p>
            <a:pPr>
              <a:lnSpc>
                <a:spcPct val="110000"/>
              </a:lnSpc>
            </a:pPr>
            <a:r>
              <a:rPr lang="en-US"/>
              <a:t>Value Proposition:</a:t>
            </a:r>
            <a:endParaRPr lang="en-US"/>
          </a:p>
          <a:p>
            <a:pPr>
              <a:lnSpc>
                <a:spcPct val="110000"/>
              </a:lnSpc>
            </a:pPr>
            <a:r>
              <a:rPr lang="en-US"/>
              <a:t>Enhanced Security: By leveraging encryption and steganography tailored for DNA sequences, our solution offers a heightened level of security for sensitive information, protecting it against unauthorized access, interception, and manipulation.</a:t>
            </a:r>
            <a:endParaRPr lang="en-US"/>
          </a:p>
          <a:p>
            <a:pPr>
              <a:lnSpc>
                <a:spcPct val="110000"/>
              </a:lnSpc>
            </a:pPr>
            <a:r>
              <a:rPr lang="en-US"/>
              <a:t>Covert Communication: Our system empowers users to communicate discreetly through DNA sequences, presenting an inconspicuous method of sharing confidential messages without arousing suspicion or detection.</a:t>
            </a:r>
            <a:endParaRPr lang="en-US"/>
          </a:p>
          <a:p>
            <a:pPr>
              <a:lnSpc>
                <a:spcPct val="110000"/>
              </a:lnSpc>
            </a:pPr>
            <a:endParaRPr lang="en-US"/>
          </a:p>
          <a:p>
            <a:endParaRPr lang="en-US"/>
          </a:p>
          <a:p>
            <a:endParaRPr lang="en-US"/>
          </a:p>
          <a:p>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345690" y="1412240"/>
            <a:ext cx="7867650" cy="5082540"/>
          </a:xfrm>
          <a:prstGeom prst="rect">
            <a:avLst/>
          </a:prstGeom>
          <a:noFill/>
        </p:spPr>
        <p:txBody>
          <a:bodyPr wrap="square" rtlCol="0">
            <a:noAutofit/>
          </a:bodyPr>
          <a:p>
            <a:pPr>
              <a:lnSpc>
                <a:spcPct val="110000"/>
              </a:lnSpc>
            </a:pPr>
            <a:r>
              <a:rPr lang="en-US"/>
              <a:t>DNA steganography typically operates at a slower pace due to the inherent complexity of genetic data processing. However, we aim to introduce real-time processing capabilities to our DNA steganography system, enabling users to embed and extract hidden messages with remarkable speed and efficiency.</a:t>
            </a:r>
            <a:endParaRPr lang="en-US"/>
          </a:p>
          <a:p>
            <a:pPr>
              <a:lnSpc>
                <a:spcPct val="110000"/>
              </a:lnSpc>
            </a:pPr>
            <a:endParaRPr lang="en-US"/>
          </a:p>
          <a:p>
            <a:pPr>
              <a:lnSpc>
                <a:spcPct val="110000"/>
              </a:lnSpc>
            </a:pPr>
            <a:r>
              <a:rPr lang="en-US"/>
              <a:t>Our project streamlines the encryption and decryption process by leveraging optimized algorithms and parallel computing techniques specifically tailored for DNA sequences. This ensures that the encoding and decoding operations are performed swiftly, making the entire process effortless and seamless for users.</a:t>
            </a:r>
            <a:endParaRPr lang="en-US"/>
          </a:p>
          <a:p>
            <a:pPr>
              <a:lnSpc>
                <a:spcPct val="110000"/>
              </a:lnSpc>
            </a:pPr>
            <a:endParaRPr lang="en-US"/>
          </a:p>
          <a:p>
            <a:pPr>
              <a:lnSpc>
                <a:spcPct val="110000"/>
              </a:lnSpc>
            </a:pPr>
            <a:r>
              <a:rPr lang="en-US"/>
              <a:t>By introducing real-time processing to DNA steganography, we revolutionize the speed and efficiency of secure communication through genetic channels, providing users with a cutting-edge solution for covert data transmission without compromising on performance or security.</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6697</Words>
  <Application>WPS Presentation</Application>
  <PresentationFormat>On-screen Show (4:3)</PresentationFormat>
  <Paragraphs>162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Trebuchet MS</vt:lpstr>
      <vt:lpstr>Microsoft YaHei</vt:lpstr>
      <vt:lpstr>Arial Unicode MS</vt:lpstr>
      <vt:lpstr>Calibri</vt:lpstr>
      <vt:lpstr>Times New Roman</vt:lpstr>
      <vt:lpstr>Office Theme</vt:lpstr>
      <vt:lpstr>PowerPoint 演示文稿</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user63</cp:lastModifiedBy>
  <cp:revision>2</cp:revision>
  <dcterms:created xsi:type="dcterms:W3CDTF">2024-04-01T09:37:55Z</dcterms:created>
  <dcterms:modified xsi:type="dcterms:W3CDTF">2024-04-01T09:42:30Z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Producer">
    <vt:lpwstr>3-Heights(TM) PDF Security Shell 4.8.25.2 (http://www.pdf-tools.com)</vt:lpwstr>
  </property>
  <property fmtid="{D5CDD505-2E9C-101B-9397-08002B2CF9AE}" pid="5" name="ICV">
    <vt:lpwstr>FA2802F95EFD460AAFC4956BD6930780_13</vt:lpwstr>
  </property>
  <property fmtid="{D5CDD505-2E9C-101B-9397-08002B2CF9AE}" pid="6" name="KSOProductBuildVer">
    <vt:lpwstr>1033-12.2.0.13489</vt:lpwstr>
  </property>
</Properties>
</file>