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Robo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4DA25C-6A73-4F49-B19B-D8307E052B9B}">
  <a:tblStyle styleId="{7E4DA25C-6A73-4F49-B19B-D8307E052B9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Roboto-regular.fntdata"/><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Roboto-italic.fntdata"/><Relationship Id="rId21" Type="http://schemas.openxmlformats.org/officeDocument/2006/relationships/slide" Target="slides/slide15.xml"/><Relationship Id="rId43" Type="http://schemas.openxmlformats.org/officeDocument/2006/relationships/font" Target="fonts/Roboto-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2c12b50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f2c12b50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29806311f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29806311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29806311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29806311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29806311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29806311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29806311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29806311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29806311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29806311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29806311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29806311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29806311f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29806311f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29806311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29806311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29806311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29806311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29806311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29806311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29806311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29806311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f94cd385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f94cd385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29806311f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29806311f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29806311f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29806311f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29806311f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29806311f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29806311f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29806311f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3455813d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3455813d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3455813d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03455813d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29806311f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29806311f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3455813d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3455813d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3455813d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3455813d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29806311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29806311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29806311f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29806311f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03455813d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03455813d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03455813d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03455813d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029806311f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029806311f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03455813d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03455813d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03455813d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03455813d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1b2d66c2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1b2d66c2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29806311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29806311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29806311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29806311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29806311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29806311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29806311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29806311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29806311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29806311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Recap</a:t>
            </a:r>
            <a:endParaRPr b="1" sz="2820">
              <a:latin typeface="Times New Roman"/>
              <a:ea typeface="Times New Roman"/>
              <a:cs typeface="Times New Roman"/>
              <a:sym typeface="Times New Roman"/>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Char char="●"/>
            </a:pPr>
            <a:r>
              <a:rPr lang="en">
                <a:solidFill>
                  <a:schemeClr val="dk1"/>
                </a:solidFill>
                <a:highlight>
                  <a:schemeClr val="lt1"/>
                </a:highlight>
                <a:latin typeface="Times New Roman"/>
                <a:ea typeface="Times New Roman"/>
                <a:cs typeface="Times New Roman"/>
                <a:sym typeface="Times New Roman"/>
              </a:rPr>
              <a:t>SQL Keywords, clauses, functions and joins</a:t>
            </a:r>
            <a:endParaRPr>
              <a:solidFill>
                <a:schemeClr val="dk1"/>
              </a:solidFill>
              <a:highlight>
                <a:schemeClr val="lt1"/>
              </a:highlight>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highlight>
                  <a:schemeClr val="lt1"/>
                </a:highlight>
                <a:latin typeface="Times New Roman"/>
                <a:ea typeface="Times New Roman"/>
                <a:cs typeface="Times New Roman"/>
                <a:sym typeface="Times New Roman"/>
              </a:rPr>
              <a:t>BETWEEN, ALIASES, COMMENTS, AND CONCATENATION</a:t>
            </a:r>
            <a:endParaRPr>
              <a:solidFill>
                <a:schemeClr val="dk1"/>
              </a:solidFill>
              <a:highlight>
                <a:schemeClr val="lt1"/>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highlight>
                  <a:schemeClr val="lt1"/>
                </a:highlight>
                <a:latin typeface="Times New Roman"/>
                <a:ea typeface="Times New Roman"/>
                <a:cs typeface="Times New Roman"/>
                <a:sym typeface="Times New Roman"/>
              </a:rPr>
              <a:t>JOINS</a:t>
            </a:r>
            <a:endParaRPr>
              <a:solidFill>
                <a:schemeClr val="dk1"/>
              </a:solidFill>
              <a:highlight>
                <a:schemeClr val="lt1"/>
              </a:highlight>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highlight>
                  <a:schemeClr val="lt1"/>
                </a:highlight>
                <a:latin typeface="Times New Roman"/>
                <a:ea typeface="Times New Roman"/>
                <a:cs typeface="Times New Roman"/>
                <a:sym typeface="Times New Roman"/>
              </a:rPr>
              <a:t>INNER JOIN</a:t>
            </a:r>
            <a:endParaRPr>
              <a:solidFill>
                <a:schemeClr val="dk1"/>
              </a:solidFill>
              <a:highlight>
                <a:schemeClr val="lt1"/>
              </a:highlight>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highlight>
                  <a:schemeClr val="lt1"/>
                </a:highlight>
                <a:latin typeface="Times New Roman"/>
                <a:ea typeface="Times New Roman"/>
                <a:cs typeface="Times New Roman"/>
                <a:sym typeface="Times New Roman"/>
              </a:rPr>
              <a:t>LEFT JOIN</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Left </a:t>
            </a:r>
            <a:r>
              <a:rPr b="1" lang="en" sz="2820">
                <a:latin typeface="Times New Roman"/>
                <a:ea typeface="Times New Roman"/>
                <a:cs typeface="Times New Roman"/>
                <a:sym typeface="Times New Roman"/>
              </a:rPr>
              <a:t>Join</a:t>
            </a:r>
            <a:endParaRPr b="1" sz="2820">
              <a:latin typeface="Times New Roman"/>
              <a:ea typeface="Times New Roman"/>
              <a:cs typeface="Times New Roman"/>
              <a:sym typeface="Times New Roman"/>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It </a:t>
            </a:r>
            <a:r>
              <a:rPr lang="en">
                <a:solidFill>
                  <a:schemeClr val="dk1"/>
                </a:solidFill>
                <a:highlight>
                  <a:srgbClr val="FFFFFF"/>
                </a:highlight>
                <a:latin typeface="Times New Roman"/>
                <a:ea typeface="Times New Roman"/>
                <a:cs typeface="Times New Roman"/>
                <a:sym typeface="Times New Roman"/>
              </a:rPr>
              <a:t>returns all records from the left table, and the matched records from the right table. </a:t>
            </a:r>
            <a:endParaRPr>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171717"/>
              </a:solidFill>
              <a:highlight>
                <a:schemeClr val="lt1"/>
              </a:highlight>
              <a:latin typeface="Times New Roman"/>
              <a:ea typeface="Times New Roman"/>
              <a:cs typeface="Times New Roman"/>
              <a:sym typeface="Times New Roman"/>
            </a:endParaRPr>
          </a:p>
          <a:p>
            <a:pPr indent="0" lvl="0" marL="0" marR="63500" rtl="0" algn="l">
              <a:spcBef>
                <a:spcPts val="1200"/>
              </a:spcBef>
              <a:spcAft>
                <a:spcPts val="0"/>
              </a:spcAft>
              <a:buNone/>
            </a:pPr>
            <a:r>
              <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0"/>
              </a:spcBef>
              <a:spcAft>
                <a:spcPts val="1200"/>
              </a:spcAft>
              <a:buNone/>
            </a:pPr>
            <a:r>
              <a:t/>
            </a:r>
            <a:endParaRPr>
              <a:solidFill>
                <a:srgbClr val="171717"/>
              </a:solidFill>
              <a:highlight>
                <a:schemeClr val="lt1"/>
              </a:highlight>
              <a:latin typeface="Times New Roman"/>
              <a:ea typeface="Times New Roman"/>
              <a:cs typeface="Times New Roman"/>
              <a:sym typeface="Times New Roman"/>
            </a:endParaRPr>
          </a:p>
        </p:txBody>
      </p:sp>
      <p:graphicFrame>
        <p:nvGraphicFramePr>
          <p:cNvPr id="113" name="Google Shape;113;p22"/>
          <p:cNvGraphicFramePr/>
          <p:nvPr/>
        </p:nvGraphicFramePr>
        <p:xfrm>
          <a:off x="686475" y="1824550"/>
          <a:ext cx="3000000" cy="3000000"/>
        </p:xfrm>
        <a:graphic>
          <a:graphicData uri="http://schemas.openxmlformats.org/drawingml/2006/table">
            <a:tbl>
              <a:tblPr>
                <a:noFill/>
                <a:tableStyleId>{7E4DA25C-6A73-4F49-B19B-D8307E052B9B}</a:tableStyleId>
              </a:tblPr>
              <a:tblGrid>
                <a:gridCol w="747550"/>
                <a:gridCol w="838050"/>
              </a:tblGrid>
              <a:tr h="609575">
                <a:tc gridSpan="2">
                  <a:txBody>
                    <a:bodyPr/>
                    <a:lstStyle/>
                    <a:p>
                      <a:pPr indent="0" lvl="0" marL="0" rtl="0" algn="ctr">
                        <a:spcBef>
                          <a:spcPts val="0"/>
                        </a:spcBef>
                        <a:spcAft>
                          <a:spcPts val="0"/>
                        </a:spcAft>
                        <a:buNone/>
                      </a:pPr>
                      <a:r>
                        <a:rPr b="1" lang="en" sz="2400">
                          <a:latin typeface="Times New Roman"/>
                          <a:ea typeface="Times New Roman"/>
                          <a:cs typeface="Times New Roman"/>
                          <a:sym typeface="Times New Roman"/>
                        </a:rPr>
                        <a:t>Table 1</a:t>
                      </a:r>
                      <a:endParaRPr b="1" sz="2400">
                        <a:latin typeface="Times New Roman"/>
                        <a:ea typeface="Times New Roman"/>
                        <a:cs typeface="Times New Roman"/>
                        <a:sym typeface="Times New Roman"/>
                      </a:endParaRPr>
                    </a:p>
                  </a:txBody>
                  <a:tcPr marT="91425" marB="91425" marR="91425" marL="91425"/>
                </a:tc>
                <a:tc hMerge="1"/>
              </a:tr>
              <a:tr h="609575">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None/>
                      </a:pPr>
                      <a:r>
                        <a:rPr lang="en"/>
                        <a:t>EmpID</a:t>
                      </a:r>
                      <a:endParaRPr/>
                    </a:p>
                  </a:txBody>
                  <a:tcPr marT="91425" marB="91425" marR="91425" marL="91425"/>
                </a:tc>
              </a:tr>
              <a:tr h="396200">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96200">
                <a:tc>
                  <a:txBody>
                    <a:bodyPr/>
                    <a:lstStyle/>
                    <a:p>
                      <a:pPr indent="0" lvl="0" marL="0" rtl="0" algn="l">
                        <a:spcBef>
                          <a:spcPts val="0"/>
                        </a:spcBef>
                        <a:spcAft>
                          <a:spcPts val="0"/>
                        </a:spcAft>
                        <a:buNone/>
                      </a:pPr>
                      <a:r>
                        <a:rPr lang="en"/>
                        <a:t>b</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96200">
                <a:tc>
                  <a:txBody>
                    <a:bodyPr/>
                    <a:lstStyle/>
                    <a:p>
                      <a:pPr indent="0" lvl="0" marL="0" rtl="0" algn="l">
                        <a:spcBef>
                          <a:spcPts val="0"/>
                        </a:spcBef>
                        <a:spcAft>
                          <a:spcPts val="0"/>
                        </a:spcAft>
                        <a:buNone/>
                      </a:pPr>
                      <a:r>
                        <a:rPr lang="en"/>
                        <a:t>c</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bl>
          </a:graphicData>
        </a:graphic>
      </p:graphicFrame>
      <p:graphicFrame>
        <p:nvGraphicFramePr>
          <p:cNvPr id="114" name="Google Shape;114;p22"/>
          <p:cNvGraphicFramePr/>
          <p:nvPr/>
        </p:nvGraphicFramePr>
        <p:xfrm>
          <a:off x="2763038" y="1824550"/>
          <a:ext cx="3000000" cy="3000000"/>
        </p:xfrm>
        <a:graphic>
          <a:graphicData uri="http://schemas.openxmlformats.org/drawingml/2006/table">
            <a:tbl>
              <a:tblPr>
                <a:noFill/>
                <a:tableStyleId>{7E4DA25C-6A73-4F49-B19B-D8307E052B9B}</a:tableStyleId>
              </a:tblPr>
              <a:tblGrid>
                <a:gridCol w="1033025"/>
                <a:gridCol w="1033025"/>
              </a:tblGrid>
              <a:tr h="396200">
                <a:tc gridSpan="2">
                  <a:txBody>
                    <a:bodyPr/>
                    <a:lstStyle/>
                    <a:p>
                      <a:pPr indent="0" lvl="0" marL="0" rtl="0" algn="ctr">
                        <a:spcBef>
                          <a:spcPts val="0"/>
                        </a:spcBef>
                        <a:spcAft>
                          <a:spcPts val="0"/>
                        </a:spcAft>
                        <a:buNone/>
                      </a:pPr>
                      <a:r>
                        <a:rPr b="1" lang="en" sz="2400">
                          <a:solidFill>
                            <a:schemeClr val="dk1"/>
                          </a:solidFill>
                          <a:latin typeface="Times New Roman"/>
                          <a:ea typeface="Times New Roman"/>
                          <a:cs typeface="Times New Roman"/>
                          <a:sym typeface="Times New Roman"/>
                        </a:rPr>
                        <a:t>Table 2</a:t>
                      </a:r>
                      <a:endParaRPr b="1" sz="2400">
                        <a:latin typeface="Times New Roman"/>
                        <a:ea typeface="Times New Roman"/>
                        <a:cs typeface="Times New Roman"/>
                        <a:sym typeface="Times New Roman"/>
                      </a:endParaRPr>
                    </a:p>
                  </a:txBody>
                  <a:tcPr marT="91425" marB="91425" marR="91425" marL="91425"/>
                </a:tc>
                <a:tc hMerge="1"/>
              </a:tr>
              <a:tr h="396200">
                <a:tc>
                  <a:txBody>
                    <a:bodyPr/>
                    <a:lstStyle/>
                    <a:p>
                      <a:pPr indent="0" lvl="0" marL="0" rtl="0" algn="l">
                        <a:spcBef>
                          <a:spcPts val="0"/>
                        </a:spcBef>
                        <a:spcAft>
                          <a:spcPts val="0"/>
                        </a:spcAft>
                        <a:buNone/>
                      </a:pPr>
                      <a:r>
                        <a:rPr lang="en"/>
                        <a:t>EmpID</a:t>
                      </a:r>
                      <a:endParaRPr/>
                    </a:p>
                  </a:txBody>
                  <a:tcPr marT="91425" marB="91425" marR="91425" marL="91425"/>
                </a:tc>
                <a:tc>
                  <a:txBody>
                    <a:bodyPr/>
                    <a:lstStyle/>
                    <a:p>
                      <a:pPr indent="0" lvl="0" marL="0" rtl="0" algn="l">
                        <a:spcBef>
                          <a:spcPts val="0"/>
                        </a:spcBef>
                        <a:spcAft>
                          <a:spcPts val="0"/>
                        </a:spcAft>
                        <a:buNone/>
                      </a:pPr>
                      <a:r>
                        <a:rPr lang="en"/>
                        <a:t>Salary</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20</a:t>
                      </a:r>
                      <a:endParaRPr/>
                    </a:p>
                  </a:txBody>
                  <a:tcPr marT="91425" marB="91425" marR="91425" marL="91425"/>
                </a:tc>
              </a:tr>
            </a:tbl>
          </a:graphicData>
        </a:graphic>
      </p:graphicFrame>
      <p:graphicFrame>
        <p:nvGraphicFramePr>
          <p:cNvPr id="115" name="Google Shape;115;p22"/>
          <p:cNvGraphicFramePr/>
          <p:nvPr/>
        </p:nvGraphicFramePr>
        <p:xfrm>
          <a:off x="5320075" y="1824560"/>
          <a:ext cx="3000000" cy="3000000"/>
        </p:xfrm>
        <a:graphic>
          <a:graphicData uri="http://schemas.openxmlformats.org/drawingml/2006/table">
            <a:tbl>
              <a:tblPr>
                <a:noFill/>
                <a:tableStyleId>{7E4DA25C-6A73-4F49-B19B-D8307E052B9B}</a:tableStyleId>
              </a:tblPr>
              <a:tblGrid>
                <a:gridCol w="1127150"/>
                <a:gridCol w="1127150"/>
                <a:gridCol w="1127150"/>
              </a:tblGrid>
              <a:tr h="732325">
                <a:tc gridSpan="3">
                  <a:txBody>
                    <a:bodyPr/>
                    <a:lstStyle/>
                    <a:p>
                      <a:pPr indent="0" lvl="0" marL="0" rtl="0" algn="l">
                        <a:spcBef>
                          <a:spcPts val="0"/>
                        </a:spcBef>
                        <a:spcAft>
                          <a:spcPts val="0"/>
                        </a:spcAft>
                        <a:buNone/>
                      </a:pPr>
                      <a:r>
                        <a:rPr b="1" lang="en" sz="2400">
                          <a:latin typeface="Times New Roman"/>
                          <a:ea typeface="Times New Roman"/>
                          <a:cs typeface="Times New Roman"/>
                          <a:sym typeface="Times New Roman"/>
                        </a:rPr>
                        <a:t>Combined Tables </a:t>
                      </a:r>
                      <a:endParaRPr b="1" sz="2400">
                        <a:latin typeface="Times New Roman"/>
                        <a:ea typeface="Times New Roman"/>
                        <a:cs typeface="Times New Roman"/>
                        <a:sym typeface="Times New Roman"/>
                      </a:endParaRPr>
                    </a:p>
                  </a:txBody>
                  <a:tcPr marT="91425" marB="91425" marR="91425" marL="91425"/>
                </a:tc>
                <a:tc hMerge="1"/>
                <a:tc hMerge="1"/>
              </a:tr>
              <a:tr h="334975">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None/>
                      </a:pPr>
                      <a:r>
                        <a:rPr lang="en"/>
                        <a:t>EmpID</a:t>
                      </a:r>
                      <a:endParaRPr/>
                    </a:p>
                  </a:txBody>
                  <a:tcPr marT="91425" marB="91425" marR="91425" marL="91425"/>
                </a:tc>
                <a:tc>
                  <a:txBody>
                    <a:bodyPr/>
                    <a:lstStyle/>
                    <a:p>
                      <a:pPr indent="0" lvl="0" marL="0" rtl="0" algn="l">
                        <a:spcBef>
                          <a:spcPts val="0"/>
                        </a:spcBef>
                        <a:spcAft>
                          <a:spcPts val="0"/>
                        </a:spcAft>
                        <a:buNone/>
                      </a:pPr>
                      <a:r>
                        <a:rPr lang="en"/>
                        <a:t>Salary</a:t>
                      </a:r>
                      <a:endParaRPr/>
                    </a:p>
                  </a:txBody>
                  <a:tcPr marT="91425" marB="91425" marR="91425" marL="91425"/>
                </a:tc>
              </a:tr>
              <a:tr h="334975">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34975">
                <a:tc>
                  <a:txBody>
                    <a:bodyPr/>
                    <a:lstStyle/>
                    <a:p>
                      <a:pPr indent="0" lvl="0" marL="0" rtl="0" algn="l">
                        <a:spcBef>
                          <a:spcPts val="0"/>
                        </a:spcBef>
                        <a:spcAft>
                          <a:spcPts val="0"/>
                        </a:spcAft>
                        <a:buNone/>
                      </a:pPr>
                      <a:r>
                        <a:rPr lang="en"/>
                        <a:t>b</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null</a:t>
                      </a:r>
                      <a:endParaRPr/>
                    </a:p>
                  </a:txBody>
                  <a:tcPr marT="91425" marB="91425" marR="91425" marL="91425"/>
                </a:tc>
              </a:tr>
              <a:tr h="334975">
                <a:tc>
                  <a:txBody>
                    <a:bodyPr/>
                    <a:lstStyle/>
                    <a:p>
                      <a:pPr indent="0" lvl="0" marL="0" rtl="0" algn="l">
                        <a:spcBef>
                          <a:spcPts val="0"/>
                        </a:spcBef>
                        <a:spcAft>
                          <a:spcPts val="0"/>
                        </a:spcAft>
                        <a:buNone/>
                      </a:pPr>
                      <a:r>
                        <a:rPr lang="en"/>
                        <a:t>c</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20</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Left Join continued</a:t>
            </a:r>
            <a:endParaRPr b="1" sz="2820">
              <a:latin typeface="Times New Roman"/>
              <a:ea typeface="Times New Roman"/>
              <a:cs typeface="Times New Roman"/>
              <a:sym typeface="Times New Roman"/>
            </a:endParaRPr>
          </a:p>
        </p:txBody>
      </p:sp>
      <p:sp>
        <p:nvSpPr>
          <p:cNvPr id="121" name="Google Shape;121;p23"/>
          <p:cNvSpPr txBox="1"/>
          <p:nvPr>
            <p:ph idx="1" type="body"/>
          </p:nvPr>
        </p:nvSpPr>
        <p:spPr>
          <a:xfrm>
            <a:off x="311700" y="1152475"/>
            <a:ext cx="4797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rgbClr val="171717"/>
                </a:solidFill>
                <a:highlight>
                  <a:schemeClr val="lt1"/>
                </a:highlight>
                <a:latin typeface="Times New Roman"/>
                <a:ea typeface="Times New Roman"/>
                <a:cs typeface="Times New Roman"/>
                <a:sym typeface="Times New Roman"/>
              </a:rPr>
              <a:t>The syntax is as following:</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rgbClr val="171717"/>
                </a:solidFill>
                <a:highlight>
                  <a:schemeClr val="lt1"/>
                </a:highlight>
                <a:latin typeface="Times New Roman"/>
                <a:ea typeface="Times New Roman"/>
                <a:cs typeface="Times New Roman"/>
                <a:sym typeface="Times New Roman"/>
              </a:rPr>
              <a:t>SELECT table1.column, table2.column</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rgbClr val="171717"/>
                </a:solidFill>
                <a:highlight>
                  <a:schemeClr val="lt1"/>
                </a:highlight>
                <a:latin typeface="Times New Roman"/>
                <a:ea typeface="Times New Roman"/>
                <a:cs typeface="Times New Roman"/>
                <a:sym typeface="Times New Roman"/>
              </a:rPr>
              <a:t>FROM table1</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rgbClr val="171717"/>
                </a:solidFill>
                <a:highlight>
                  <a:schemeClr val="lt1"/>
                </a:highlight>
                <a:latin typeface="Times New Roman"/>
                <a:ea typeface="Times New Roman"/>
                <a:cs typeface="Times New Roman"/>
                <a:sym typeface="Times New Roman"/>
              </a:rPr>
              <a:t>LEFT JOIN table2</a:t>
            </a:r>
            <a:endParaRPr>
              <a:solidFill>
                <a:srgbClr val="171717"/>
              </a:solidFill>
              <a:highlight>
                <a:schemeClr val="lt1"/>
              </a:highlight>
              <a:latin typeface="Times New Roman"/>
              <a:ea typeface="Times New Roman"/>
              <a:cs typeface="Times New Roman"/>
              <a:sym typeface="Times New Roman"/>
            </a:endParaRPr>
          </a:p>
          <a:p>
            <a:pPr indent="0" lvl="0" marL="0" marR="63500" rtl="0" algn="l">
              <a:spcBef>
                <a:spcPts val="1200"/>
              </a:spcBef>
              <a:spcAft>
                <a:spcPts val="0"/>
              </a:spcAft>
              <a:buClr>
                <a:schemeClr val="dk1"/>
              </a:buClr>
              <a:buSzPts val="1100"/>
              <a:buFont typeface="Arial"/>
              <a:buNone/>
            </a:pPr>
            <a:r>
              <a:rPr lang="en">
                <a:solidFill>
                  <a:srgbClr val="171717"/>
                </a:solidFill>
                <a:highlight>
                  <a:schemeClr val="lt1"/>
                </a:highlight>
                <a:latin typeface="Times New Roman"/>
                <a:ea typeface="Times New Roman"/>
                <a:cs typeface="Times New Roman"/>
                <a:sym typeface="Times New Roman"/>
              </a:rPr>
              <a:t>ON table1.column_name = table2.column_name;</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pic>
        <p:nvPicPr>
          <p:cNvPr id="122" name="Google Shape;122;p23"/>
          <p:cNvPicPr preferRelativeResize="0"/>
          <p:nvPr/>
        </p:nvPicPr>
        <p:blipFill>
          <a:blip r:embed="rId3">
            <a:alphaModFix/>
          </a:blip>
          <a:stretch>
            <a:fillRect/>
          </a:stretch>
        </p:blipFill>
        <p:spPr>
          <a:xfrm>
            <a:off x="5261700" y="1170125"/>
            <a:ext cx="2371725" cy="1466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a:latin typeface="Times New Roman"/>
                <a:ea typeface="Times New Roman"/>
                <a:cs typeface="Times New Roman"/>
                <a:sym typeface="Times New Roman"/>
              </a:rPr>
              <a:t>Left Join continued</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rgbClr val="171717"/>
                </a:solidFill>
                <a:highlight>
                  <a:schemeClr val="lt1"/>
                </a:highlight>
                <a:latin typeface="Times New Roman"/>
                <a:ea typeface="Times New Roman"/>
                <a:cs typeface="Times New Roman"/>
                <a:sym typeface="Times New Roman"/>
              </a:rPr>
              <a:t>SELECT E.first_name, E.employee_id, J.start_date, J.end_date</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rgbClr val="171717"/>
                </a:solidFill>
                <a:highlight>
                  <a:schemeClr val="lt1"/>
                </a:highlight>
                <a:latin typeface="Times New Roman"/>
                <a:ea typeface="Times New Roman"/>
                <a:cs typeface="Times New Roman"/>
                <a:sym typeface="Times New Roman"/>
              </a:rPr>
              <a:t>FROM employees  E</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rgbClr val="171717"/>
                </a:solidFill>
                <a:highlight>
                  <a:schemeClr val="lt1"/>
                </a:highlight>
                <a:latin typeface="Times New Roman"/>
                <a:ea typeface="Times New Roman"/>
                <a:cs typeface="Times New Roman"/>
                <a:sym typeface="Times New Roman"/>
              </a:rPr>
              <a:t>LEFT JOIN job_history  J</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Clr>
                <a:schemeClr val="dk1"/>
              </a:buClr>
              <a:buSzPts val="1100"/>
              <a:buFont typeface="Arial"/>
              <a:buNone/>
            </a:pPr>
            <a:r>
              <a:rPr lang="en">
                <a:solidFill>
                  <a:srgbClr val="171717"/>
                </a:solidFill>
                <a:highlight>
                  <a:schemeClr val="lt1"/>
                </a:highlight>
                <a:latin typeface="Times New Roman"/>
                <a:ea typeface="Times New Roman"/>
                <a:cs typeface="Times New Roman"/>
                <a:sym typeface="Times New Roman"/>
              </a:rPr>
              <a:t>ON E.employee_id = J.employee_id;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Right </a:t>
            </a:r>
            <a:r>
              <a:rPr b="1" lang="en" sz="2820">
                <a:latin typeface="Times New Roman"/>
                <a:ea typeface="Times New Roman"/>
                <a:cs typeface="Times New Roman"/>
                <a:sym typeface="Times New Roman"/>
              </a:rPr>
              <a:t>Join</a:t>
            </a:r>
            <a:endParaRPr b="1" sz="2820">
              <a:latin typeface="Times New Roman"/>
              <a:ea typeface="Times New Roman"/>
              <a:cs typeface="Times New Roman"/>
              <a:sym typeface="Times New Roman"/>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It </a:t>
            </a:r>
            <a:r>
              <a:rPr lang="en">
                <a:solidFill>
                  <a:schemeClr val="dk1"/>
                </a:solidFill>
                <a:highlight>
                  <a:srgbClr val="FFFFFF"/>
                </a:highlight>
                <a:latin typeface="Times New Roman"/>
                <a:ea typeface="Times New Roman"/>
                <a:cs typeface="Times New Roman"/>
                <a:sym typeface="Times New Roman"/>
              </a:rPr>
              <a:t>returns all records from the right table, and the matched records from the left table. </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171717"/>
              </a:solidFill>
              <a:highlight>
                <a:schemeClr val="lt1"/>
              </a:highlight>
              <a:latin typeface="Times New Roman"/>
              <a:ea typeface="Times New Roman"/>
              <a:cs typeface="Times New Roman"/>
              <a:sym typeface="Times New Roman"/>
            </a:endParaRPr>
          </a:p>
          <a:p>
            <a:pPr indent="0" lvl="0" marL="0" marR="63500" rtl="0" algn="l">
              <a:spcBef>
                <a:spcPts val="1200"/>
              </a:spcBef>
              <a:spcAft>
                <a:spcPts val="0"/>
              </a:spcAft>
              <a:buNone/>
            </a:pPr>
            <a:r>
              <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0"/>
              </a:spcBef>
              <a:spcAft>
                <a:spcPts val="1200"/>
              </a:spcAft>
              <a:buNone/>
            </a:pPr>
            <a:r>
              <a:t/>
            </a:r>
            <a:endParaRPr>
              <a:solidFill>
                <a:srgbClr val="171717"/>
              </a:solidFill>
              <a:highlight>
                <a:schemeClr val="lt1"/>
              </a:highlight>
              <a:latin typeface="Times New Roman"/>
              <a:ea typeface="Times New Roman"/>
              <a:cs typeface="Times New Roman"/>
              <a:sym typeface="Times New Roman"/>
            </a:endParaRPr>
          </a:p>
        </p:txBody>
      </p:sp>
      <p:graphicFrame>
        <p:nvGraphicFramePr>
          <p:cNvPr id="135" name="Google Shape;135;p25"/>
          <p:cNvGraphicFramePr/>
          <p:nvPr/>
        </p:nvGraphicFramePr>
        <p:xfrm>
          <a:off x="686475" y="1824550"/>
          <a:ext cx="3000000" cy="3000000"/>
        </p:xfrm>
        <a:graphic>
          <a:graphicData uri="http://schemas.openxmlformats.org/drawingml/2006/table">
            <a:tbl>
              <a:tblPr>
                <a:noFill/>
                <a:tableStyleId>{7E4DA25C-6A73-4F49-B19B-D8307E052B9B}</a:tableStyleId>
              </a:tblPr>
              <a:tblGrid>
                <a:gridCol w="747550"/>
                <a:gridCol w="838050"/>
              </a:tblGrid>
              <a:tr h="609575">
                <a:tc gridSpan="2">
                  <a:txBody>
                    <a:bodyPr/>
                    <a:lstStyle/>
                    <a:p>
                      <a:pPr indent="0" lvl="0" marL="0" rtl="0" algn="ctr">
                        <a:spcBef>
                          <a:spcPts val="0"/>
                        </a:spcBef>
                        <a:spcAft>
                          <a:spcPts val="0"/>
                        </a:spcAft>
                        <a:buNone/>
                      </a:pPr>
                      <a:r>
                        <a:rPr b="1" lang="en" sz="2400">
                          <a:latin typeface="Times New Roman"/>
                          <a:ea typeface="Times New Roman"/>
                          <a:cs typeface="Times New Roman"/>
                          <a:sym typeface="Times New Roman"/>
                        </a:rPr>
                        <a:t>Table 1</a:t>
                      </a:r>
                      <a:endParaRPr b="1" sz="2400">
                        <a:latin typeface="Times New Roman"/>
                        <a:ea typeface="Times New Roman"/>
                        <a:cs typeface="Times New Roman"/>
                        <a:sym typeface="Times New Roman"/>
                      </a:endParaRPr>
                    </a:p>
                  </a:txBody>
                  <a:tcPr marT="91425" marB="91425" marR="91425" marL="91425"/>
                </a:tc>
                <a:tc hMerge="1"/>
              </a:tr>
              <a:tr h="609575">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None/>
                      </a:pPr>
                      <a:r>
                        <a:rPr lang="en"/>
                        <a:t>EmpID</a:t>
                      </a:r>
                      <a:endParaRPr/>
                    </a:p>
                  </a:txBody>
                  <a:tcPr marT="91425" marB="91425" marR="91425" marL="91425"/>
                </a:tc>
              </a:tr>
              <a:tr h="396200">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96200">
                <a:tc>
                  <a:txBody>
                    <a:bodyPr/>
                    <a:lstStyle/>
                    <a:p>
                      <a:pPr indent="0" lvl="0" marL="0" rtl="0" algn="l">
                        <a:spcBef>
                          <a:spcPts val="0"/>
                        </a:spcBef>
                        <a:spcAft>
                          <a:spcPts val="0"/>
                        </a:spcAft>
                        <a:buNone/>
                      </a:pPr>
                      <a:r>
                        <a:rPr lang="en"/>
                        <a:t>b</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96200">
                <a:tc>
                  <a:txBody>
                    <a:bodyPr/>
                    <a:lstStyle/>
                    <a:p>
                      <a:pPr indent="0" lvl="0" marL="0" rtl="0" algn="l">
                        <a:spcBef>
                          <a:spcPts val="0"/>
                        </a:spcBef>
                        <a:spcAft>
                          <a:spcPts val="0"/>
                        </a:spcAft>
                        <a:buNone/>
                      </a:pPr>
                      <a:r>
                        <a:rPr lang="en"/>
                        <a:t>c</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bl>
          </a:graphicData>
        </a:graphic>
      </p:graphicFrame>
      <p:graphicFrame>
        <p:nvGraphicFramePr>
          <p:cNvPr id="136" name="Google Shape;136;p25"/>
          <p:cNvGraphicFramePr/>
          <p:nvPr/>
        </p:nvGraphicFramePr>
        <p:xfrm>
          <a:off x="2763038" y="1824550"/>
          <a:ext cx="3000000" cy="3000000"/>
        </p:xfrm>
        <a:graphic>
          <a:graphicData uri="http://schemas.openxmlformats.org/drawingml/2006/table">
            <a:tbl>
              <a:tblPr>
                <a:noFill/>
                <a:tableStyleId>{7E4DA25C-6A73-4F49-B19B-D8307E052B9B}</a:tableStyleId>
              </a:tblPr>
              <a:tblGrid>
                <a:gridCol w="1033025"/>
                <a:gridCol w="1033025"/>
              </a:tblGrid>
              <a:tr h="396200">
                <a:tc gridSpan="2">
                  <a:txBody>
                    <a:bodyPr/>
                    <a:lstStyle/>
                    <a:p>
                      <a:pPr indent="0" lvl="0" marL="0" rtl="0" algn="ctr">
                        <a:spcBef>
                          <a:spcPts val="0"/>
                        </a:spcBef>
                        <a:spcAft>
                          <a:spcPts val="0"/>
                        </a:spcAft>
                        <a:buNone/>
                      </a:pPr>
                      <a:r>
                        <a:rPr b="1" lang="en" sz="2400">
                          <a:solidFill>
                            <a:schemeClr val="dk1"/>
                          </a:solidFill>
                          <a:latin typeface="Times New Roman"/>
                          <a:ea typeface="Times New Roman"/>
                          <a:cs typeface="Times New Roman"/>
                          <a:sym typeface="Times New Roman"/>
                        </a:rPr>
                        <a:t>Table 2</a:t>
                      </a:r>
                      <a:endParaRPr b="1" sz="2400">
                        <a:latin typeface="Times New Roman"/>
                        <a:ea typeface="Times New Roman"/>
                        <a:cs typeface="Times New Roman"/>
                        <a:sym typeface="Times New Roman"/>
                      </a:endParaRPr>
                    </a:p>
                  </a:txBody>
                  <a:tcPr marT="91425" marB="91425" marR="91425" marL="91425"/>
                </a:tc>
                <a:tc hMerge="1"/>
              </a:tr>
              <a:tr h="396200">
                <a:tc>
                  <a:txBody>
                    <a:bodyPr/>
                    <a:lstStyle/>
                    <a:p>
                      <a:pPr indent="0" lvl="0" marL="0" rtl="0" algn="l">
                        <a:spcBef>
                          <a:spcPts val="0"/>
                        </a:spcBef>
                        <a:spcAft>
                          <a:spcPts val="0"/>
                        </a:spcAft>
                        <a:buNone/>
                      </a:pPr>
                      <a:r>
                        <a:rPr lang="en"/>
                        <a:t>EmpID</a:t>
                      </a:r>
                      <a:endParaRPr/>
                    </a:p>
                  </a:txBody>
                  <a:tcPr marT="91425" marB="91425" marR="91425" marL="91425"/>
                </a:tc>
                <a:tc>
                  <a:txBody>
                    <a:bodyPr/>
                    <a:lstStyle/>
                    <a:p>
                      <a:pPr indent="0" lvl="0" marL="0" rtl="0" algn="l">
                        <a:spcBef>
                          <a:spcPts val="0"/>
                        </a:spcBef>
                        <a:spcAft>
                          <a:spcPts val="0"/>
                        </a:spcAft>
                        <a:buNone/>
                      </a:pPr>
                      <a:r>
                        <a:rPr lang="en"/>
                        <a:t>Salary</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20</a:t>
                      </a:r>
                      <a:endParaRPr/>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30</a:t>
                      </a:r>
                      <a:endParaRPr/>
                    </a:p>
                  </a:txBody>
                  <a:tcPr marT="91425" marB="91425" marR="91425" marL="91425"/>
                </a:tc>
              </a:tr>
              <a:tr h="3810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bl>
          </a:graphicData>
        </a:graphic>
      </p:graphicFrame>
      <p:graphicFrame>
        <p:nvGraphicFramePr>
          <p:cNvPr id="137" name="Google Shape;137;p25"/>
          <p:cNvGraphicFramePr/>
          <p:nvPr/>
        </p:nvGraphicFramePr>
        <p:xfrm>
          <a:off x="5320075" y="1824560"/>
          <a:ext cx="3000000" cy="3000000"/>
        </p:xfrm>
        <a:graphic>
          <a:graphicData uri="http://schemas.openxmlformats.org/drawingml/2006/table">
            <a:tbl>
              <a:tblPr>
                <a:noFill/>
                <a:tableStyleId>{7E4DA25C-6A73-4F49-B19B-D8307E052B9B}</a:tableStyleId>
              </a:tblPr>
              <a:tblGrid>
                <a:gridCol w="1127150"/>
                <a:gridCol w="1127150"/>
                <a:gridCol w="1127150"/>
              </a:tblGrid>
              <a:tr h="732325">
                <a:tc gridSpan="3">
                  <a:txBody>
                    <a:bodyPr/>
                    <a:lstStyle/>
                    <a:p>
                      <a:pPr indent="0" lvl="0" marL="0" rtl="0" algn="l">
                        <a:spcBef>
                          <a:spcPts val="0"/>
                        </a:spcBef>
                        <a:spcAft>
                          <a:spcPts val="0"/>
                        </a:spcAft>
                        <a:buNone/>
                      </a:pPr>
                      <a:r>
                        <a:rPr b="1" lang="en" sz="2400">
                          <a:latin typeface="Times New Roman"/>
                          <a:ea typeface="Times New Roman"/>
                          <a:cs typeface="Times New Roman"/>
                          <a:sym typeface="Times New Roman"/>
                        </a:rPr>
                        <a:t>Combined Tables Tables</a:t>
                      </a:r>
                      <a:endParaRPr b="1" sz="2400">
                        <a:latin typeface="Times New Roman"/>
                        <a:ea typeface="Times New Roman"/>
                        <a:cs typeface="Times New Roman"/>
                        <a:sym typeface="Times New Roman"/>
                      </a:endParaRPr>
                    </a:p>
                  </a:txBody>
                  <a:tcPr marT="91425" marB="91425" marR="91425" marL="91425"/>
                </a:tc>
                <a:tc hMerge="1"/>
                <a:tc hMerge="1"/>
              </a:tr>
              <a:tr h="334975">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None/>
                      </a:pPr>
                      <a:r>
                        <a:rPr lang="en"/>
                        <a:t>EmpID</a:t>
                      </a:r>
                      <a:endParaRPr/>
                    </a:p>
                  </a:txBody>
                  <a:tcPr marT="91425" marB="91425" marR="91425" marL="91425"/>
                </a:tc>
                <a:tc>
                  <a:txBody>
                    <a:bodyPr/>
                    <a:lstStyle/>
                    <a:p>
                      <a:pPr indent="0" lvl="0" marL="0" rtl="0" algn="l">
                        <a:spcBef>
                          <a:spcPts val="0"/>
                        </a:spcBef>
                        <a:spcAft>
                          <a:spcPts val="0"/>
                        </a:spcAft>
                        <a:buNone/>
                      </a:pPr>
                      <a:r>
                        <a:rPr lang="en"/>
                        <a:t>Salary</a:t>
                      </a:r>
                      <a:endParaRPr/>
                    </a:p>
                  </a:txBody>
                  <a:tcPr marT="91425" marB="91425" marR="91425" marL="91425"/>
                </a:tc>
              </a:tr>
              <a:tr h="334975">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34975">
                <a:tc>
                  <a:txBody>
                    <a:bodyPr/>
                    <a:lstStyle/>
                    <a:p>
                      <a:pPr indent="0" lvl="0" marL="0" rtl="0" algn="l">
                        <a:spcBef>
                          <a:spcPts val="0"/>
                        </a:spcBef>
                        <a:spcAft>
                          <a:spcPts val="0"/>
                        </a:spcAft>
                        <a:buNone/>
                      </a:pPr>
                      <a:r>
                        <a:rPr lang="en"/>
                        <a:t>c</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20</a:t>
                      </a:r>
                      <a:endParaRPr/>
                    </a:p>
                  </a:txBody>
                  <a:tcPr marT="91425" marB="91425" marR="91425" marL="91425"/>
                </a:tc>
              </a:tr>
              <a:tr h="334975">
                <a:tc>
                  <a:txBody>
                    <a:bodyPr/>
                    <a:lstStyle/>
                    <a:p>
                      <a:pPr indent="0" lvl="0" marL="0" rtl="0" algn="l">
                        <a:spcBef>
                          <a:spcPts val="0"/>
                        </a:spcBef>
                        <a:spcAft>
                          <a:spcPts val="0"/>
                        </a:spcAft>
                        <a:buNone/>
                      </a:pPr>
                      <a:r>
                        <a:rPr lang="en"/>
                        <a:t>null</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30</a:t>
                      </a:r>
                      <a:endParaRPr/>
                    </a:p>
                  </a:txBody>
                  <a:tcPr marT="91425" marB="91425" marR="91425" marL="91425"/>
                </a:tc>
              </a:tr>
              <a:tr h="334975">
                <a:tc>
                  <a:txBody>
                    <a:bodyPr/>
                    <a:lstStyle/>
                    <a:p>
                      <a:pPr indent="0" lvl="0" marL="0" rtl="0" algn="l">
                        <a:spcBef>
                          <a:spcPts val="0"/>
                        </a:spcBef>
                        <a:spcAft>
                          <a:spcPts val="0"/>
                        </a:spcAft>
                        <a:buNone/>
                      </a:pPr>
                      <a:r>
                        <a:rPr lang="en"/>
                        <a:t>null</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Right Join continued</a:t>
            </a:r>
            <a:endParaRPr b="1" sz="2820">
              <a:latin typeface="Times New Roman"/>
              <a:ea typeface="Times New Roman"/>
              <a:cs typeface="Times New Roman"/>
              <a:sym typeface="Times New Roman"/>
            </a:endParaRPr>
          </a:p>
        </p:txBody>
      </p:sp>
      <p:sp>
        <p:nvSpPr>
          <p:cNvPr id="143" name="Google Shape;143;p26"/>
          <p:cNvSpPr txBox="1"/>
          <p:nvPr>
            <p:ph idx="1" type="body"/>
          </p:nvPr>
        </p:nvSpPr>
        <p:spPr>
          <a:xfrm>
            <a:off x="311700" y="1152475"/>
            <a:ext cx="47808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solidFill>
                  <a:srgbClr val="171717"/>
                </a:solidFill>
                <a:highlight>
                  <a:schemeClr val="lt1"/>
                </a:highlight>
                <a:latin typeface="Times New Roman"/>
                <a:ea typeface="Times New Roman"/>
                <a:cs typeface="Times New Roman"/>
                <a:sym typeface="Times New Roman"/>
              </a:rPr>
              <a:t>The syntax is as following:</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rgbClr val="171717"/>
                </a:solidFill>
                <a:highlight>
                  <a:schemeClr val="lt1"/>
                </a:highlight>
                <a:latin typeface="Times New Roman"/>
                <a:ea typeface="Times New Roman"/>
                <a:cs typeface="Times New Roman"/>
                <a:sym typeface="Times New Roman"/>
              </a:rPr>
              <a:t>SELECT table1.column, table2.column</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rgbClr val="171717"/>
                </a:solidFill>
                <a:highlight>
                  <a:schemeClr val="lt1"/>
                </a:highlight>
                <a:latin typeface="Times New Roman"/>
                <a:ea typeface="Times New Roman"/>
                <a:cs typeface="Times New Roman"/>
                <a:sym typeface="Times New Roman"/>
              </a:rPr>
              <a:t>FROM table1 </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rgbClr val="171717"/>
                </a:solidFill>
                <a:highlight>
                  <a:schemeClr val="lt1"/>
                </a:highlight>
                <a:latin typeface="Times New Roman"/>
                <a:ea typeface="Times New Roman"/>
                <a:cs typeface="Times New Roman"/>
                <a:sym typeface="Times New Roman"/>
              </a:rPr>
              <a:t>RIGHT JOIN table2</a:t>
            </a:r>
            <a:endParaRPr>
              <a:solidFill>
                <a:srgbClr val="171717"/>
              </a:solidFill>
              <a:highlight>
                <a:schemeClr val="lt1"/>
              </a:highlight>
              <a:latin typeface="Times New Roman"/>
              <a:ea typeface="Times New Roman"/>
              <a:cs typeface="Times New Roman"/>
              <a:sym typeface="Times New Roman"/>
            </a:endParaRPr>
          </a:p>
          <a:p>
            <a:pPr indent="0" lvl="0" marL="0" marR="63500" rtl="0" algn="l">
              <a:spcBef>
                <a:spcPts val="1200"/>
              </a:spcBef>
              <a:spcAft>
                <a:spcPts val="0"/>
              </a:spcAft>
              <a:buClr>
                <a:schemeClr val="dk1"/>
              </a:buClr>
              <a:buSzPts val="1100"/>
              <a:buFont typeface="Arial"/>
              <a:buNone/>
            </a:pPr>
            <a:r>
              <a:rPr lang="en">
                <a:solidFill>
                  <a:srgbClr val="171717"/>
                </a:solidFill>
                <a:highlight>
                  <a:schemeClr val="lt1"/>
                </a:highlight>
                <a:latin typeface="Times New Roman"/>
                <a:ea typeface="Times New Roman"/>
                <a:cs typeface="Times New Roman"/>
                <a:sym typeface="Times New Roman"/>
              </a:rPr>
              <a:t>ON table1.column_name = table2.column_name;</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pic>
        <p:nvPicPr>
          <p:cNvPr id="144" name="Google Shape;144;p26"/>
          <p:cNvPicPr preferRelativeResize="0"/>
          <p:nvPr/>
        </p:nvPicPr>
        <p:blipFill>
          <a:blip r:embed="rId3">
            <a:alphaModFix/>
          </a:blip>
          <a:stretch>
            <a:fillRect/>
          </a:stretch>
        </p:blipFill>
        <p:spPr>
          <a:xfrm>
            <a:off x="5244900" y="1170125"/>
            <a:ext cx="2095500" cy="1485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2838">
                <a:latin typeface="Times New Roman"/>
                <a:ea typeface="Times New Roman"/>
                <a:cs typeface="Times New Roman"/>
                <a:sym typeface="Times New Roman"/>
              </a:rPr>
              <a:t>Right Join continued</a:t>
            </a:r>
            <a:endParaRPr b="1" sz="2838">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520"/>
          </a:p>
        </p:txBody>
      </p:sp>
      <p:sp>
        <p:nvSpPr>
          <p:cNvPr id="150" name="Google Shape;15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71717"/>
                </a:solidFill>
                <a:highlight>
                  <a:schemeClr val="lt1"/>
                </a:highlight>
                <a:latin typeface="Times New Roman"/>
                <a:ea typeface="Times New Roman"/>
                <a:cs typeface="Times New Roman"/>
                <a:sym typeface="Times New Roman"/>
              </a:rPr>
              <a:t>SELECT d.manager_id, d.department_name, D.manager_id, E.first_name</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171717"/>
                </a:solidFill>
                <a:highlight>
                  <a:schemeClr val="lt1"/>
                </a:highlight>
                <a:latin typeface="Times New Roman"/>
                <a:ea typeface="Times New Roman"/>
                <a:cs typeface="Times New Roman"/>
                <a:sym typeface="Times New Roman"/>
              </a:rPr>
              <a:t>FROM departments  D</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171717"/>
                </a:solidFill>
                <a:highlight>
                  <a:schemeClr val="lt1"/>
                </a:highlight>
                <a:latin typeface="Times New Roman"/>
                <a:ea typeface="Times New Roman"/>
                <a:cs typeface="Times New Roman"/>
                <a:sym typeface="Times New Roman"/>
              </a:rPr>
              <a:t>RIGHT JOIN employees  E</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171717"/>
                </a:solidFill>
                <a:highlight>
                  <a:schemeClr val="lt1"/>
                </a:highlight>
                <a:latin typeface="Times New Roman"/>
                <a:ea typeface="Times New Roman"/>
                <a:cs typeface="Times New Roman"/>
                <a:sym typeface="Times New Roman"/>
              </a:rPr>
              <a:t>ON D.manager_id = E.manager_id;</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Full Outer </a:t>
            </a:r>
            <a:r>
              <a:rPr b="1" lang="en" sz="2820">
                <a:latin typeface="Times New Roman"/>
                <a:ea typeface="Times New Roman"/>
                <a:cs typeface="Times New Roman"/>
                <a:sym typeface="Times New Roman"/>
              </a:rPr>
              <a:t>Join</a:t>
            </a:r>
            <a:endParaRPr b="1" sz="2820">
              <a:latin typeface="Times New Roman"/>
              <a:ea typeface="Times New Roman"/>
              <a:cs typeface="Times New Roman"/>
              <a:sym typeface="Times New Roman"/>
            </a:endParaRPr>
          </a:p>
        </p:txBody>
      </p:sp>
      <p:sp>
        <p:nvSpPr>
          <p:cNvPr id="156" name="Google Shape;156;p28"/>
          <p:cNvSpPr txBox="1"/>
          <p:nvPr>
            <p:ph idx="1" type="body"/>
          </p:nvPr>
        </p:nvSpPr>
        <p:spPr>
          <a:xfrm>
            <a:off x="311700" y="1152475"/>
            <a:ext cx="8520600" cy="383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It </a:t>
            </a:r>
            <a:r>
              <a:rPr lang="en">
                <a:solidFill>
                  <a:schemeClr val="dk1"/>
                </a:solidFill>
                <a:highlight>
                  <a:srgbClr val="FFFFFF"/>
                </a:highlight>
                <a:latin typeface="Times New Roman"/>
                <a:ea typeface="Times New Roman"/>
                <a:cs typeface="Times New Roman"/>
                <a:sym typeface="Times New Roman"/>
              </a:rPr>
              <a:t>returns all records when there is a match in either left or right table.</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171717"/>
              </a:solidFill>
              <a:highlight>
                <a:schemeClr val="lt1"/>
              </a:highlight>
              <a:latin typeface="Times New Roman"/>
              <a:ea typeface="Times New Roman"/>
              <a:cs typeface="Times New Roman"/>
              <a:sym typeface="Times New Roman"/>
            </a:endParaRPr>
          </a:p>
          <a:p>
            <a:pPr indent="0" lvl="0" marL="0" marR="63500" rtl="0" algn="l">
              <a:spcBef>
                <a:spcPts val="1200"/>
              </a:spcBef>
              <a:spcAft>
                <a:spcPts val="0"/>
              </a:spcAft>
              <a:buNone/>
            </a:pPr>
            <a:r>
              <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0"/>
              </a:spcBef>
              <a:spcAft>
                <a:spcPts val="1200"/>
              </a:spcAft>
              <a:buNone/>
            </a:pPr>
            <a:r>
              <a:t/>
            </a:r>
            <a:endParaRPr>
              <a:solidFill>
                <a:srgbClr val="171717"/>
              </a:solidFill>
              <a:highlight>
                <a:schemeClr val="lt1"/>
              </a:highlight>
              <a:latin typeface="Times New Roman"/>
              <a:ea typeface="Times New Roman"/>
              <a:cs typeface="Times New Roman"/>
              <a:sym typeface="Times New Roman"/>
            </a:endParaRPr>
          </a:p>
        </p:txBody>
      </p:sp>
      <p:graphicFrame>
        <p:nvGraphicFramePr>
          <p:cNvPr id="157" name="Google Shape;157;p28"/>
          <p:cNvGraphicFramePr/>
          <p:nvPr/>
        </p:nvGraphicFramePr>
        <p:xfrm>
          <a:off x="686475" y="1824550"/>
          <a:ext cx="3000000" cy="3000000"/>
        </p:xfrm>
        <a:graphic>
          <a:graphicData uri="http://schemas.openxmlformats.org/drawingml/2006/table">
            <a:tbl>
              <a:tblPr>
                <a:noFill/>
                <a:tableStyleId>{7E4DA25C-6A73-4F49-B19B-D8307E052B9B}</a:tableStyleId>
              </a:tblPr>
              <a:tblGrid>
                <a:gridCol w="747550"/>
                <a:gridCol w="838050"/>
              </a:tblGrid>
              <a:tr h="609575">
                <a:tc gridSpan="2">
                  <a:txBody>
                    <a:bodyPr/>
                    <a:lstStyle/>
                    <a:p>
                      <a:pPr indent="0" lvl="0" marL="0" rtl="0" algn="ctr">
                        <a:spcBef>
                          <a:spcPts val="0"/>
                        </a:spcBef>
                        <a:spcAft>
                          <a:spcPts val="0"/>
                        </a:spcAft>
                        <a:buNone/>
                      </a:pPr>
                      <a:r>
                        <a:rPr b="1" lang="en" sz="2400">
                          <a:latin typeface="Times New Roman"/>
                          <a:ea typeface="Times New Roman"/>
                          <a:cs typeface="Times New Roman"/>
                          <a:sym typeface="Times New Roman"/>
                        </a:rPr>
                        <a:t>Table 1</a:t>
                      </a:r>
                      <a:endParaRPr b="1" sz="2400">
                        <a:latin typeface="Times New Roman"/>
                        <a:ea typeface="Times New Roman"/>
                        <a:cs typeface="Times New Roman"/>
                        <a:sym typeface="Times New Roman"/>
                      </a:endParaRPr>
                    </a:p>
                  </a:txBody>
                  <a:tcPr marT="91425" marB="91425" marR="91425" marL="91425"/>
                </a:tc>
                <a:tc hMerge="1"/>
              </a:tr>
              <a:tr h="609575">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None/>
                      </a:pPr>
                      <a:r>
                        <a:rPr lang="en"/>
                        <a:t>EmpID</a:t>
                      </a:r>
                      <a:endParaRPr/>
                    </a:p>
                  </a:txBody>
                  <a:tcPr marT="91425" marB="91425" marR="91425" marL="91425"/>
                </a:tc>
              </a:tr>
              <a:tr h="396200">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96200">
                <a:tc>
                  <a:txBody>
                    <a:bodyPr/>
                    <a:lstStyle/>
                    <a:p>
                      <a:pPr indent="0" lvl="0" marL="0" rtl="0" algn="l">
                        <a:spcBef>
                          <a:spcPts val="0"/>
                        </a:spcBef>
                        <a:spcAft>
                          <a:spcPts val="0"/>
                        </a:spcAft>
                        <a:buNone/>
                      </a:pPr>
                      <a:r>
                        <a:rPr lang="en"/>
                        <a:t>b</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96200">
                <a:tc>
                  <a:txBody>
                    <a:bodyPr/>
                    <a:lstStyle/>
                    <a:p>
                      <a:pPr indent="0" lvl="0" marL="0" rtl="0" algn="l">
                        <a:spcBef>
                          <a:spcPts val="0"/>
                        </a:spcBef>
                        <a:spcAft>
                          <a:spcPts val="0"/>
                        </a:spcAft>
                        <a:buNone/>
                      </a:pPr>
                      <a:r>
                        <a:rPr lang="en"/>
                        <a:t>c</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bl>
          </a:graphicData>
        </a:graphic>
      </p:graphicFrame>
      <p:graphicFrame>
        <p:nvGraphicFramePr>
          <p:cNvPr id="158" name="Google Shape;158;p28"/>
          <p:cNvGraphicFramePr/>
          <p:nvPr/>
        </p:nvGraphicFramePr>
        <p:xfrm>
          <a:off x="2763038" y="1824550"/>
          <a:ext cx="3000000" cy="3000000"/>
        </p:xfrm>
        <a:graphic>
          <a:graphicData uri="http://schemas.openxmlformats.org/drawingml/2006/table">
            <a:tbl>
              <a:tblPr>
                <a:noFill/>
                <a:tableStyleId>{7E4DA25C-6A73-4F49-B19B-D8307E052B9B}</a:tableStyleId>
              </a:tblPr>
              <a:tblGrid>
                <a:gridCol w="1033025"/>
                <a:gridCol w="1033025"/>
              </a:tblGrid>
              <a:tr h="396200">
                <a:tc gridSpan="2">
                  <a:txBody>
                    <a:bodyPr/>
                    <a:lstStyle/>
                    <a:p>
                      <a:pPr indent="0" lvl="0" marL="0" rtl="0" algn="ctr">
                        <a:spcBef>
                          <a:spcPts val="0"/>
                        </a:spcBef>
                        <a:spcAft>
                          <a:spcPts val="0"/>
                        </a:spcAft>
                        <a:buNone/>
                      </a:pPr>
                      <a:r>
                        <a:rPr b="1" lang="en" sz="2400">
                          <a:solidFill>
                            <a:schemeClr val="dk1"/>
                          </a:solidFill>
                          <a:latin typeface="Times New Roman"/>
                          <a:ea typeface="Times New Roman"/>
                          <a:cs typeface="Times New Roman"/>
                          <a:sym typeface="Times New Roman"/>
                        </a:rPr>
                        <a:t>Table 2</a:t>
                      </a:r>
                      <a:endParaRPr b="1" sz="2400">
                        <a:latin typeface="Times New Roman"/>
                        <a:ea typeface="Times New Roman"/>
                        <a:cs typeface="Times New Roman"/>
                        <a:sym typeface="Times New Roman"/>
                      </a:endParaRPr>
                    </a:p>
                  </a:txBody>
                  <a:tcPr marT="91425" marB="91425" marR="91425" marL="91425"/>
                </a:tc>
                <a:tc hMerge="1"/>
              </a:tr>
              <a:tr h="396200">
                <a:tc>
                  <a:txBody>
                    <a:bodyPr/>
                    <a:lstStyle/>
                    <a:p>
                      <a:pPr indent="0" lvl="0" marL="0" rtl="0" algn="l">
                        <a:spcBef>
                          <a:spcPts val="0"/>
                        </a:spcBef>
                        <a:spcAft>
                          <a:spcPts val="0"/>
                        </a:spcAft>
                        <a:buNone/>
                      </a:pPr>
                      <a:r>
                        <a:rPr lang="en"/>
                        <a:t>EmpID</a:t>
                      </a:r>
                      <a:endParaRPr/>
                    </a:p>
                  </a:txBody>
                  <a:tcPr marT="91425" marB="91425" marR="91425" marL="91425"/>
                </a:tc>
                <a:tc>
                  <a:txBody>
                    <a:bodyPr/>
                    <a:lstStyle/>
                    <a:p>
                      <a:pPr indent="0" lvl="0" marL="0" rtl="0" algn="l">
                        <a:spcBef>
                          <a:spcPts val="0"/>
                        </a:spcBef>
                        <a:spcAft>
                          <a:spcPts val="0"/>
                        </a:spcAft>
                        <a:buNone/>
                      </a:pPr>
                      <a:r>
                        <a:rPr lang="en"/>
                        <a:t>Salary</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20</a:t>
                      </a:r>
                      <a:endParaRPr/>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30</a:t>
                      </a:r>
                      <a:endParaRPr/>
                    </a:p>
                  </a:txBody>
                  <a:tcPr marT="91425" marB="91425" marR="91425" marL="91425"/>
                </a:tc>
              </a:tr>
              <a:tr h="3810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bl>
          </a:graphicData>
        </a:graphic>
      </p:graphicFrame>
      <p:graphicFrame>
        <p:nvGraphicFramePr>
          <p:cNvPr id="159" name="Google Shape;159;p28"/>
          <p:cNvGraphicFramePr/>
          <p:nvPr/>
        </p:nvGraphicFramePr>
        <p:xfrm>
          <a:off x="5320075" y="1824560"/>
          <a:ext cx="3000000" cy="3000000"/>
        </p:xfrm>
        <a:graphic>
          <a:graphicData uri="http://schemas.openxmlformats.org/drawingml/2006/table">
            <a:tbl>
              <a:tblPr>
                <a:noFill/>
                <a:tableStyleId>{7E4DA25C-6A73-4F49-B19B-D8307E052B9B}</a:tableStyleId>
              </a:tblPr>
              <a:tblGrid>
                <a:gridCol w="1127150"/>
                <a:gridCol w="1127150"/>
                <a:gridCol w="1127150"/>
              </a:tblGrid>
              <a:tr h="732325">
                <a:tc gridSpan="3">
                  <a:txBody>
                    <a:bodyPr/>
                    <a:lstStyle/>
                    <a:p>
                      <a:pPr indent="0" lvl="0" marL="0" rtl="0" algn="l">
                        <a:spcBef>
                          <a:spcPts val="0"/>
                        </a:spcBef>
                        <a:spcAft>
                          <a:spcPts val="0"/>
                        </a:spcAft>
                        <a:buNone/>
                      </a:pPr>
                      <a:r>
                        <a:rPr b="1" lang="en" sz="2400">
                          <a:latin typeface="Times New Roman"/>
                          <a:ea typeface="Times New Roman"/>
                          <a:cs typeface="Times New Roman"/>
                          <a:sym typeface="Times New Roman"/>
                        </a:rPr>
                        <a:t>Combined Tables </a:t>
                      </a:r>
                      <a:endParaRPr b="1" sz="2400">
                        <a:latin typeface="Times New Roman"/>
                        <a:ea typeface="Times New Roman"/>
                        <a:cs typeface="Times New Roman"/>
                        <a:sym typeface="Times New Roman"/>
                      </a:endParaRPr>
                    </a:p>
                  </a:txBody>
                  <a:tcPr marT="91425" marB="91425" marR="91425" marL="91425"/>
                </a:tc>
                <a:tc hMerge="1"/>
                <a:tc hMerge="1"/>
              </a:tr>
              <a:tr h="334975">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None/>
                      </a:pPr>
                      <a:r>
                        <a:rPr lang="en"/>
                        <a:t>EmpID</a:t>
                      </a:r>
                      <a:endParaRPr/>
                    </a:p>
                  </a:txBody>
                  <a:tcPr marT="91425" marB="91425" marR="91425" marL="91425"/>
                </a:tc>
                <a:tc>
                  <a:txBody>
                    <a:bodyPr/>
                    <a:lstStyle/>
                    <a:p>
                      <a:pPr indent="0" lvl="0" marL="0" rtl="0" algn="l">
                        <a:spcBef>
                          <a:spcPts val="0"/>
                        </a:spcBef>
                        <a:spcAft>
                          <a:spcPts val="0"/>
                        </a:spcAft>
                        <a:buNone/>
                      </a:pPr>
                      <a:r>
                        <a:rPr lang="en"/>
                        <a:t>Salary</a:t>
                      </a:r>
                      <a:endParaRPr/>
                    </a:p>
                  </a:txBody>
                  <a:tcPr marT="91425" marB="91425" marR="91425" marL="91425"/>
                </a:tc>
              </a:tr>
              <a:tr h="334975">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34975">
                <a:tc>
                  <a:txBody>
                    <a:bodyPr/>
                    <a:lstStyle/>
                    <a:p>
                      <a:pPr indent="0" lvl="0" marL="0" rtl="0" algn="l">
                        <a:spcBef>
                          <a:spcPts val="0"/>
                        </a:spcBef>
                        <a:spcAft>
                          <a:spcPts val="0"/>
                        </a:spcAft>
                        <a:buNone/>
                      </a:pPr>
                      <a:r>
                        <a:rPr lang="en"/>
                        <a:t>b</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null</a:t>
                      </a:r>
                      <a:endParaRPr/>
                    </a:p>
                  </a:txBody>
                  <a:tcPr marT="91425" marB="91425" marR="91425" marL="91425"/>
                </a:tc>
              </a:tr>
              <a:tr h="334975">
                <a:tc>
                  <a:txBody>
                    <a:bodyPr/>
                    <a:lstStyle/>
                    <a:p>
                      <a:pPr indent="0" lvl="0" marL="0" rtl="0" algn="l">
                        <a:spcBef>
                          <a:spcPts val="0"/>
                        </a:spcBef>
                        <a:spcAft>
                          <a:spcPts val="0"/>
                        </a:spcAft>
                        <a:buNone/>
                      </a:pPr>
                      <a:r>
                        <a:rPr lang="en"/>
                        <a:t>c</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20</a:t>
                      </a:r>
                      <a:endParaRPr/>
                    </a:p>
                  </a:txBody>
                  <a:tcPr marT="91425" marB="91425" marR="91425" marL="91425"/>
                </a:tc>
              </a:tr>
              <a:tr h="334975">
                <a:tc>
                  <a:txBody>
                    <a:bodyPr/>
                    <a:lstStyle/>
                    <a:p>
                      <a:pPr indent="0" lvl="0" marL="0" rtl="0" algn="l">
                        <a:spcBef>
                          <a:spcPts val="0"/>
                        </a:spcBef>
                        <a:spcAft>
                          <a:spcPts val="0"/>
                        </a:spcAft>
                        <a:buNone/>
                      </a:pPr>
                      <a:r>
                        <a:rPr lang="en"/>
                        <a:t>null</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30</a:t>
                      </a:r>
                      <a:endParaRPr/>
                    </a:p>
                  </a:txBody>
                  <a:tcPr marT="91425" marB="91425" marR="91425" marL="91425"/>
                </a:tc>
              </a:tr>
              <a:tr h="334975">
                <a:tc>
                  <a:txBody>
                    <a:bodyPr/>
                    <a:lstStyle/>
                    <a:p>
                      <a:pPr indent="0" lvl="0" marL="0" rtl="0" algn="l">
                        <a:spcBef>
                          <a:spcPts val="0"/>
                        </a:spcBef>
                        <a:spcAft>
                          <a:spcPts val="0"/>
                        </a:spcAft>
                        <a:buNone/>
                      </a:pPr>
                      <a:r>
                        <a:rPr lang="en"/>
                        <a:t>null</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Full </a:t>
            </a:r>
            <a:r>
              <a:rPr b="1" lang="en" sz="2820">
                <a:latin typeface="Times New Roman"/>
                <a:ea typeface="Times New Roman"/>
                <a:cs typeface="Times New Roman"/>
                <a:sym typeface="Times New Roman"/>
              </a:rPr>
              <a:t>Outer Join continued</a:t>
            </a:r>
            <a:endParaRPr b="1" sz="2820">
              <a:latin typeface="Times New Roman"/>
              <a:ea typeface="Times New Roman"/>
              <a:cs typeface="Times New Roman"/>
              <a:sym typeface="Times New Roman"/>
            </a:endParaRPr>
          </a:p>
        </p:txBody>
      </p:sp>
      <p:sp>
        <p:nvSpPr>
          <p:cNvPr id="165" name="Google Shape;165;p29"/>
          <p:cNvSpPr txBox="1"/>
          <p:nvPr>
            <p:ph idx="1" type="body"/>
          </p:nvPr>
        </p:nvSpPr>
        <p:spPr>
          <a:xfrm>
            <a:off x="311700" y="1152475"/>
            <a:ext cx="4831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rgbClr val="171717"/>
                </a:solidFill>
                <a:highlight>
                  <a:schemeClr val="lt1"/>
                </a:highlight>
                <a:latin typeface="Times New Roman"/>
                <a:ea typeface="Times New Roman"/>
                <a:cs typeface="Times New Roman"/>
                <a:sym typeface="Times New Roman"/>
              </a:rPr>
              <a:t>The syntax is as following:</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rgbClr val="171717"/>
                </a:solidFill>
                <a:highlight>
                  <a:schemeClr val="lt1"/>
                </a:highlight>
                <a:latin typeface="Times New Roman"/>
                <a:ea typeface="Times New Roman"/>
                <a:cs typeface="Times New Roman"/>
                <a:sym typeface="Times New Roman"/>
              </a:rPr>
              <a:t>SELECT table1.column, table2.column</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rgbClr val="171717"/>
                </a:solidFill>
                <a:highlight>
                  <a:schemeClr val="lt1"/>
                </a:highlight>
                <a:latin typeface="Times New Roman"/>
                <a:ea typeface="Times New Roman"/>
                <a:cs typeface="Times New Roman"/>
                <a:sym typeface="Times New Roman"/>
              </a:rPr>
              <a:t>FROM table1</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rgbClr val="171717"/>
                </a:solidFill>
                <a:highlight>
                  <a:schemeClr val="lt1"/>
                </a:highlight>
                <a:latin typeface="Times New Roman"/>
                <a:ea typeface="Times New Roman"/>
                <a:cs typeface="Times New Roman"/>
                <a:sym typeface="Times New Roman"/>
              </a:rPr>
              <a:t>FULL OUTER JOIN table2</a:t>
            </a:r>
            <a:endParaRPr>
              <a:solidFill>
                <a:srgbClr val="171717"/>
              </a:solidFill>
              <a:highlight>
                <a:schemeClr val="lt1"/>
              </a:highlight>
              <a:latin typeface="Times New Roman"/>
              <a:ea typeface="Times New Roman"/>
              <a:cs typeface="Times New Roman"/>
              <a:sym typeface="Times New Roman"/>
            </a:endParaRPr>
          </a:p>
          <a:p>
            <a:pPr indent="0" lvl="0" marL="0" marR="63500" rtl="0" algn="l">
              <a:spcBef>
                <a:spcPts val="1200"/>
              </a:spcBef>
              <a:spcAft>
                <a:spcPts val="0"/>
              </a:spcAft>
              <a:buClr>
                <a:schemeClr val="dk1"/>
              </a:buClr>
              <a:buSzPts val="1100"/>
              <a:buFont typeface="Arial"/>
              <a:buNone/>
            </a:pPr>
            <a:r>
              <a:rPr lang="en">
                <a:solidFill>
                  <a:srgbClr val="171717"/>
                </a:solidFill>
                <a:highlight>
                  <a:schemeClr val="lt1"/>
                </a:highlight>
                <a:latin typeface="Times New Roman"/>
                <a:ea typeface="Times New Roman"/>
                <a:cs typeface="Times New Roman"/>
                <a:sym typeface="Times New Roman"/>
              </a:rPr>
              <a:t>ON table1.column_name = table2.column_name;</a:t>
            </a:r>
            <a:endParaRPr>
              <a:latin typeface="Times New Roman"/>
              <a:ea typeface="Times New Roman"/>
              <a:cs typeface="Times New Roman"/>
              <a:sym typeface="Times New Roman"/>
            </a:endParaRPr>
          </a:p>
        </p:txBody>
      </p:sp>
      <p:pic>
        <p:nvPicPr>
          <p:cNvPr id="166" name="Google Shape;166;p29"/>
          <p:cNvPicPr preferRelativeResize="0"/>
          <p:nvPr/>
        </p:nvPicPr>
        <p:blipFill>
          <a:blip r:embed="rId3">
            <a:alphaModFix/>
          </a:blip>
          <a:stretch>
            <a:fillRect/>
          </a:stretch>
        </p:blipFill>
        <p:spPr>
          <a:xfrm>
            <a:off x="6123575" y="1152475"/>
            <a:ext cx="2305050" cy="1600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a:latin typeface="Times New Roman"/>
                <a:ea typeface="Times New Roman"/>
                <a:cs typeface="Times New Roman"/>
                <a:sym typeface="Times New Roman"/>
              </a:rPr>
              <a:t>Outer Join continued</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72" name="Google Shape;17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SELECT d.department_id, d.department_name, E.manager_id, E.first_name</a:t>
            </a:r>
            <a:endParaRPr/>
          </a:p>
          <a:p>
            <a:pPr indent="0" lvl="0" marL="0" rtl="0" algn="l">
              <a:spcBef>
                <a:spcPts val="1200"/>
              </a:spcBef>
              <a:spcAft>
                <a:spcPts val="0"/>
              </a:spcAft>
              <a:buClr>
                <a:schemeClr val="dk1"/>
              </a:buClr>
              <a:buSzPts val="1100"/>
              <a:buFont typeface="Arial"/>
              <a:buNone/>
            </a:pPr>
            <a:r>
              <a:rPr lang="en"/>
              <a:t>FROM departments  D</a:t>
            </a:r>
            <a:endParaRPr/>
          </a:p>
          <a:p>
            <a:pPr indent="0" lvl="0" marL="0" rtl="0" algn="l">
              <a:spcBef>
                <a:spcPts val="1200"/>
              </a:spcBef>
              <a:spcAft>
                <a:spcPts val="0"/>
              </a:spcAft>
              <a:buClr>
                <a:schemeClr val="dk1"/>
              </a:buClr>
              <a:buSzPts val="1100"/>
              <a:buFont typeface="Arial"/>
              <a:buNone/>
            </a:pPr>
            <a:r>
              <a:rPr lang="en"/>
              <a:t>FULL OUTER JOIN employees  E</a:t>
            </a:r>
            <a:endParaRPr/>
          </a:p>
          <a:p>
            <a:pPr indent="0" lvl="0" marL="0" rtl="0" algn="l">
              <a:spcBef>
                <a:spcPts val="1200"/>
              </a:spcBef>
              <a:spcAft>
                <a:spcPts val="0"/>
              </a:spcAft>
              <a:buClr>
                <a:schemeClr val="dk1"/>
              </a:buClr>
              <a:buSzPts val="1100"/>
              <a:buFont typeface="Arial"/>
              <a:buNone/>
            </a:pPr>
            <a:r>
              <a:rPr lang="en"/>
              <a:t>ON D.department_id = E.department_id;</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Self Join</a:t>
            </a:r>
            <a:endParaRPr b="1" sz="2820">
              <a:latin typeface="Times New Roman"/>
              <a:ea typeface="Times New Roman"/>
              <a:cs typeface="Times New Roman"/>
              <a:sym typeface="Times New Roman"/>
            </a:endParaRPr>
          </a:p>
        </p:txBody>
      </p:sp>
      <p:sp>
        <p:nvSpPr>
          <p:cNvPr id="178" name="Google Shape;17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It is a join where a table is joined with itself.</a:t>
            </a:r>
            <a:endParaRPr>
              <a:latin typeface="Times New Roman"/>
              <a:ea typeface="Times New Roman"/>
              <a:cs typeface="Times New Roman"/>
              <a:sym typeface="Times New Roman"/>
            </a:endParaRPr>
          </a:p>
          <a:p>
            <a:pPr indent="-342900" lvl="0" marL="457200" rtl="0" algn="l">
              <a:lnSpc>
                <a:spcPct val="150000"/>
              </a:lnSpc>
              <a:spcBef>
                <a:spcPts val="1200"/>
              </a:spcBef>
              <a:spcAft>
                <a:spcPts val="0"/>
              </a:spcAft>
              <a:buClr>
                <a:schemeClr val="dk1"/>
              </a:buClr>
              <a:buSzPts val="1800"/>
              <a:buFont typeface="Times New Roman"/>
              <a:buChar char="●"/>
            </a:pPr>
            <a:r>
              <a:rPr lang="en">
                <a:solidFill>
                  <a:schemeClr val="dk1"/>
                </a:solidFill>
                <a:highlight>
                  <a:srgbClr val="FFFFFF"/>
                </a:highlight>
                <a:latin typeface="Times New Roman"/>
                <a:ea typeface="Times New Roman"/>
                <a:cs typeface="Times New Roman"/>
                <a:sym typeface="Times New Roman"/>
              </a:rPr>
              <a:t>To join a table itself means that each row of the table is combined with itself and with every other row of the table.</a:t>
            </a:r>
            <a:endParaRPr>
              <a:solidFill>
                <a:schemeClr val="dk1"/>
              </a:solidFill>
              <a:highlight>
                <a:srgbClr val="FFFFFF"/>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highlight>
                  <a:srgbClr val="FFFFFF"/>
                </a:highlight>
                <a:latin typeface="Times New Roman"/>
                <a:ea typeface="Times New Roman"/>
                <a:cs typeface="Times New Roman"/>
                <a:sym typeface="Times New Roman"/>
              </a:rPr>
              <a:t>The self join can be viewed as a join of two copies of the same table.</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spcBef>
                <a:spcPts val="1900"/>
              </a:spcBef>
              <a:spcAft>
                <a:spcPts val="0"/>
              </a:spcAft>
              <a:buNone/>
            </a:pPr>
            <a:r>
              <a:t/>
            </a:r>
            <a:endParaRPr>
              <a:solidFill>
                <a:schemeClr val="dk1"/>
              </a:solidFill>
              <a:highlight>
                <a:schemeClr val="lt1"/>
              </a:highlight>
              <a:latin typeface="Times New Roman"/>
              <a:ea typeface="Times New Roman"/>
              <a:cs typeface="Times New Roman"/>
              <a:sym typeface="Times New Roman"/>
            </a:endParaRPr>
          </a:p>
          <a:p>
            <a:pPr indent="0" lvl="0" marL="0" marR="63500" rtl="0" algn="l">
              <a:spcBef>
                <a:spcPts val="1200"/>
              </a:spcBef>
              <a:spcAft>
                <a:spcPts val="0"/>
              </a:spcAft>
              <a:buClr>
                <a:schemeClr val="dk1"/>
              </a:buClr>
              <a:buSzPts val="1100"/>
              <a:buFont typeface="Arial"/>
              <a:buNone/>
            </a:pPr>
            <a:r>
              <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SQL JOINS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Self </a:t>
            </a:r>
            <a:r>
              <a:rPr b="1" lang="en" sz="2820">
                <a:latin typeface="Times New Roman"/>
                <a:ea typeface="Times New Roman"/>
                <a:cs typeface="Times New Roman"/>
                <a:sym typeface="Times New Roman"/>
              </a:rPr>
              <a:t>Join continued</a:t>
            </a:r>
            <a:endParaRPr b="1" sz="2820">
              <a:latin typeface="Times New Roman"/>
              <a:ea typeface="Times New Roman"/>
              <a:cs typeface="Times New Roman"/>
              <a:sym typeface="Times New Roman"/>
            </a:endParaRPr>
          </a:p>
        </p:txBody>
      </p:sp>
      <p:sp>
        <p:nvSpPr>
          <p:cNvPr id="184" name="Google Shape;184;p32"/>
          <p:cNvSpPr txBox="1"/>
          <p:nvPr>
            <p:ph idx="1" type="body"/>
          </p:nvPr>
        </p:nvSpPr>
        <p:spPr>
          <a:xfrm>
            <a:off x="311700" y="479650"/>
            <a:ext cx="8520600" cy="451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171717"/>
              </a:solidFill>
              <a:highlight>
                <a:schemeClr val="lt1"/>
              </a:highlight>
              <a:latin typeface="Times New Roman"/>
              <a:ea typeface="Times New Roman"/>
              <a:cs typeface="Times New Roman"/>
              <a:sym typeface="Times New Roman"/>
            </a:endParaRPr>
          </a:p>
          <a:p>
            <a:pPr indent="0" lvl="0" marL="0" marR="63500" rtl="0" algn="l">
              <a:spcBef>
                <a:spcPts val="1200"/>
              </a:spcBef>
              <a:spcAft>
                <a:spcPts val="0"/>
              </a:spcAft>
              <a:buNone/>
            </a:pPr>
            <a:r>
              <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0"/>
              </a:spcBef>
              <a:spcAft>
                <a:spcPts val="1200"/>
              </a:spcAft>
              <a:buNone/>
            </a:pPr>
            <a:r>
              <a:t/>
            </a:r>
            <a:endParaRPr>
              <a:solidFill>
                <a:srgbClr val="171717"/>
              </a:solidFill>
              <a:highlight>
                <a:schemeClr val="lt1"/>
              </a:highlight>
              <a:latin typeface="Times New Roman"/>
              <a:ea typeface="Times New Roman"/>
              <a:cs typeface="Times New Roman"/>
              <a:sym typeface="Times New Roman"/>
            </a:endParaRPr>
          </a:p>
        </p:txBody>
      </p:sp>
      <p:graphicFrame>
        <p:nvGraphicFramePr>
          <p:cNvPr id="185" name="Google Shape;185;p32"/>
          <p:cNvGraphicFramePr/>
          <p:nvPr/>
        </p:nvGraphicFramePr>
        <p:xfrm>
          <a:off x="406475" y="1152475"/>
          <a:ext cx="3000000" cy="3000000"/>
        </p:xfrm>
        <a:graphic>
          <a:graphicData uri="http://schemas.openxmlformats.org/drawingml/2006/table">
            <a:tbl>
              <a:tblPr>
                <a:noFill/>
                <a:tableStyleId>{7E4DA25C-6A73-4F49-B19B-D8307E052B9B}</a:tableStyleId>
              </a:tblPr>
              <a:tblGrid>
                <a:gridCol w="747550"/>
                <a:gridCol w="838050"/>
              </a:tblGrid>
              <a:tr h="609575">
                <a:tc gridSpan="2">
                  <a:txBody>
                    <a:bodyPr/>
                    <a:lstStyle/>
                    <a:p>
                      <a:pPr indent="0" lvl="0" marL="0" rtl="0" algn="ctr">
                        <a:spcBef>
                          <a:spcPts val="0"/>
                        </a:spcBef>
                        <a:spcAft>
                          <a:spcPts val="0"/>
                        </a:spcAft>
                        <a:buNone/>
                      </a:pPr>
                      <a:r>
                        <a:rPr b="1" lang="en" sz="2400">
                          <a:latin typeface="Times New Roman"/>
                          <a:ea typeface="Times New Roman"/>
                          <a:cs typeface="Times New Roman"/>
                          <a:sym typeface="Times New Roman"/>
                        </a:rPr>
                        <a:t>Table 1</a:t>
                      </a:r>
                      <a:endParaRPr b="1" sz="2400">
                        <a:latin typeface="Times New Roman"/>
                        <a:ea typeface="Times New Roman"/>
                        <a:cs typeface="Times New Roman"/>
                        <a:sym typeface="Times New Roman"/>
                      </a:endParaRPr>
                    </a:p>
                  </a:txBody>
                  <a:tcPr marT="91425" marB="91425" marR="91425" marL="91425"/>
                </a:tc>
                <a:tc hMerge="1"/>
              </a:tr>
              <a:tr h="609575">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None/>
                      </a:pPr>
                      <a:r>
                        <a:rPr lang="en"/>
                        <a:t>EmpID</a:t>
                      </a:r>
                      <a:endParaRPr/>
                    </a:p>
                  </a:txBody>
                  <a:tcPr marT="91425" marB="91425" marR="91425" marL="91425"/>
                </a:tc>
              </a:tr>
              <a:tr h="396200">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96200">
                <a:tc>
                  <a:txBody>
                    <a:bodyPr/>
                    <a:lstStyle/>
                    <a:p>
                      <a:pPr indent="0" lvl="0" marL="0" rtl="0" algn="l">
                        <a:spcBef>
                          <a:spcPts val="0"/>
                        </a:spcBef>
                        <a:spcAft>
                          <a:spcPts val="0"/>
                        </a:spcAft>
                        <a:buNone/>
                      </a:pPr>
                      <a:r>
                        <a:rPr lang="en"/>
                        <a:t>b</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96200">
                <a:tc>
                  <a:txBody>
                    <a:bodyPr/>
                    <a:lstStyle/>
                    <a:p>
                      <a:pPr indent="0" lvl="0" marL="0" rtl="0" algn="l">
                        <a:spcBef>
                          <a:spcPts val="0"/>
                        </a:spcBef>
                        <a:spcAft>
                          <a:spcPts val="0"/>
                        </a:spcAft>
                        <a:buNone/>
                      </a:pPr>
                      <a:r>
                        <a:rPr lang="en"/>
                        <a:t>c</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bl>
          </a:graphicData>
        </a:graphic>
      </p:graphicFrame>
      <p:graphicFrame>
        <p:nvGraphicFramePr>
          <p:cNvPr id="186" name="Google Shape;186;p32"/>
          <p:cNvGraphicFramePr/>
          <p:nvPr/>
        </p:nvGraphicFramePr>
        <p:xfrm>
          <a:off x="2232488" y="1152475"/>
          <a:ext cx="3000000" cy="3000000"/>
        </p:xfrm>
        <a:graphic>
          <a:graphicData uri="http://schemas.openxmlformats.org/drawingml/2006/table">
            <a:tbl>
              <a:tblPr>
                <a:noFill/>
                <a:tableStyleId>{7E4DA25C-6A73-4F49-B19B-D8307E052B9B}</a:tableStyleId>
              </a:tblPr>
              <a:tblGrid>
                <a:gridCol w="948275"/>
                <a:gridCol w="948275"/>
              </a:tblGrid>
              <a:tr h="619150">
                <a:tc gridSpan="2">
                  <a:txBody>
                    <a:bodyPr/>
                    <a:lstStyle/>
                    <a:p>
                      <a:pPr indent="0" lvl="0" marL="0" rtl="0" algn="ctr">
                        <a:spcBef>
                          <a:spcPts val="0"/>
                        </a:spcBef>
                        <a:spcAft>
                          <a:spcPts val="0"/>
                        </a:spcAft>
                        <a:buNone/>
                      </a:pPr>
                      <a:r>
                        <a:rPr b="1" lang="en" sz="2400">
                          <a:solidFill>
                            <a:schemeClr val="dk1"/>
                          </a:solidFill>
                          <a:latin typeface="Times New Roman"/>
                          <a:ea typeface="Times New Roman"/>
                          <a:cs typeface="Times New Roman"/>
                          <a:sym typeface="Times New Roman"/>
                        </a:rPr>
                        <a:t>Table 1</a:t>
                      </a:r>
                      <a:endParaRPr b="1" sz="24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hMerge="1"/>
              </a:tr>
              <a:tr h="447150">
                <a:tc>
                  <a:txBody>
                    <a:bodyPr/>
                    <a:lstStyle/>
                    <a:p>
                      <a:pPr indent="0" lvl="0" marL="0" rtl="0" algn="l">
                        <a:spcBef>
                          <a:spcPts val="0"/>
                        </a:spcBef>
                        <a:spcAft>
                          <a:spcPts val="0"/>
                        </a:spcAft>
                        <a:buNone/>
                      </a:pPr>
                      <a:r>
                        <a:rPr lang="en"/>
                        <a:t>Name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EmpID</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47150">
                <a:tc>
                  <a:txBody>
                    <a:bodyPr/>
                    <a:lstStyle/>
                    <a:p>
                      <a:pPr indent="0" lvl="0" marL="0" rtl="0" algn="l">
                        <a:spcBef>
                          <a:spcPts val="0"/>
                        </a:spcBef>
                        <a:spcAft>
                          <a:spcPts val="0"/>
                        </a:spcAft>
                        <a:buNone/>
                      </a:pPr>
                      <a:r>
                        <a:rPr lang="en"/>
                        <a:t>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47150">
                <a:tc>
                  <a:txBody>
                    <a:bodyPr/>
                    <a:lstStyle/>
                    <a:p>
                      <a:pPr indent="0" lvl="0" marL="0" rtl="0" algn="l">
                        <a:spcBef>
                          <a:spcPts val="0"/>
                        </a:spcBef>
                        <a:spcAft>
                          <a:spcPts val="0"/>
                        </a:spcAft>
                        <a:buNone/>
                      </a:pPr>
                      <a:r>
                        <a:rPr lang="en"/>
                        <a:t>b</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47150">
                <a:tc>
                  <a:txBody>
                    <a:bodyPr/>
                    <a:lstStyle/>
                    <a:p>
                      <a:pPr indent="0" lvl="0" marL="0" rtl="0" algn="l">
                        <a:spcBef>
                          <a:spcPts val="0"/>
                        </a:spcBef>
                        <a:spcAft>
                          <a:spcPts val="0"/>
                        </a:spcAft>
                        <a:buNone/>
                      </a:pPr>
                      <a:r>
                        <a:rPr lang="en"/>
                        <a:t>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87" name="Google Shape;187;p32"/>
          <p:cNvGraphicFramePr/>
          <p:nvPr/>
        </p:nvGraphicFramePr>
        <p:xfrm>
          <a:off x="5279425" y="479660"/>
          <a:ext cx="3000000" cy="3000000"/>
        </p:xfrm>
        <a:graphic>
          <a:graphicData uri="http://schemas.openxmlformats.org/drawingml/2006/table">
            <a:tbl>
              <a:tblPr>
                <a:noFill/>
                <a:tableStyleId>{7E4DA25C-6A73-4F49-B19B-D8307E052B9B}</a:tableStyleId>
              </a:tblPr>
              <a:tblGrid>
                <a:gridCol w="919050"/>
                <a:gridCol w="845375"/>
                <a:gridCol w="845375"/>
                <a:gridCol w="845375"/>
              </a:tblGrid>
              <a:tr h="440525">
                <a:tc gridSpan="4">
                  <a:txBody>
                    <a:bodyPr/>
                    <a:lstStyle/>
                    <a:p>
                      <a:pPr indent="0" lvl="0" marL="0" rtl="0" algn="l">
                        <a:spcBef>
                          <a:spcPts val="0"/>
                        </a:spcBef>
                        <a:spcAft>
                          <a:spcPts val="0"/>
                        </a:spcAft>
                        <a:buNone/>
                      </a:pPr>
                      <a:r>
                        <a:rPr b="1" lang="en" sz="2400">
                          <a:latin typeface="Times New Roman"/>
                          <a:ea typeface="Times New Roman"/>
                          <a:cs typeface="Times New Roman"/>
                          <a:sym typeface="Times New Roman"/>
                        </a:rPr>
                        <a:t>Combined Tables </a:t>
                      </a:r>
                      <a:endParaRPr b="1" sz="2400">
                        <a:latin typeface="Times New Roman"/>
                        <a:ea typeface="Times New Roman"/>
                        <a:cs typeface="Times New Roman"/>
                        <a:sym typeface="Times New Roman"/>
                      </a:endParaRPr>
                    </a:p>
                  </a:txBody>
                  <a:tcPr marT="91425" marB="91425" marR="91425" marL="91425"/>
                </a:tc>
                <a:tc hMerge="1"/>
                <a:tc hMerge="1"/>
                <a:tc hMerge="1"/>
              </a:tr>
              <a:tr h="318150">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None/>
                      </a:pPr>
                      <a:r>
                        <a:rPr lang="en"/>
                        <a:t>EmpID</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Name</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EmpID</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tcPr>
                </a:tc>
              </a:tr>
              <a:tr h="318150">
                <a:tc>
                  <a:txBody>
                    <a:bodyPr/>
                    <a:lstStyle/>
                    <a:p>
                      <a:pPr indent="0" lvl="0" marL="0" rtl="0" algn="l">
                        <a:spcBef>
                          <a:spcPts val="0"/>
                        </a:spcBef>
                        <a:spcAft>
                          <a:spcPts val="0"/>
                        </a:spcAft>
                        <a:buNone/>
                      </a:pPr>
                      <a:r>
                        <a:rPr lang="en"/>
                        <a:t>a</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18150">
                <a:tc>
                  <a:txBody>
                    <a:bodyPr/>
                    <a:lstStyle/>
                    <a:p>
                      <a:pPr indent="0" lvl="0" marL="0" rtl="0" algn="l">
                        <a:spcBef>
                          <a:spcPts val="0"/>
                        </a:spcBef>
                        <a:spcAft>
                          <a:spcPts val="0"/>
                        </a:spcAft>
                        <a:buNone/>
                      </a:pPr>
                      <a:r>
                        <a:rPr lang="en"/>
                        <a:t>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b</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18150">
                <a:tc>
                  <a:txBody>
                    <a:bodyPr/>
                    <a:lstStyle/>
                    <a:p>
                      <a:pPr indent="0" lvl="0" marL="0" rtl="0" algn="l">
                        <a:spcBef>
                          <a:spcPts val="0"/>
                        </a:spcBef>
                        <a:spcAft>
                          <a:spcPts val="0"/>
                        </a:spcAft>
                        <a:buNone/>
                      </a:pPr>
                      <a:r>
                        <a:rPr lang="en"/>
                        <a:t>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18150">
                <a:tc>
                  <a:txBody>
                    <a:bodyPr/>
                    <a:lstStyle/>
                    <a:p>
                      <a:pPr indent="0" lvl="0" marL="0" rtl="0" algn="l">
                        <a:spcBef>
                          <a:spcPts val="0"/>
                        </a:spcBef>
                        <a:spcAft>
                          <a:spcPts val="0"/>
                        </a:spcAft>
                        <a:buNone/>
                      </a:pPr>
                      <a:r>
                        <a:rPr lang="en"/>
                        <a:t>b</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18150">
                <a:tc>
                  <a:txBody>
                    <a:bodyPr/>
                    <a:lstStyle/>
                    <a:p>
                      <a:pPr indent="0" lvl="0" marL="0" rtl="0" algn="l">
                        <a:spcBef>
                          <a:spcPts val="0"/>
                        </a:spcBef>
                        <a:spcAft>
                          <a:spcPts val="0"/>
                        </a:spcAft>
                        <a:buNone/>
                      </a:pPr>
                      <a:r>
                        <a:rPr lang="en"/>
                        <a:t>b</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b</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18150">
                <a:tc>
                  <a:txBody>
                    <a:bodyPr/>
                    <a:lstStyle/>
                    <a:p>
                      <a:pPr indent="0" lvl="0" marL="0" rtl="0" algn="l">
                        <a:spcBef>
                          <a:spcPts val="0"/>
                        </a:spcBef>
                        <a:spcAft>
                          <a:spcPts val="0"/>
                        </a:spcAft>
                        <a:buNone/>
                      </a:pPr>
                      <a:r>
                        <a:rPr lang="en"/>
                        <a:t>b</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18150">
                <a:tc>
                  <a:txBody>
                    <a:bodyPr/>
                    <a:lstStyle/>
                    <a:p>
                      <a:pPr indent="0" lvl="0" marL="0" rtl="0" algn="l">
                        <a:spcBef>
                          <a:spcPts val="0"/>
                        </a:spcBef>
                        <a:spcAft>
                          <a:spcPts val="0"/>
                        </a:spcAft>
                        <a:buNone/>
                      </a:pPr>
                      <a:r>
                        <a:rPr lang="en"/>
                        <a:t>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18150">
                <a:tc>
                  <a:txBody>
                    <a:bodyPr/>
                    <a:lstStyle/>
                    <a:p>
                      <a:pPr indent="0" lvl="0" marL="0" rtl="0" algn="l">
                        <a:spcBef>
                          <a:spcPts val="0"/>
                        </a:spcBef>
                        <a:spcAft>
                          <a:spcPts val="0"/>
                        </a:spcAft>
                        <a:buNone/>
                      </a:pPr>
                      <a:r>
                        <a:rPr lang="en"/>
                        <a:t>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b</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18150">
                <a:tc>
                  <a:txBody>
                    <a:bodyPr/>
                    <a:lstStyle/>
                    <a:p>
                      <a:pPr indent="0" lvl="0" marL="0" rtl="0" algn="l">
                        <a:spcBef>
                          <a:spcPts val="0"/>
                        </a:spcBef>
                        <a:spcAft>
                          <a:spcPts val="0"/>
                        </a:spcAft>
                        <a:buNone/>
                      </a:pPr>
                      <a:r>
                        <a:rPr lang="en"/>
                        <a:t>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Self Join continued</a:t>
            </a:r>
            <a:endParaRPr b="1" sz="2820">
              <a:latin typeface="Times New Roman"/>
              <a:ea typeface="Times New Roman"/>
              <a:cs typeface="Times New Roman"/>
              <a:sym typeface="Times New Roman"/>
            </a:endParaRPr>
          </a:p>
        </p:txBody>
      </p:sp>
      <p:sp>
        <p:nvSpPr>
          <p:cNvPr id="193" name="Google Shape;193;p33"/>
          <p:cNvSpPr txBox="1"/>
          <p:nvPr>
            <p:ph idx="1" type="body"/>
          </p:nvPr>
        </p:nvSpPr>
        <p:spPr>
          <a:xfrm>
            <a:off x="193475" y="11377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71717"/>
                </a:solidFill>
                <a:highlight>
                  <a:schemeClr val="lt1"/>
                </a:highlight>
                <a:latin typeface="Times New Roman"/>
                <a:ea typeface="Times New Roman"/>
                <a:cs typeface="Times New Roman"/>
                <a:sym typeface="Times New Roman"/>
              </a:rPr>
              <a:t>The syntax is as following: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solidFill>
                  <a:schemeClr val="dk1"/>
                </a:solidFill>
                <a:highlight>
                  <a:schemeClr val="lt1"/>
                </a:highlight>
                <a:latin typeface="Times New Roman"/>
                <a:ea typeface="Times New Roman"/>
                <a:cs typeface="Times New Roman"/>
                <a:sym typeface="Times New Roman"/>
              </a:rPr>
              <a:t>SELECT A.column, B.column</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highlight>
                  <a:schemeClr val="lt1"/>
                </a:highlight>
                <a:latin typeface="Times New Roman"/>
                <a:ea typeface="Times New Roman"/>
                <a:cs typeface="Times New Roman"/>
                <a:sym typeface="Times New Roman"/>
              </a:rPr>
              <a:t>FROM table1 A, table1 B</a:t>
            </a:r>
            <a:endParaRPr>
              <a:solidFill>
                <a:schemeClr val="dk1"/>
              </a:solidFill>
              <a:highlight>
                <a:schemeClr val="lt1"/>
              </a:highlight>
              <a:latin typeface="Times New Roman"/>
              <a:ea typeface="Times New Roman"/>
              <a:cs typeface="Times New Roman"/>
              <a:sym typeface="Times New Roman"/>
            </a:endParaRPr>
          </a:p>
          <a:p>
            <a:pPr indent="0" lvl="0" marL="0" marR="63500" rtl="0" algn="l">
              <a:spcBef>
                <a:spcPts val="1200"/>
              </a:spcBef>
              <a:spcAft>
                <a:spcPts val="0"/>
              </a:spcAft>
              <a:buNone/>
            </a:pPr>
            <a:r>
              <a:rPr lang="en">
                <a:solidFill>
                  <a:schemeClr val="dk1"/>
                </a:solidFill>
                <a:highlight>
                  <a:schemeClr val="lt1"/>
                </a:highlight>
                <a:latin typeface="Times New Roman"/>
                <a:ea typeface="Times New Roman"/>
                <a:cs typeface="Times New Roman"/>
                <a:sym typeface="Times New Roman"/>
              </a:rPr>
              <a:t>WHERE A.common_filed = B.common_field;</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Self Join continued</a:t>
            </a:r>
            <a:endParaRPr b="1" sz="2820">
              <a:latin typeface="Times New Roman"/>
              <a:ea typeface="Times New Roman"/>
              <a:cs typeface="Times New Roman"/>
              <a:sym typeface="Times New Roman"/>
            </a:endParaRPr>
          </a:p>
        </p:txBody>
      </p:sp>
      <p:sp>
        <p:nvSpPr>
          <p:cNvPr id="199" name="Google Shape;19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Char char="●"/>
            </a:pPr>
            <a:r>
              <a:rPr b="1" lang="en">
                <a:solidFill>
                  <a:schemeClr val="dk1"/>
                </a:solidFill>
                <a:latin typeface="Times New Roman"/>
                <a:ea typeface="Times New Roman"/>
                <a:cs typeface="Times New Roman"/>
                <a:sym typeface="Times New Roman"/>
              </a:rPr>
              <a:t>Join employees table with itself.</a:t>
            </a:r>
            <a:endParaRPr b="1">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b="1">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SELECT e1.*, e2.*</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FROM employees e1, employees e2</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Self Join continued</a:t>
            </a:r>
            <a:endParaRPr b="1" sz="2820">
              <a:latin typeface="Times New Roman"/>
              <a:ea typeface="Times New Roman"/>
              <a:cs typeface="Times New Roman"/>
              <a:sym typeface="Times New Roman"/>
            </a:endParaRPr>
          </a:p>
        </p:txBody>
      </p:sp>
      <p:sp>
        <p:nvSpPr>
          <p:cNvPr id="205" name="Google Shape;205;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Char char="●"/>
            </a:pPr>
            <a:r>
              <a:rPr b="1" lang="en">
                <a:solidFill>
                  <a:schemeClr val="dk1"/>
                </a:solidFill>
                <a:latin typeface="Times New Roman"/>
                <a:ea typeface="Times New Roman"/>
                <a:cs typeface="Times New Roman"/>
                <a:sym typeface="Times New Roman"/>
              </a:rPr>
              <a:t>Find who works for who in employees table</a:t>
            </a:r>
            <a:endParaRPr b="1">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b="1">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SELECT</a:t>
            </a:r>
            <a:r>
              <a:rPr lang="en">
                <a:solidFill>
                  <a:schemeClr val="dk1"/>
                </a:solidFill>
                <a:highlight>
                  <a:srgbClr val="FDFDFD"/>
                </a:highlight>
                <a:latin typeface="Times New Roman"/>
                <a:ea typeface="Times New Roman"/>
                <a:cs typeface="Times New Roman"/>
                <a:sym typeface="Times New Roman"/>
              </a:rPr>
              <a:t> E1</a:t>
            </a:r>
            <a:r>
              <a:rPr lang="en">
                <a:solidFill>
                  <a:schemeClr val="dk1"/>
                </a:solidFill>
                <a:latin typeface="Times New Roman"/>
                <a:ea typeface="Times New Roman"/>
                <a:cs typeface="Times New Roman"/>
                <a:sym typeface="Times New Roman"/>
              </a:rPr>
              <a:t>.</a:t>
            </a:r>
            <a:r>
              <a:rPr lang="en">
                <a:solidFill>
                  <a:schemeClr val="dk1"/>
                </a:solidFill>
                <a:highlight>
                  <a:srgbClr val="FDFDFD"/>
                </a:highlight>
                <a:latin typeface="Times New Roman"/>
                <a:ea typeface="Times New Roman"/>
                <a:cs typeface="Times New Roman"/>
                <a:sym typeface="Times New Roman"/>
              </a:rPr>
              <a:t>first_name </a:t>
            </a:r>
            <a:r>
              <a:rPr lang="en">
                <a:solidFill>
                  <a:schemeClr val="dk1"/>
                </a:solidFill>
                <a:latin typeface="Times New Roman"/>
                <a:ea typeface="Times New Roman"/>
                <a:cs typeface="Times New Roman"/>
                <a:sym typeface="Times New Roman"/>
              </a:rPr>
              <a:t>||' works for '|| </a:t>
            </a:r>
            <a:r>
              <a:rPr lang="en">
                <a:solidFill>
                  <a:schemeClr val="dk1"/>
                </a:solidFill>
                <a:highlight>
                  <a:srgbClr val="FDFDFD"/>
                </a:highlight>
                <a:latin typeface="Times New Roman"/>
                <a:ea typeface="Times New Roman"/>
                <a:cs typeface="Times New Roman"/>
                <a:sym typeface="Times New Roman"/>
              </a:rPr>
              <a:t>E2</a:t>
            </a:r>
            <a:r>
              <a:rPr lang="en">
                <a:solidFill>
                  <a:schemeClr val="dk1"/>
                </a:solidFill>
                <a:latin typeface="Times New Roman"/>
                <a:ea typeface="Times New Roman"/>
                <a:cs typeface="Times New Roman"/>
                <a:sym typeface="Times New Roman"/>
              </a:rPr>
              <a:t>.</a:t>
            </a:r>
            <a:r>
              <a:rPr lang="en">
                <a:solidFill>
                  <a:schemeClr val="dk1"/>
                </a:solidFill>
                <a:highlight>
                  <a:srgbClr val="FDFDFD"/>
                </a:highlight>
                <a:latin typeface="Times New Roman"/>
                <a:ea typeface="Times New Roman"/>
                <a:cs typeface="Times New Roman"/>
                <a:sym typeface="Times New Roman"/>
              </a:rPr>
              <a:t>first_name </a:t>
            </a:r>
            <a:r>
              <a:rPr lang="en">
                <a:solidFill>
                  <a:schemeClr val="dk1"/>
                </a:solidFill>
                <a:latin typeface="Times New Roman"/>
                <a:ea typeface="Times New Roman"/>
                <a:cs typeface="Times New Roman"/>
                <a:sym typeface="Times New Roman"/>
              </a:rPr>
              <a:t>"Employees and Their Managers"</a:t>
            </a:r>
            <a:endParaRPr>
              <a:solidFill>
                <a:schemeClr val="dk1"/>
              </a:solidFill>
              <a:highlight>
                <a:srgbClr val="FDFDFD"/>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FROM</a:t>
            </a:r>
            <a:r>
              <a:rPr lang="en">
                <a:solidFill>
                  <a:schemeClr val="dk1"/>
                </a:solidFill>
                <a:highlight>
                  <a:srgbClr val="FDFDFD"/>
                </a:highlight>
                <a:latin typeface="Times New Roman"/>
                <a:ea typeface="Times New Roman"/>
                <a:cs typeface="Times New Roman"/>
                <a:sym typeface="Times New Roman"/>
              </a:rPr>
              <a:t> employees E1</a:t>
            </a:r>
            <a:r>
              <a:rPr lang="en">
                <a:solidFill>
                  <a:schemeClr val="dk1"/>
                </a:solidFill>
                <a:latin typeface="Times New Roman"/>
                <a:ea typeface="Times New Roman"/>
                <a:cs typeface="Times New Roman"/>
                <a:sym typeface="Times New Roman"/>
              </a:rPr>
              <a:t>,</a:t>
            </a:r>
            <a:r>
              <a:rPr lang="en">
                <a:solidFill>
                  <a:schemeClr val="dk1"/>
                </a:solidFill>
                <a:highlight>
                  <a:srgbClr val="FDFDFD"/>
                </a:highlight>
                <a:latin typeface="Times New Roman"/>
                <a:ea typeface="Times New Roman"/>
                <a:cs typeface="Times New Roman"/>
                <a:sym typeface="Times New Roman"/>
              </a:rPr>
              <a:t> employees E2</a:t>
            </a:r>
            <a:endParaRPr>
              <a:solidFill>
                <a:schemeClr val="dk1"/>
              </a:solidFill>
              <a:highlight>
                <a:srgbClr val="FDFDFD"/>
              </a:highlight>
              <a:latin typeface="Times New Roman"/>
              <a:ea typeface="Times New Roman"/>
              <a:cs typeface="Times New Roman"/>
              <a:sym typeface="Times New Roman"/>
            </a:endParaRPr>
          </a:p>
          <a:p>
            <a:pPr indent="0" lvl="0" marL="0" rtl="0" algn="l">
              <a:spcBef>
                <a:spcPts val="1200"/>
              </a:spcBef>
              <a:spcAft>
                <a:spcPts val="1200"/>
              </a:spcAft>
              <a:buNone/>
            </a:pPr>
            <a:r>
              <a:rPr lang="en">
                <a:solidFill>
                  <a:schemeClr val="dk1"/>
                </a:solidFill>
                <a:latin typeface="Times New Roman"/>
                <a:ea typeface="Times New Roman"/>
                <a:cs typeface="Times New Roman"/>
                <a:sym typeface="Times New Roman"/>
              </a:rPr>
              <a:t>WHERE</a:t>
            </a:r>
            <a:r>
              <a:rPr lang="en">
                <a:solidFill>
                  <a:schemeClr val="dk1"/>
                </a:solidFill>
                <a:highlight>
                  <a:srgbClr val="FDFDFD"/>
                </a:highlight>
                <a:latin typeface="Times New Roman"/>
                <a:ea typeface="Times New Roman"/>
                <a:cs typeface="Times New Roman"/>
                <a:sym typeface="Times New Roman"/>
              </a:rPr>
              <a:t> E1</a:t>
            </a:r>
            <a:r>
              <a:rPr lang="en">
                <a:solidFill>
                  <a:schemeClr val="dk1"/>
                </a:solidFill>
                <a:latin typeface="Times New Roman"/>
                <a:ea typeface="Times New Roman"/>
                <a:cs typeface="Times New Roman"/>
                <a:sym typeface="Times New Roman"/>
              </a:rPr>
              <a:t>.</a:t>
            </a:r>
            <a:r>
              <a:rPr lang="en">
                <a:solidFill>
                  <a:schemeClr val="dk1"/>
                </a:solidFill>
                <a:highlight>
                  <a:srgbClr val="FDFDFD"/>
                </a:highlight>
                <a:latin typeface="Times New Roman"/>
                <a:ea typeface="Times New Roman"/>
                <a:cs typeface="Times New Roman"/>
                <a:sym typeface="Times New Roman"/>
              </a:rPr>
              <a:t>manager_id </a:t>
            </a:r>
            <a:r>
              <a:rPr lang="en">
                <a:solidFill>
                  <a:schemeClr val="dk1"/>
                </a:solidFill>
                <a:latin typeface="Times New Roman"/>
                <a:ea typeface="Times New Roman"/>
                <a:cs typeface="Times New Roman"/>
                <a:sym typeface="Times New Roman"/>
              </a:rPr>
              <a:t>=</a:t>
            </a:r>
            <a:r>
              <a:rPr lang="en">
                <a:solidFill>
                  <a:schemeClr val="dk1"/>
                </a:solidFill>
                <a:highlight>
                  <a:srgbClr val="FDFDFD"/>
                </a:highlight>
                <a:latin typeface="Times New Roman"/>
                <a:ea typeface="Times New Roman"/>
                <a:cs typeface="Times New Roman"/>
                <a:sym typeface="Times New Roman"/>
              </a:rPr>
              <a:t> E2</a:t>
            </a:r>
            <a:r>
              <a:rPr lang="en">
                <a:solidFill>
                  <a:schemeClr val="dk1"/>
                </a:solidFill>
                <a:latin typeface="Times New Roman"/>
                <a:ea typeface="Times New Roman"/>
                <a:cs typeface="Times New Roman"/>
                <a:sym typeface="Times New Roman"/>
              </a:rPr>
              <a:t>.</a:t>
            </a:r>
            <a:r>
              <a:rPr lang="en">
                <a:solidFill>
                  <a:schemeClr val="dk1"/>
                </a:solidFill>
                <a:highlight>
                  <a:srgbClr val="FDFDFD"/>
                </a:highlight>
                <a:latin typeface="Times New Roman"/>
                <a:ea typeface="Times New Roman"/>
                <a:cs typeface="Times New Roman"/>
                <a:sym typeface="Times New Roman"/>
              </a:rPr>
              <a:t>employee_id</a:t>
            </a:r>
            <a:r>
              <a:rPr lang="en">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UNION</a:t>
            </a:r>
            <a:endParaRPr b="1" sz="2820">
              <a:latin typeface="Times New Roman"/>
              <a:ea typeface="Times New Roman"/>
              <a:cs typeface="Times New Roman"/>
              <a:sym typeface="Times New Roman"/>
            </a:endParaRPr>
          </a:p>
        </p:txBody>
      </p:sp>
      <p:sp>
        <p:nvSpPr>
          <p:cNvPr id="211" name="Google Shape;211;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lang="en">
                <a:solidFill>
                  <a:schemeClr val="dk1"/>
                </a:solidFill>
                <a:highlight>
                  <a:srgbClr val="FFFFFF"/>
                </a:highlight>
                <a:latin typeface="Times New Roman"/>
                <a:ea typeface="Times New Roman"/>
                <a:cs typeface="Times New Roman"/>
                <a:sym typeface="Times New Roman"/>
              </a:rPr>
              <a:t>The </a:t>
            </a:r>
            <a:r>
              <a:rPr b="1" lang="en">
                <a:solidFill>
                  <a:schemeClr val="dk1"/>
                </a:solidFill>
                <a:highlight>
                  <a:srgbClr val="FFFFFF"/>
                </a:highlight>
                <a:latin typeface="Times New Roman"/>
                <a:ea typeface="Times New Roman"/>
                <a:cs typeface="Times New Roman"/>
                <a:sym typeface="Times New Roman"/>
              </a:rPr>
              <a:t>UNION </a:t>
            </a:r>
            <a:r>
              <a:rPr lang="en">
                <a:solidFill>
                  <a:schemeClr val="dk1"/>
                </a:solidFill>
                <a:highlight>
                  <a:srgbClr val="FFFFFF"/>
                </a:highlight>
                <a:latin typeface="Times New Roman"/>
                <a:ea typeface="Times New Roman"/>
                <a:cs typeface="Times New Roman"/>
                <a:sym typeface="Times New Roman"/>
              </a:rPr>
              <a:t>operator is used to combine the results of two or more </a:t>
            </a:r>
            <a:r>
              <a:rPr lang="en" sz="1200">
                <a:solidFill>
                  <a:schemeClr val="dk1"/>
                </a:solidFill>
                <a:highlight>
                  <a:srgbClr val="FFFFFF"/>
                </a:highlight>
                <a:latin typeface="Roboto"/>
                <a:ea typeface="Roboto"/>
                <a:cs typeface="Roboto"/>
                <a:sym typeface="Roboto"/>
              </a:rPr>
              <a:t>queries </a:t>
            </a:r>
            <a:r>
              <a:rPr lang="en">
                <a:solidFill>
                  <a:schemeClr val="dk1"/>
                </a:solidFill>
                <a:highlight>
                  <a:srgbClr val="FFFFFF"/>
                </a:highlight>
                <a:latin typeface="Times New Roman"/>
                <a:ea typeface="Times New Roman"/>
                <a:cs typeface="Times New Roman"/>
                <a:sym typeface="Times New Roman"/>
              </a:rPr>
              <a:t>. It returns only distinct records. </a:t>
            </a:r>
            <a:endParaRPr>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1400"/>
              </a:spcBef>
              <a:spcAft>
                <a:spcPts val="0"/>
              </a:spcAft>
              <a:buClr>
                <a:schemeClr val="dk1"/>
              </a:buClr>
              <a:buSzPts val="1800"/>
              <a:buFont typeface="Verdana"/>
              <a:buChar char="●"/>
            </a:pPr>
            <a:r>
              <a:rPr lang="en">
                <a:solidFill>
                  <a:schemeClr val="dk1"/>
                </a:solidFill>
                <a:highlight>
                  <a:srgbClr val="FFFFFF"/>
                </a:highlight>
                <a:latin typeface="Times New Roman"/>
                <a:ea typeface="Times New Roman"/>
                <a:cs typeface="Times New Roman"/>
                <a:sym typeface="Times New Roman"/>
              </a:rPr>
              <a:t>Every query must have the same number of columns</a:t>
            </a:r>
            <a:endParaRPr>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highlight>
                  <a:srgbClr val="FFFFFF"/>
                </a:highlight>
                <a:latin typeface="Times New Roman"/>
                <a:ea typeface="Times New Roman"/>
                <a:cs typeface="Times New Roman"/>
                <a:sym typeface="Times New Roman"/>
              </a:rPr>
              <a:t>The columns must have similar data types</a:t>
            </a:r>
            <a:endParaRPr>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Verdana"/>
              <a:buChar char="●"/>
            </a:pPr>
            <a:r>
              <a:rPr lang="en">
                <a:solidFill>
                  <a:schemeClr val="dk1"/>
                </a:solidFill>
                <a:highlight>
                  <a:srgbClr val="FFFFFF"/>
                </a:highlight>
                <a:latin typeface="Times New Roman"/>
                <a:ea typeface="Times New Roman"/>
                <a:cs typeface="Times New Roman"/>
                <a:sym typeface="Times New Roman"/>
              </a:rPr>
              <a:t>The columns must be in the same order</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100"/>
              </a:spcBef>
              <a:spcAft>
                <a:spcPts val="120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UNION continued</a:t>
            </a:r>
            <a:endParaRPr b="1" sz="2820">
              <a:latin typeface="Times New Roman"/>
              <a:ea typeface="Times New Roman"/>
              <a:cs typeface="Times New Roman"/>
              <a:sym typeface="Times New Roman"/>
            </a:endParaRPr>
          </a:p>
        </p:txBody>
      </p:sp>
      <p:sp>
        <p:nvSpPr>
          <p:cNvPr id="217" name="Google Shape;217;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None/>
            </a:pPr>
            <a:r>
              <a:rPr lang="en">
                <a:solidFill>
                  <a:schemeClr val="dk1"/>
                </a:solidFill>
                <a:highlight>
                  <a:srgbClr val="FFFFFF"/>
                </a:highlight>
                <a:latin typeface="Times New Roman"/>
                <a:ea typeface="Times New Roman"/>
                <a:cs typeface="Times New Roman"/>
                <a:sym typeface="Times New Roman"/>
              </a:rPr>
              <a:t>The syntax is as following:</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100"/>
              </a:spcBef>
              <a:spcAft>
                <a:spcPts val="0"/>
              </a:spcAft>
              <a:buClr>
                <a:schemeClr val="dk1"/>
              </a:buClr>
              <a:buSzPts val="1100"/>
              <a:buFont typeface="Arial"/>
              <a:buNone/>
            </a:pPr>
            <a:r>
              <a:rPr lang="en">
                <a:solidFill>
                  <a:srgbClr val="171717"/>
                </a:solidFill>
                <a:highlight>
                  <a:schemeClr val="lt1"/>
                </a:highlight>
                <a:latin typeface="Times New Roman"/>
                <a:ea typeface="Times New Roman"/>
                <a:cs typeface="Times New Roman"/>
                <a:sym typeface="Times New Roman"/>
              </a:rPr>
              <a:t>SELECT column(s)</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171717"/>
                </a:solidFill>
                <a:highlight>
                  <a:schemeClr val="lt1"/>
                </a:highlight>
                <a:latin typeface="Times New Roman"/>
                <a:ea typeface="Times New Roman"/>
                <a:cs typeface="Times New Roman"/>
                <a:sym typeface="Times New Roman"/>
              </a:rPr>
              <a:t>FROM table1</a:t>
            </a:r>
            <a:endParaRPr>
              <a:solidFill>
                <a:srgbClr val="171717"/>
              </a:solidFill>
              <a:highlight>
                <a:schemeClr val="lt1"/>
              </a:highlight>
              <a:latin typeface="Times New Roman"/>
              <a:ea typeface="Times New Roman"/>
              <a:cs typeface="Times New Roman"/>
              <a:sym typeface="Times New Roman"/>
            </a:endParaRPr>
          </a:p>
          <a:p>
            <a:pPr indent="0" lvl="0" marL="0" marR="63500" rtl="0" algn="l">
              <a:spcBef>
                <a:spcPts val="1200"/>
              </a:spcBef>
              <a:spcAft>
                <a:spcPts val="0"/>
              </a:spcAft>
              <a:buNone/>
            </a:pPr>
            <a:r>
              <a:rPr lang="en">
                <a:solidFill>
                  <a:srgbClr val="171717"/>
                </a:solidFill>
                <a:highlight>
                  <a:schemeClr val="lt1"/>
                </a:highlight>
                <a:latin typeface="Times New Roman"/>
                <a:ea typeface="Times New Roman"/>
                <a:cs typeface="Times New Roman"/>
                <a:sym typeface="Times New Roman"/>
              </a:rPr>
              <a:t>UNION</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
                <a:solidFill>
                  <a:srgbClr val="171717"/>
                </a:solidFill>
                <a:highlight>
                  <a:schemeClr val="lt1"/>
                </a:highlight>
                <a:latin typeface="Times New Roman"/>
                <a:ea typeface="Times New Roman"/>
                <a:cs typeface="Times New Roman"/>
                <a:sym typeface="Times New Roman"/>
              </a:rPr>
              <a:t>SELECT column(s)</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rgbClr val="171717"/>
                </a:solidFill>
                <a:highlight>
                  <a:schemeClr val="lt1"/>
                </a:highlight>
                <a:latin typeface="Times New Roman"/>
                <a:ea typeface="Times New Roman"/>
                <a:cs typeface="Times New Roman"/>
                <a:sym typeface="Times New Roman"/>
              </a:rPr>
              <a:t>FROM table2</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UNION continued</a:t>
            </a:r>
            <a:endParaRPr b="1" sz="2820">
              <a:latin typeface="Times New Roman"/>
              <a:ea typeface="Times New Roman"/>
              <a:cs typeface="Times New Roman"/>
              <a:sym typeface="Times New Roman"/>
            </a:endParaRPr>
          </a:p>
        </p:txBody>
      </p:sp>
      <p:sp>
        <p:nvSpPr>
          <p:cNvPr id="223" name="Google Shape;223;p38"/>
          <p:cNvSpPr txBox="1"/>
          <p:nvPr>
            <p:ph idx="1" type="body"/>
          </p:nvPr>
        </p:nvSpPr>
        <p:spPr>
          <a:xfrm>
            <a:off x="311700" y="1152475"/>
            <a:ext cx="8520600" cy="376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Char char="●"/>
            </a:pPr>
            <a:r>
              <a:rPr b="1" lang="en">
                <a:solidFill>
                  <a:schemeClr val="dk1"/>
                </a:solidFill>
                <a:highlight>
                  <a:srgbClr val="FFFFFF"/>
                </a:highlight>
                <a:latin typeface="Times New Roman"/>
                <a:ea typeface="Times New Roman"/>
                <a:cs typeface="Times New Roman"/>
                <a:sym typeface="Times New Roman"/>
              </a:rPr>
              <a:t>Combine distinct employees information from two select statement.</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chemeClr val="dk1"/>
                </a:solidFill>
                <a:highlight>
                  <a:srgbClr val="FFFFFF"/>
                </a:highlight>
                <a:latin typeface="Times New Roman"/>
                <a:ea typeface="Times New Roman"/>
                <a:cs typeface="Times New Roman"/>
                <a:sym typeface="Times New Roman"/>
              </a:rPr>
              <a:t>SELECT * </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chemeClr val="dk1"/>
                </a:solidFill>
                <a:highlight>
                  <a:srgbClr val="FFFFFF"/>
                </a:highlight>
                <a:latin typeface="Times New Roman"/>
                <a:ea typeface="Times New Roman"/>
                <a:cs typeface="Times New Roman"/>
                <a:sym typeface="Times New Roman"/>
              </a:rPr>
              <a:t>FROM employees</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chemeClr val="dk1"/>
                </a:solidFill>
                <a:highlight>
                  <a:srgbClr val="FFFFFF"/>
                </a:highlight>
                <a:latin typeface="Times New Roman"/>
                <a:ea typeface="Times New Roman"/>
                <a:cs typeface="Times New Roman"/>
                <a:sym typeface="Times New Roman"/>
              </a:rPr>
              <a:t>WHERE employee_id &gt; 200</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chemeClr val="dk1"/>
                </a:solidFill>
                <a:highlight>
                  <a:srgbClr val="FFFFFF"/>
                </a:highlight>
                <a:latin typeface="Times New Roman"/>
                <a:ea typeface="Times New Roman"/>
                <a:cs typeface="Times New Roman"/>
                <a:sym typeface="Times New Roman"/>
              </a:rPr>
              <a:t>UNION</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chemeClr val="dk1"/>
                </a:solidFill>
                <a:highlight>
                  <a:srgbClr val="FFFFFF"/>
                </a:highlight>
                <a:latin typeface="Times New Roman"/>
                <a:ea typeface="Times New Roman"/>
                <a:cs typeface="Times New Roman"/>
                <a:sym typeface="Times New Roman"/>
              </a:rPr>
              <a:t>SELECT * </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chemeClr val="dk1"/>
                </a:solidFill>
                <a:highlight>
                  <a:srgbClr val="FFFFFF"/>
                </a:highlight>
                <a:latin typeface="Times New Roman"/>
                <a:ea typeface="Times New Roman"/>
                <a:cs typeface="Times New Roman"/>
                <a:sym typeface="Times New Roman"/>
              </a:rPr>
              <a:t>FROM employees</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chemeClr val="dk1"/>
                </a:solidFill>
                <a:highlight>
                  <a:srgbClr val="FFFFFF"/>
                </a:highlight>
                <a:latin typeface="Times New Roman"/>
                <a:ea typeface="Times New Roman"/>
                <a:cs typeface="Times New Roman"/>
                <a:sym typeface="Times New Roman"/>
              </a:rPr>
              <a:t>WHERE employee_id &lt; 220</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UNION ALL</a:t>
            </a:r>
            <a:endParaRPr b="1" sz="2820">
              <a:latin typeface="Times New Roman"/>
              <a:ea typeface="Times New Roman"/>
              <a:cs typeface="Times New Roman"/>
              <a:sym typeface="Times New Roman"/>
            </a:endParaRPr>
          </a:p>
        </p:txBody>
      </p:sp>
      <p:sp>
        <p:nvSpPr>
          <p:cNvPr id="229" name="Google Shape;229;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highlight>
                  <a:srgbClr val="FFFFFF"/>
                </a:highlight>
                <a:latin typeface="Times New Roman"/>
                <a:ea typeface="Times New Roman"/>
                <a:cs typeface="Times New Roman"/>
                <a:sym typeface="Times New Roman"/>
              </a:rPr>
              <a:t>The </a:t>
            </a:r>
            <a:r>
              <a:rPr b="1" lang="en">
                <a:solidFill>
                  <a:schemeClr val="dk1"/>
                </a:solidFill>
                <a:latin typeface="Times New Roman"/>
                <a:ea typeface="Times New Roman"/>
                <a:cs typeface="Times New Roman"/>
                <a:sym typeface="Times New Roman"/>
              </a:rPr>
              <a:t>UNION</a:t>
            </a:r>
            <a:r>
              <a:rPr b="1" lang="en">
                <a:solidFill>
                  <a:schemeClr val="dk1"/>
                </a:solidFill>
                <a:highlight>
                  <a:srgbClr val="FFFFFF"/>
                </a:highlight>
                <a:latin typeface="Times New Roman"/>
                <a:ea typeface="Times New Roman"/>
                <a:cs typeface="Times New Roman"/>
                <a:sym typeface="Times New Roman"/>
              </a:rPr>
              <a:t> </a:t>
            </a:r>
            <a:r>
              <a:rPr lang="en">
                <a:solidFill>
                  <a:schemeClr val="dk1"/>
                </a:solidFill>
                <a:highlight>
                  <a:srgbClr val="FFFFFF"/>
                </a:highlight>
                <a:latin typeface="Times New Roman"/>
                <a:ea typeface="Times New Roman"/>
                <a:cs typeface="Times New Roman"/>
                <a:sym typeface="Times New Roman"/>
              </a:rPr>
              <a:t>operator selects only distinct values. To get all records with duplicate records, use </a:t>
            </a:r>
            <a:r>
              <a:rPr b="1" lang="en">
                <a:solidFill>
                  <a:schemeClr val="dk1"/>
                </a:solidFill>
                <a:latin typeface="Times New Roman"/>
                <a:ea typeface="Times New Roman"/>
                <a:cs typeface="Times New Roman"/>
                <a:sym typeface="Times New Roman"/>
              </a:rPr>
              <a:t>UNION ALL. </a:t>
            </a:r>
            <a:endParaRPr b="1">
              <a:solidFill>
                <a:schemeClr val="dk1"/>
              </a:solidFill>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Verdana"/>
              <a:buChar char="●"/>
            </a:pPr>
            <a:r>
              <a:rPr lang="en">
                <a:solidFill>
                  <a:schemeClr val="dk1"/>
                </a:solidFill>
                <a:highlight>
                  <a:schemeClr val="lt1"/>
                </a:highlight>
                <a:latin typeface="Times New Roman"/>
                <a:ea typeface="Times New Roman"/>
                <a:cs typeface="Times New Roman"/>
                <a:sym typeface="Times New Roman"/>
              </a:rPr>
              <a:t>Every query must have the same number of columns</a:t>
            </a:r>
            <a:endParaRPr>
              <a:solidFill>
                <a:schemeClr val="dk1"/>
              </a:solidFill>
              <a:highlight>
                <a:schemeClr val="lt1"/>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highlight>
                  <a:schemeClr val="lt1"/>
                </a:highlight>
                <a:latin typeface="Times New Roman"/>
                <a:ea typeface="Times New Roman"/>
                <a:cs typeface="Times New Roman"/>
                <a:sym typeface="Times New Roman"/>
              </a:rPr>
              <a:t>The columns must have similar data types</a:t>
            </a:r>
            <a:endParaRPr>
              <a:solidFill>
                <a:schemeClr val="dk1"/>
              </a:solidFill>
              <a:highlight>
                <a:schemeClr val="lt1"/>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Verdana"/>
              <a:buChar char="●"/>
            </a:pPr>
            <a:r>
              <a:rPr lang="en">
                <a:solidFill>
                  <a:schemeClr val="dk1"/>
                </a:solidFill>
                <a:highlight>
                  <a:schemeClr val="lt1"/>
                </a:highlight>
                <a:latin typeface="Times New Roman"/>
                <a:ea typeface="Times New Roman"/>
                <a:cs typeface="Times New Roman"/>
                <a:sym typeface="Times New Roman"/>
              </a:rPr>
              <a:t>The columns must be in the same order</a:t>
            </a:r>
            <a:endParaRPr b="1">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UNION ALL continued</a:t>
            </a:r>
            <a:endParaRPr b="1" sz="2820">
              <a:latin typeface="Times New Roman"/>
              <a:ea typeface="Times New Roman"/>
              <a:cs typeface="Times New Roman"/>
              <a:sym typeface="Times New Roman"/>
            </a:endParaRPr>
          </a:p>
        </p:txBody>
      </p:sp>
      <p:sp>
        <p:nvSpPr>
          <p:cNvPr id="235" name="Google Shape;235;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Clr>
                <a:schemeClr val="dk1"/>
              </a:buClr>
              <a:buSzPts val="1100"/>
              <a:buFont typeface="Arial"/>
              <a:buNone/>
            </a:pPr>
            <a:r>
              <a:rPr lang="en">
                <a:solidFill>
                  <a:schemeClr val="dk1"/>
                </a:solidFill>
                <a:highlight>
                  <a:srgbClr val="FFFFFF"/>
                </a:highlight>
                <a:latin typeface="Times New Roman"/>
                <a:ea typeface="Times New Roman"/>
                <a:cs typeface="Times New Roman"/>
                <a:sym typeface="Times New Roman"/>
              </a:rPr>
              <a:t>The syntax is as following:</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100"/>
              </a:spcBef>
              <a:spcAft>
                <a:spcPts val="0"/>
              </a:spcAft>
              <a:buClr>
                <a:schemeClr val="dk1"/>
              </a:buClr>
              <a:buSzPts val="1100"/>
              <a:buFont typeface="Arial"/>
              <a:buNone/>
            </a:pPr>
            <a:r>
              <a:rPr lang="en">
                <a:solidFill>
                  <a:srgbClr val="171717"/>
                </a:solidFill>
                <a:highlight>
                  <a:schemeClr val="lt1"/>
                </a:highlight>
                <a:latin typeface="Times New Roman"/>
                <a:ea typeface="Times New Roman"/>
                <a:cs typeface="Times New Roman"/>
                <a:sym typeface="Times New Roman"/>
              </a:rPr>
              <a:t>SELECT column(s)</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rgbClr val="171717"/>
                </a:solidFill>
                <a:highlight>
                  <a:schemeClr val="lt1"/>
                </a:highlight>
                <a:latin typeface="Times New Roman"/>
                <a:ea typeface="Times New Roman"/>
                <a:cs typeface="Times New Roman"/>
                <a:sym typeface="Times New Roman"/>
              </a:rPr>
              <a:t>FROM table1</a:t>
            </a:r>
            <a:endParaRPr>
              <a:solidFill>
                <a:srgbClr val="171717"/>
              </a:solidFill>
              <a:highlight>
                <a:schemeClr val="lt1"/>
              </a:highlight>
              <a:latin typeface="Times New Roman"/>
              <a:ea typeface="Times New Roman"/>
              <a:cs typeface="Times New Roman"/>
              <a:sym typeface="Times New Roman"/>
            </a:endParaRPr>
          </a:p>
          <a:p>
            <a:pPr indent="0" lvl="0" marL="0" marR="63500" rtl="0" algn="l">
              <a:spcBef>
                <a:spcPts val="1200"/>
              </a:spcBef>
              <a:spcAft>
                <a:spcPts val="0"/>
              </a:spcAft>
              <a:buClr>
                <a:schemeClr val="dk1"/>
              </a:buClr>
              <a:buSzPts val="1100"/>
              <a:buFont typeface="Arial"/>
              <a:buNone/>
            </a:pPr>
            <a:r>
              <a:rPr lang="en">
                <a:solidFill>
                  <a:srgbClr val="171717"/>
                </a:solidFill>
                <a:highlight>
                  <a:schemeClr val="lt1"/>
                </a:highlight>
                <a:latin typeface="Times New Roman"/>
                <a:ea typeface="Times New Roman"/>
                <a:cs typeface="Times New Roman"/>
                <a:sym typeface="Times New Roman"/>
              </a:rPr>
              <a:t>UNION ALL</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rgbClr val="171717"/>
                </a:solidFill>
                <a:highlight>
                  <a:schemeClr val="lt1"/>
                </a:highlight>
                <a:latin typeface="Times New Roman"/>
                <a:ea typeface="Times New Roman"/>
                <a:cs typeface="Times New Roman"/>
                <a:sym typeface="Times New Roman"/>
              </a:rPr>
              <a:t>SELECT column(s)</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Clr>
                <a:schemeClr val="dk1"/>
              </a:buClr>
              <a:buSzPts val="1100"/>
              <a:buFont typeface="Arial"/>
              <a:buNone/>
            </a:pPr>
            <a:r>
              <a:rPr lang="en">
                <a:solidFill>
                  <a:srgbClr val="171717"/>
                </a:solidFill>
                <a:highlight>
                  <a:schemeClr val="lt1"/>
                </a:highlight>
                <a:latin typeface="Times New Roman"/>
                <a:ea typeface="Times New Roman"/>
                <a:cs typeface="Times New Roman"/>
                <a:sym typeface="Times New Roman"/>
              </a:rPr>
              <a:t>FROM table2</a:t>
            </a:r>
            <a:endParaRPr>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UNION ALL continued</a:t>
            </a:r>
            <a:endParaRPr b="1" sz="2820">
              <a:latin typeface="Times New Roman"/>
              <a:ea typeface="Times New Roman"/>
              <a:cs typeface="Times New Roman"/>
              <a:sym typeface="Times New Roman"/>
            </a:endParaRPr>
          </a:p>
        </p:txBody>
      </p:sp>
      <p:sp>
        <p:nvSpPr>
          <p:cNvPr id="241" name="Google Shape;241;p41"/>
          <p:cNvSpPr txBox="1"/>
          <p:nvPr>
            <p:ph idx="1" type="body"/>
          </p:nvPr>
        </p:nvSpPr>
        <p:spPr>
          <a:xfrm>
            <a:off x="311700" y="1152475"/>
            <a:ext cx="8520600" cy="3753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Char char="●"/>
            </a:pPr>
            <a:r>
              <a:rPr b="1" lang="en">
                <a:solidFill>
                  <a:schemeClr val="dk1"/>
                </a:solidFill>
                <a:highlight>
                  <a:srgbClr val="FFFFFF"/>
                </a:highlight>
                <a:latin typeface="Times New Roman"/>
                <a:ea typeface="Times New Roman"/>
                <a:cs typeface="Times New Roman"/>
                <a:sym typeface="Times New Roman"/>
              </a:rPr>
              <a:t>Combine all employees information from two select statement.</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highlight>
                  <a:srgbClr val="FFFFFF"/>
                </a:highlight>
                <a:latin typeface="Times New Roman"/>
                <a:ea typeface="Times New Roman"/>
                <a:cs typeface="Times New Roman"/>
                <a:sym typeface="Times New Roman"/>
              </a:rPr>
              <a:t>SELECT * </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highlight>
                  <a:srgbClr val="FFFFFF"/>
                </a:highlight>
                <a:latin typeface="Times New Roman"/>
                <a:ea typeface="Times New Roman"/>
                <a:cs typeface="Times New Roman"/>
                <a:sym typeface="Times New Roman"/>
              </a:rPr>
              <a:t>FROM employees</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highlight>
                  <a:srgbClr val="FFFFFF"/>
                </a:highlight>
                <a:latin typeface="Times New Roman"/>
                <a:ea typeface="Times New Roman"/>
                <a:cs typeface="Times New Roman"/>
                <a:sym typeface="Times New Roman"/>
              </a:rPr>
              <a:t>WHERE employee_id &gt; 200</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highlight>
                  <a:srgbClr val="FFFFFF"/>
                </a:highlight>
                <a:latin typeface="Times New Roman"/>
                <a:ea typeface="Times New Roman"/>
                <a:cs typeface="Times New Roman"/>
                <a:sym typeface="Times New Roman"/>
              </a:rPr>
              <a:t>UNION ALL</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highlight>
                  <a:srgbClr val="FFFFFF"/>
                </a:highlight>
                <a:latin typeface="Times New Roman"/>
                <a:ea typeface="Times New Roman"/>
                <a:cs typeface="Times New Roman"/>
                <a:sym typeface="Times New Roman"/>
              </a:rPr>
              <a:t>SELECT * </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highlight>
                  <a:srgbClr val="FFFFFF"/>
                </a:highlight>
                <a:latin typeface="Times New Roman"/>
                <a:ea typeface="Times New Roman"/>
                <a:cs typeface="Times New Roman"/>
                <a:sym typeface="Times New Roman"/>
              </a:rPr>
              <a:t>FROM employees</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highlight>
                  <a:srgbClr val="FFFFFF"/>
                </a:highlight>
                <a:latin typeface="Times New Roman"/>
                <a:ea typeface="Times New Roman"/>
                <a:cs typeface="Times New Roman"/>
                <a:sym typeface="Times New Roman"/>
              </a:rPr>
              <a:t>WHERE employee_id &lt; 220</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Join</a:t>
            </a:r>
            <a:endParaRPr/>
          </a:p>
        </p:txBody>
      </p:sp>
      <p:sp>
        <p:nvSpPr>
          <p:cNvPr id="66" name="Google Shape;66;p15"/>
          <p:cNvSpPr txBox="1"/>
          <p:nvPr>
            <p:ph idx="1" type="body"/>
          </p:nvPr>
        </p:nvSpPr>
        <p:spPr>
          <a:xfrm>
            <a:off x="311700" y="1152475"/>
            <a:ext cx="8520600" cy="3563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829">
                <a:solidFill>
                  <a:srgbClr val="4D5156"/>
                </a:solidFill>
                <a:highlight>
                  <a:srgbClr val="FFFFFF"/>
                </a:highlight>
                <a:latin typeface="Times New Roman"/>
                <a:ea typeface="Times New Roman"/>
                <a:cs typeface="Times New Roman"/>
                <a:sym typeface="Times New Roman"/>
              </a:rPr>
              <a:t>It is very common that data is spreaded </a:t>
            </a:r>
            <a:r>
              <a:rPr lang="en" sz="1829">
                <a:solidFill>
                  <a:srgbClr val="4D5156"/>
                </a:solidFill>
                <a:highlight>
                  <a:srgbClr val="FFFFFF"/>
                </a:highlight>
                <a:latin typeface="Times New Roman"/>
                <a:ea typeface="Times New Roman"/>
                <a:cs typeface="Times New Roman"/>
                <a:sym typeface="Times New Roman"/>
              </a:rPr>
              <a:t>across</a:t>
            </a:r>
            <a:r>
              <a:rPr lang="en" sz="1829">
                <a:solidFill>
                  <a:srgbClr val="4D5156"/>
                </a:solidFill>
                <a:highlight>
                  <a:srgbClr val="FFFFFF"/>
                </a:highlight>
                <a:latin typeface="Times New Roman"/>
                <a:ea typeface="Times New Roman"/>
                <a:cs typeface="Times New Roman"/>
                <a:sym typeface="Times New Roman"/>
              </a:rPr>
              <a:t> multiple tables. It is necessary to combine data from multiple tables to perform a data analysis. In this section, we will learn and use SQL join clauses to combine two or more tables exist in our database. </a:t>
            </a:r>
            <a:endParaRPr sz="1829">
              <a:solidFill>
                <a:srgbClr val="4D5156"/>
              </a:solidFill>
              <a:highlight>
                <a:srgbClr val="FFFFFF"/>
              </a:highlight>
              <a:latin typeface="Times New Roman"/>
              <a:ea typeface="Times New Roman"/>
              <a:cs typeface="Times New Roman"/>
              <a:sym typeface="Times New Roman"/>
            </a:endParaRPr>
          </a:p>
          <a:p>
            <a:pPr indent="0" lvl="0" marL="0" rtl="0" algn="l">
              <a:lnSpc>
                <a:spcPct val="95000"/>
              </a:lnSpc>
              <a:spcBef>
                <a:spcPts val="1200"/>
              </a:spcBef>
              <a:spcAft>
                <a:spcPts val="0"/>
              </a:spcAft>
              <a:buSzPts val="935"/>
              <a:buNone/>
            </a:pPr>
            <a:r>
              <a:t/>
            </a:r>
            <a:endParaRPr sz="1829">
              <a:solidFill>
                <a:srgbClr val="4D5156"/>
              </a:solidFill>
              <a:highlight>
                <a:srgbClr val="FFFFFF"/>
              </a:highlight>
              <a:latin typeface="Times New Roman"/>
              <a:ea typeface="Times New Roman"/>
              <a:cs typeface="Times New Roman"/>
              <a:sym typeface="Times New Roman"/>
            </a:endParaRPr>
          </a:p>
          <a:p>
            <a:pPr indent="0" lvl="0" marL="0" rtl="0" algn="l">
              <a:lnSpc>
                <a:spcPct val="95000"/>
              </a:lnSpc>
              <a:spcBef>
                <a:spcPts val="1200"/>
              </a:spcBef>
              <a:spcAft>
                <a:spcPts val="0"/>
              </a:spcAft>
              <a:buSzPts val="935"/>
              <a:buNone/>
            </a:pPr>
            <a:r>
              <a:rPr lang="en" sz="1829">
                <a:solidFill>
                  <a:srgbClr val="4D5156"/>
                </a:solidFill>
                <a:highlight>
                  <a:srgbClr val="FFFFFF"/>
                </a:highlight>
                <a:latin typeface="Times New Roman"/>
                <a:ea typeface="Times New Roman"/>
                <a:cs typeface="Times New Roman"/>
                <a:sym typeface="Times New Roman"/>
              </a:rPr>
              <a:t>A </a:t>
            </a:r>
            <a:r>
              <a:rPr b="1" lang="en" sz="1829">
                <a:solidFill>
                  <a:srgbClr val="4D5156"/>
                </a:solidFill>
                <a:highlight>
                  <a:srgbClr val="FFFFFF"/>
                </a:highlight>
                <a:latin typeface="Times New Roman"/>
                <a:ea typeface="Times New Roman"/>
                <a:cs typeface="Times New Roman"/>
                <a:sym typeface="Times New Roman"/>
              </a:rPr>
              <a:t>Join</a:t>
            </a:r>
            <a:r>
              <a:rPr lang="en" sz="1829">
                <a:solidFill>
                  <a:srgbClr val="4D5156"/>
                </a:solidFill>
                <a:highlight>
                  <a:srgbClr val="FFFFFF"/>
                </a:highlight>
                <a:latin typeface="Times New Roman"/>
                <a:ea typeface="Times New Roman"/>
                <a:cs typeface="Times New Roman"/>
                <a:sym typeface="Times New Roman"/>
              </a:rPr>
              <a:t> clause is used to combine records from two or more tables in a database. </a:t>
            </a:r>
            <a:r>
              <a:rPr lang="en" sz="1829">
                <a:latin typeface="Times New Roman"/>
                <a:ea typeface="Times New Roman"/>
                <a:cs typeface="Times New Roman"/>
                <a:sym typeface="Times New Roman"/>
              </a:rPr>
              <a:t>There are </a:t>
            </a:r>
            <a:r>
              <a:rPr lang="en" sz="1829">
                <a:latin typeface="Times New Roman"/>
                <a:ea typeface="Times New Roman"/>
                <a:cs typeface="Times New Roman"/>
                <a:sym typeface="Times New Roman"/>
              </a:rPr>
              <a:t>multiple</a:t>
            </a:r>
            <a:r>
              <a:rPr lang="en" sz="1829">
                <a:latin typeface="Times New Roman"/>
                <a:ea typeface="Times New Roman"/>
                <a:cs typeface="Times New Roman"/>
                <a:sym typeface="Times New Roman"/>
              </a:rPr>
              <a:t> types of joins and each type combines the tables in a different way. </a:t>
            </a:r>
            <a:endParaRPr sz="1829">
              <a:latin typeface="Times New Roman"/>
              <a:ea typeface="Times New Roman"/>
              <a:cs typeface="Times New Roman"/>
              <a:sym typeface="Times New Roman"/>
            </a:endParaRPr>
          </a:p>
          <a:p>
            <a:pPr indent="-344805" lvl="0" marL="457200" rtl="0" algn="l">
              <a:lnSpc>
                <a:spcPct val="95000"/>
              </a:lnSpc>
              <a:spcBef>
                <a:spcPts val="1200"/>
              </a:spcBef>
              <a:spcAft>
                <a:spcPts val="0"/>
              </a:spcAft>
              <a:buSzPts val="1830"/>
              <a:buFont typeface="Times New Roman"/>
              <a:buChar char="●"/>
            </a:pPr>
            <a:r>
              <a:rPr lang="en" sz="1829">
                <a:latin typeface="Times New Roman"/>
                <a:ea typeface="Times New Roman"/>
                <a:cs typeface="Times New Roman"/>
                <a:sym typeface="Times New Roman"/>
              </a:rPr>
              <a:t>Inner join</a:t>
            </a:r>
            <a:endParaRPr sz="1829">
              <a:latin typeface="Times New Roman"/>
              <a:ea typeface="Times New Roman"/>
              <a:cs typeface="Times New Roman"/>
              <a:sym typeface="Times New Roman"/>
            </a:endParaRPr>
          </a:p>
          <a:p>
            <a:pPr indent="-344805" lvl="0" marL="457200" rtl="0" algn="l">
              <a:lnSpc>
                <a:spcPct val="95000"/>
              </a:lnSpc>
              <a:spcBef>
                <a:spcPts val="0"/>
              </a:spcBef>
              <a:spcAft>
                <a:spcPts val="0"/>
              </a:spcAft>
              <a:buSzPts val="1830"/>
              <a:buFont typeface="Times New Roman"/>
              <a:buChar char="●"/>
            </a:pPr>
            <a:r>
              <a:rPr lang="en" sz="1829">
                <a:latin typeface="Times New Roman"/>
                <a:ea typeface="Times New Roman"/>
                <a:cs typeface="Times New Roman"/>
                <a:sym typeface="Times New Roman"/>
              </a:rPr>
              <a:t>Left join</a:t>
            </a:r>
            <a:endParaRPr sz="1829">
              <a:latin typeface="Times New Roman"/>
              <a:ea typeface="Times New Roman"/>
              <a:cs typeface="Times New Roman"/>
              <a:sym typeface="Times New Roman"/>
            </a:endParaRPr>
          </a:p>
          <a:p>
            <a:pPr indent="-344805" lvl="0" marL="457200" rtl="0" algn="l">
              <a:lnSpc>
                <a:spcPct val="95000"/>
              </a:lnSpc>
              <a:spcBef>
                <a:spcPts val="0"/>
              </a:spcBef>
              <a:spcAft>
                <a:spcPts val="0"/>
              </a:spcAft>
              <a:buSzPts val="1830"/>
              <a:buFont typeface="Times New Roman"/>
              <a:buChar char="●"/>
            </a:pPr>
            <a:r>
              <a:rPr lang="en" sz="1829">
                <a:latin typeface="Times New Roman"/>
                <a:ea typeface="Times New Roman"/>
                <a:cs typeface="Times New Roman"/>
                <a:sym typeface="Times New Roman"/>
              </a:rPr>
              <a:t>Right join</a:t>
            </a:r>
            <a:endParaRPr sz="1829">
              <a:latin typeface="Times New Roman"/>
              <a:ea typeface="Times New Roman"/>
              <a:cs typeface="Times New Roman"/>
              <a:sym typeface="Times New Roman"/>
            </a:endParaRPr>
          </a:p>
          <a:p>
            <a:pPr indent="-344805" lvl="0" marL="457200" rtl="0" algn="l">
              <a:lnSpc>
                <a:spcPct val="95000"/>
              </a:lnSpc>
              <a:spcBef>
                <a:spcPts val="0"/>
              </a:spcBef>
              <a:spcAft>
                <a:spcPts val="0"/>
              </a:spcAft>
              <a:buSzPts val="1830"/>
              <a:buFont typeface="Times New Roman"/>
              <a:buChar char="●"/>
            </a:pPr>
            <a:r>
              <a:rPr lang="en" sz="1829">
                <a:latin typeface="Times New Roman"/>
                <a:ea typeface="Times New Roman"/>
                <a:cs typeface="Times New Roman"/>
                <a:sym typeface="Times New Roman"/>
              </a:rPr>
              <a:t>Outer full join</a:t>
            </a:r>
            <a:endParaRPr sz="1829">
              <a:latin typeface="Times New Roman"/>
              <a:ea typeface="Times New Roman"/>
              <a:cs typeface="Times New Roman"/>
              <a:sym typeface="Times New Roman"/>
            </a:endParaRPr>
          </a:p>
          <a:p>
            <a:pPr indent="-344805" lvl="0" marL="457200" rtl="0" algn="l">
              <a:lnSpc>
                <a:spcPct val="95000"/>
              </a:lnSpc>
              <a:spcBef>
                <a:spcPts val="0"/>
              </a:spcBef>
              <a:spcAft>
                <a:spcPts val="0"/>
              </a:spcAft>
              <a:buSzPts val="1830"/>
              <a:buFont typeface="Times New Roman"/>
              <a:buChar char="●"/>
            </a:pPr>
            <a:r>
              <a:rPr lang="en" sz="1829">
                <a:latin typeface="Times New Roman"/>
                <a:ea typeface="Times New Roman"/>
                <a:cs typeface="Times New Roman"/>
                <a:sym typeface="Times New Roman"/>
              </a:rPr>
              <a:t>Self join</a:t>
            </a:r>
            <a:endParaRPr sz="1829">
              <a:latin typeface="Times New Roman"/>
              <a:ea typeface="Times New Roman"/>
              <a:cs typeface="Times New Roman"/>
              <a:sym typeface="Times New Roman"/>
            </a:endParaRPr>
          </a:p>
          <a:p>
            <a:pPr indent="0" lvl="0" marL="0" rtl="0" algn="l">
              <a:lnSpc>
                <a:spcPct val="95000"/>
              </a:lnSpc>
              <a:spcBef>
                <a:spcPts val="1200"/>
              </a:spcBef>
              <a:spcAft>
                <a:spcPts val="1200"/>
              </a:spcAft>
              <a:buSzPts val="935"/>
              <a:buNone/>
            </a:pPr>
            <a:r>
              <a:t/>
            </a:r>
            <a:endParaRPr sz="1829">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INTERSECT</a:t>
            </a:r>
            <a:endParaRPr b="1" sz="2820">
              <a:latin typeface="Times New Roman"/>
              <a:ea typeface="Times New Roman"/>
              <a:cs typeface="Times New Roman"/>
              <a:sym typeface="Times New Roman"/>
            </a:endParaRPr>
          </a:p>
        </p:txBody>
      </p:sp>
      <p:sp>
        <p:nvSpPr>
          <p:cNvPr id="247" name="Google Shape;247;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highlight>
                  <a:srgbClr val="FFFFFF"/>
                </a:highlight>
                <a:latin typeface="Times New Roman"/>
                <a:ea typeface="Times New Roman"/>
                <a:cs typeface="Times New Roman"/>
                <a:sym typeface="Times New Roman"/>
              </a:rPr>
              <a:t>The </a:t>
            </a:r>
            <a:r>
              <a:rPr b="1" lang="en">
                <a:solidFill>
                  <a:schemeClr val="dk1"/>
                </a:solidFill>
                <a:latin typeface="Times New Roman"/>
                <a:ea typeface="Times New Roman"/>
                <a:cs typeface="Times New Roman"/>
                <a:sym typeface="Times New Roman"/>
              </a:rPr>
              <a:t>INTERSECT</a:t>
            </a:r>
            <a:r>
              <a:rPr b="1" lang="en">
                <a:solidFill>
                  <a:schemeClr val="dk1"/>
                </a:solidFill>
                <a:highlight>
                  <a:srgbClr val="FFFFFF"/>
                </a:highlight>
                <a:latin typeface="Times New Roman"/>
                <a:ea typeface="Times New Roman"/>
                <a:cs typeface="Times New Roman"/>
                <a:sym typeface="Times New Roman"/>
              </a:rPr>
              <a:t> </a:t>
            </a:r>
            <a:r>
              <a:rPr lang="en">
                <a:solidFill>
                  <a:schemeClr val="dk1"/>
                </a:solidFill>
                <a:highlight>
                  <a:srgbClr val="FFFFFF"/>
                </a:highlight>
                <a:latin typeface="Times New Roman"/>
                <a:ea typeface="Times New Roman"/>
                <a:cs typeface="Times New Roman"/>
                <a:sym typeface="Times New Roman"/>
              </a:rPr>
              <a:t>operator compares the result of two queries  and returns the distinct rows that are output by both queries.</a:t>
            </a:r>
            <a:endParaRPr>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Char char="●"/>
            </a:pPr>
            <a:r>
              <a:rPr lang="en">
                <a:solidFill>
                  <a:schemeClr val="dk1"/>
                </a:solidFill>
                <a:highlight>
                  <a:srgbClr val="FFFFFF"/>
                </a:highlight>
                <a:latin typeface="Times New Roman"/>
                <a:ea typeface="Times New Roman"/>
                <a:cs typeface="Times New Roman"/>
                <a:sym typeface="Times New Roman"/>
              </a:rPr>
              <a:t>Every query must have the same number of columns</a:t>
            </a:r>
            <a:endParaRPr>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highlight>
                  <a:srgbClr val="FFFFFF"/>
                </a:highlight>
                <a:latin typeface="Times New Roman"/>
                <a:ea typeface="Times New Roman"/>
                <a:cs typeface="Times New Roman"/>
                <a:sym typeface="Times New Roman"/>
              </a:rPr>
              <a:t>The columns must have similar data types</a:t>
            </a:r>
            <a:endParaRPr>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highlight>
                  <a:srgbClr val="FFFFFF"/>
                </a:highlight>
                <a:latin typeface="Times New Roman"/>
                <a:ea typeface="Times New Roman"/>
                <a:cs typeface="Times New Roman"/>
                <a:sym typeface="Times New Roman"/>
              </a:rPr>
              <a:t>The columns must be in the same order</a:t>
            </a:r>
            <a:endParaRPr>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INTERSECT </a:t>
            </a:r>
            <a:r>
              <a:rPr b="1" lang="en" sz="2820">
                <a:latin typeface="Times New Roman"/>
                <a:ea typeface="Times New Roman"/>
                <a:cs typeface="Times New Roman"/>
                <a:sym typeface="Times New Roman"/>
              </a:rPr>
              <a:t>continued</a:t>
            </a:r>
            <a:endParaRPr b="1" sz="2820">
              <a:latin typeface="Times New Roman"/>
              <a:ea typeface="Times New Roman"/>
              <a:cs typeface="Times New Roman"/>
              <a:sym typeface="Times New Roman"/>
            </a:endParaRPr>
          </a:p>
        </p:txBody>
      </p:sp>
      <p:sp>
        <p:nvSpPr>
          <p:cNvPr id="253" name="Google Shape;253;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None/>
            </a:pPr>
            <a:r>
              <a:rPr lang="en">
                <a:solidFill>
                  <a:schemeClr val="dk1"/>
                </a:solidFill>
                <a:highlight>
                  <a:srgbClr val="FFFFFF"/>
                </a:highlight>
                <a:latin typeface="Times New Roman"/>
                <a:ea typeface="Times New Roman"/>
                <a:cs typeface="Times New Roman"/>
                <a:sym typeface="Times New Roman"/>
              </a:rPr>
              <a:t>The syntax is as following:</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100"/>
              </a:spcBef>
              <a:spcAft>
                <a:spcPts val="0"/>
              </a:spcAft>
              <a:buNone/>
            </a:pPr>
            <a:r>
              <a:rPr lang="en">
                <a:solidFill>
                  <a:srgbClr val="171717"/>
                </a:solidFill>
                <a:highlight>
                  <a:schemeClr val="lt1"/>
                </a:highlight>
                <a:latin typeface="Times New Roman"/>
                <a:ea typeface="Times New Roman"/>
                <a:cs typeface="Times New Roman"/>
                <a:sym typeface="Times New Roman"/>
              </a:rPr>
              <a:t>SELECT column(s)</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171717"/>
                </a:solidFill>
                <a:highlight>
                  <a:schemeClr val="lt1"/>
                </a:highlight>
                <a:latin typeface="Times New Roman"/>
                <a:ea typeface="Times New Roman"/>
                <a:cs typeface="Times New Roman"/>
                <a:sym typeface="Times New Roman"/>
              </a:rPr>
              <a:t>FROM table1</a:t>
            </a:r>
            <a:endParaRPr>
              <a:solidFill>
                <a:srgbClr val="171717"/>
              </a:solidFill>
              <a:highlight>
                <a:schemeClr val="lt1"/>
              </a:highlight>
              <a:latin typeface="Times New Roman"/>
              <a:ea typeface="Times New Roman"/>
              <a:cs typeface="Times New Roman"/>
              <a:sym typeface="Times New Roman"/>
            </a:endParaRPr>
          </a:p>
          <a:p>
            <a:pPr indent="0" lvl="0" marL="0" marR="63500" rtl="0" algn="l">
              <a:spcBef>
                <a:spcPts val="1200"/>
              </a:spcBef>
              <a:spcAft>
                <a:spcPts val="0"/>
              </a:spcAft>
              <a:buNone/>
            </a:pPr>
            <a:r>
              <a:rPr lang="en">
                <a:solidFill>
                  <a:srgbClr val="171717"/>
                </a:solidFill>
                <a:highlight>
                  <a:schemeClr val="lt1"/>
                </a:highlight>
                <a:latin typeface="Times New Roman"/>
                <a:ea typeface="Times New Roman"/>
                <a:cs typeface="Times New Roman"/>
                <a:sym typeface="Times New Roman"/>
              </a:rPr>
              <a:t>INTERSECT</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
                <a:solidFill>
                  <a:srgbClr val="171717"/>
                </a:solidFill>
                <a:highlight>
                  <a:schemeClr val="lt1"/>
                </a:highlight>
                <a:latin typeface="Times New Roman"/>
                <a:ea typeface="Times New Roman"/>
                <a:cs typeface="Times New Roman"/>
                <a:sym typeface="Times New Roman"/>
              </a:rPr>
              <a:t>SELECT column(s)</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171717"/>
                </a:solidFill>
                <a:highlight>
                  <a:schemeClr val="lt1"/>
                </a:highlight>
                <a:latin typeface="Times New Roman"/>
                <a:ea typeface="Times New Roman"/>
                <a:cs typeface="Times New Roman"/>
                <a:sym typeface="Times New Roman"/>
              </a:rPr>
              <a:t>FROM table2</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INTERSECT </a:t>
            </a:r>
            <a:r>
              <a:rPr b="1" lang="en" sz="2820">
                <a:latin typeface="Times New Roman"/>
                <a:ea typeface="Times New Roman"/>
                <a:cs typeface="Times New Roman"/>
                <a:sym typeface="Times New Roman"/>
              </a:rPr>
              <a:t>continued</a:t>
            </a:r>
            <a:endParaRPr b="1" sz="2820">
              <a:latin typeface="Times New Roman"/>
              <a:ea typeface="Times New Roman"/>
              <a:cs typeface="Times New Roman"/>
              <a:sym typeface="Times New Roman"/>
            </a:endParaRPr>
          </a:p>
        </p:txBody>
      </p:sp>
      <p:sp>
        <p:nvSpPr>
          <p:cNvPr id="259" name="Google Shape;259;p44"/>
          <p:cNvSpPr txBox="1"/>
          <p:nvPr>
            <p:ph idx="1" type="body"/>
          </p:nvPr>
        </p:nvSpPr>
        <p:spPr>
          <a:xfrm>
            <a:off x="311700" y="1152475"/>
            <a:ext cx="8520600" cy="376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Char char="●"/>
            </a:pPr>
            <a:r>
              <a:rPr b="1" lang="en">
                <a:solidFill>
                  <a:schemeClr val="dk1"/>
                </a:solidFill>
                <a:highlight>
                  <a:srgbClr val="FFFFFF"/>
                </a:highlight>
                <a:latin typeface="Times New Roman"/>
                <a:ea typeface="Times New Roman"/>
                <a:cs typeface="Times New Roman"/>
                <a:sym typeface="Times New Roman"/>
              </a:rPr>
              <a:t>Return common employee records from </a:t>
            </a:r>
            <a:r>
              <a:rPr b="1" lang="en">
                <a:solidFill>
                  <a:schemeClr val="dk1"/>
                </a:solidFill>
                <a:highlight>
                  <a:srgbClr val="FFFFFF"/>
                </a:highlight>
                <a:latin typeface="Times New Roman"/>
                <a:ea typeface="Times New Roman"/>
                <a:cs typeface="Times New Roman"/>
                <a:sym typeface="Times New Roman"/>
              </a:rPr>
              <a:t>two queries.</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highlight>
                  <a:srgbClr val="FFFFFF"/>
                </a:highlight>
                <a:latin typeface="Times New Roman"/>
                <a:ea typeface="Times New Roman"/>
                <a:cs typeface="Times New Roman"/>
                <a:sym typeface="Times New Roman"/>
              </a:rPr>
              <a:t>SELECT * </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highlight>
                  <a:srgbClr val="FFFFFF"/>
                </a:highlight>
                <a:latin typeface="Times New Roman"/>
                <a:ea typeface="Times New Roman"/>
                <a:cs typeface="Times New Roman"/>
                <a:sym typeface="Times New Roman"/>
              </a:rPr>
              <a:t>FROM employees</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highlight>
                  <a:srgbClr val="FFFFFF"/>
                </a:highlight>
                <a:latin typeface="Times New Roman"/>
                <a:ea typeface="Times New Roman"/>
                <a:cs typeface="Times New Roman"/>
                <a:sym typeface="Times New Roman"/>
              </a:rPr>
              <a:t>WHERE employee_id &gt; 200</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highlight>
                  <a:srgbClr val="FFFFFF"/>
                </a:highlight>
                <a:latin typeface="Times New Roman"/>
                <a:ea typeface="Times New Roman"/>
                <a:cs typeface="Times New Roman"/>
                <a:sym typeface="Times New Roman"/>
              </a:rPr>
              <a:t>INTERSECT</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highlight>
                  <a:srgbClr val="FFFFFF"/>
                </a:highlight>
                <a:latin typeface="Times New Roman"/>
                <a:ea typeface="Times New Roman"/>
                <a:cs typeface="Times New Roman"/>
                <a:sym typeface="Times New Roman"/>
              </a:rPr>
              <a:t>SELECT * </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highlight>
                  <a:srgbClr val="FFFFFF"/>
                </a:highlight>
                <a:latin typeface="Times New Roman"/>
                <a:ea typeface="Times New Roman"/>
                <a:cs typeface="Times New Roman"/>
                <a:sym typeface="Times New Roman"/>
              </a:rPr>
              <a:t>FROM employees</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highlight>
                  <a:srgbClr val="FFFFFF"/>
                </a:highlight>
                <a:latin typeface="Times New Roman"/>
                <a:ea typeface="Times New Roman"/>
                <a:cs typeface="Times New Roman"/>
                <a:sym typeface="Times New Roman"/>
              </a:rPr>
              <a:t>WHERE employee_id &lt; 220</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2820">
                <a:latin typeface="Times New Roman"/>
                <a:ea typeface="Times New Roman"/>
                <a:cs typeface="Times New Roman"/>
                <a:sym typeface="Times New Roman"/>
              </a:rPr>
              <a:t>MINUS </a:t>
            </a:r>
            <a:endParaRPr b="1" sz="2820">
              <a:latin typeface="Times New Roman"/>
              <a:ea typeface="Times New Roman"/>
              <a:cs typeface="Times New Roman"/>
              <a:sym typeface="Times New Roman"/>
            </a:endParaRPr>
          </a:p>
        </p:txBody>
      </p:sp>
      <p:sp>
        <p:nvSpPr>
          <p:cNvPr id="265" name="Google Shape;265;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highlight>
                  <a:srgbClr val="FFFFFF"/>
                </a:highlight>
                <a:latin typeface="Times New Roman"/>
                <a:ea typeface="Times New Roman"/>
                <a:cs typeface="Times New Roman"/>
                <a:sym typeface="Times New Roman"/>
              </a:rPr>
              <a:t>The </a:t>
            </a:r>
            <a:r>
              <a:rPr b="1" lang="en">
                <a:solidFill>
                  <a:schemeClr val="dk1"/>
                </a:solidFill>
                <a:highlight>
                  <a:srgbClr val="FFFFFF"/>
                </a:highlight>
                <a:latin typeface="Times New Roman"/>
                <a:ea typeface="Times New Roman"/>
                <a:cs typeface="Times New Roman"/>
                <a:sym typeface="Times New Roman"/>
              </a:rPr>
              <a:t>MINUS </a:t>
            </a:r>
            <a:r>
              <a:rPr lang="en">
                <a:solidFill>
                  <a:schemeClr val="dk1"/>
                </a:solidFill>
                <a:highlight>
                  <a:srgbClr val="FFFFFF"/>
                </a:highlight>
                <a:latin typeface="Times New Roman"/>
                <a:ea typeface="Times New Roman"/>
                <a:cs typeface="Times New Roman"/>
                <a:sym typeface="Times New Roman"/>
              </a:rPr>
              <a:t>operator is used to combine two queries and returns rows from the first query that are not returned by the second query. The MINUS operator is the same as EXCEPT operator in other database such as MySQL. </a:t>
            </a:r>
            <a:endParaRPr>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Char char="●"/>
            </a:pPr>
            <a:r>
              <a:rPr lang="en">
                <a:solidFill>
                  <a:schemeClr val="dk1"/>
                </a:solidFill>
                <a:highlight>
                  <a:srgbClr val="FFFFFF"/>
                </a:highlight>
                <a:latin typeface="Times New Roman"/>
                <a:ea typeface="Times New Roman"/>
                <a:cs typeface="Times New Roman"/>
                <a:sym typeface="Times New Roman"/>
              </a:rPr>
              <a:t>Every query must have the same number of columns</a:t>
            </a:r>
            <a:endParaRPr>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highlight>
                  <a:srgbClr val="FFFFFF"/>
                </a:highlight>
                <a:latin typeface="Times New Roman"/>
                <a:ea typeface="Times New Roman"/>
                <a:cs typeface="Times New Roman"/>
                <a:sym typeface="Times New Roman"/>
              </a:rPr>
              <a:t>The columns must have similar data types</a:t>
            </a:r>
            <a:endParaRPr>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highlight>
                  <a:srgbClr val="FFFFFF"/>
                </a:highlight>
                <a:latin typeface="Times New Roman"/>
                <a:ea typeface="Times New Roman"/>
                <a:cs typeface="Times New Roman"/>
                <a:sym typeface="Times New Roman"/>
              </a:rPr>
              <a:t>The columns must be in the same order</a:t>
            </a:r>
            <a:endParaRPr>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MINUS </a:t>
            </a:r>
            <a:r>
              <a:rPr b="1" lang="en" sz="2820">
                <a:latin typeface="Times New Roman"/>
                <a:ea typeface="Times New Roman"/>
                <a:cs typeface="Times New Roman"/>
                <a:sym typeface="Times New Roman"/>
              </a:rPr>
              <a:t>continued</a:t>
            </a:r>
            <a:endParaRPr b="1" sz="2820">
              <a:latin typeface="Times New Roman"/>
              <a:ea typeface="Times New Roman"/>
              <a:cs typeface="Times New Roman"/>
              <a:sym typeface="Times New Roman"/>
            </a:endParaRPr>
          </a:p>
        </p:txBody>
      </p:sp>
      <p:sp>
        <p:nvSpPr>
          <p:cNvPr id="271" name="Google Shape;271;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None/>
            </a:pPr>
            <a:r>
              <a:rPr lang="en">
                <a:solidFill>
                  <a:schemeClr val="dk1"/>
                </a:solidFill>
                <a:highlight>
                  <a:srgbClr val="FFFFFF"/>
                </a:highlight>
                <a:latin typeface="Times New Roman"/>
                <a:ea typeface="Times New Roman"/>
                <a:cs typeface="Times New Roman"/>
                <a:sym typeface="Times New Roman"/>
              </a:rPr>
              <a:t>The syntax is as following:</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100"/>
              </a:spcBef>
              <a:spcAft>
                <a:spcPts val="0"/>
              </a:spcAft>
              <a:buNone/>
            </a:pPr>
            <a:r>
              <a:rPr lang="en">
                <a:solidFill>
                  <a:srgbClr val="171717"/>
                </a:solidFill>
                <a:highlight>
                  <a:schemeClr val="lt1"/>
                </a:highlight>
                <a:latin typeface="Times New Roman"/>
                <a:ea typeface="Times New Roman"/>
                <a:cs typeface="Times New Roman"/>
                <a:sym typeface="Times New Roman"/>
              </a:rPr>
              <a:t>SELECT column(s)</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171717"/>
                </a:solidFill>
                <a:highlight>
                  <a:schemeClr val="lt1"/>
                </a:highlight>
                <a:latin typeface="Times New Roman"/>
                <a:ea typeface="Times New Roman"/>
                <a:cs typeface="Times New Roman"/>
                <a:sym typeface="Times New Roman"/>
              </a:rPr>
              <a:t>FROM table1</a:t>
            </a:r>
            <a:endParaRPr>
              <a:solidFill>
                <a:srgbClr val="171717"/>
              </a:solidFill>
              <a:highlight>
                <a:schemeClr val="lt1"/>
              </a:highlight>
              <a:latin typeface="Times New Roman"/>
              <a:ea typeface="Times New Roman"/>
              <a:cs typeface="Times New Roman"/>
              <a:sym typeface="Times New Roman"/>
            </a:endParaRPr>
          </a:p>
          <a:p>
            <a:pPr indent="0" lvl="0" marL="0" marR="63500" rtl="0" algn="l">
              <a:spcBef>
                <a:spcPts val="1200"/>
              </a:spcBef>
              <a:spcAft>
                <a:spcPts val="0"/>
              </a:spcAft>
              <a:buNone/>
            </a:pPr>
            <a:r>
              <a:rPr lang="en">
                <a:solidFill>
                  <a:srgbClr val="171717"/>
                </a:solidFill>
                <a:highlight>
                  <a:schemeClr val="lt1"/>
                </a:highlight>
                <a:latin typeface="Times New Roman"/>
                <a:ea typeface="Times New Roman"/>
                <a:cs typeface="Times New Roman"/>
                <a:sym typeface="Times New Roman"/>
              </a:rPr>
              <a:t>EXCEPT</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
                <a:solidFill>
                  <a:srgbClr val="171717"/>
                </a:solidFill>
                <a:highlight>
                  <a:schemeClr val="lt1"/>
                </a:highlight>
                <a:latin typeface="Times New Roman"/>
                <a:ea typeface="Times New Roman"/>
                <a:cs typeface="Times New Roman"/>
                <a:sym typeface="Times New Roman"/>
              </a:rPr>
              <a:t>SELECT column(s)</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171717"/>
                </a:solidFill>
                <a:highlight>
                  <a:schemeClr val="lt1"/>
                </a:highlight>
                <a:latin typeface="Times New Roman"/>
                <a:ea typeface="Times New Roman"/>
                <a:cs typeface="Times New Roman"/>
                <a:sym typeface="Times New Roman"/>
              </a:rPr>
              <a:t>FROM table2</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MINUS </a:t>
            </a:r>
            <a:r>
              <a:rPr b="1" lang="en" sz="2820">
                <a:latin typeface="Times New Roman"/>
                <a:ea typeface="Times New Roman"/>
                <a:cs typeface="Times New Roman"/>
                <a:sym typeface="Times New Roman"/>
              </a:rPr>
              <a:t>continued</a:t>
            </a:r>
            <a:endParaRPr b="1" sz="2820">
              <a:latin typeface="Times New Roman"/>
              <a:ea typeface="Times New Roman"/>
              <a:cs typeface="Times New Roman"/>
              <a:sym typeface="Times New Roman"/>
            </a:endParaRPr>
          </a:p>
        </p:txBody>
      </p:sp>
      <p:sp>
        <p:nvSpPr>
          <p:cNvPr id="277" name="Google Shape;277;p47"/>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Char char="●"/>
            </a:pPr>
            <a:r>
              <a:rPr b="1" lang="en">
                <a:solidFill>
                  <a:schemeClr val="dk1"/>
                </a:solidFill>
                <a:highlight>
                  <a:srgbClr val="FFFFFF"/>
                </a:highlight>
                <a:latin typeface="Times New Roman"/>
                <a:ea typeface="Times New Roman"/>
                <a:cs typeface="Times New Roman"/>
                <a:sym typeface="Times New Roman"/>
              </a:rPr>
              <a:t>Return employee records which returned by first query but not </a:t>
            </a:r>
            <a:r>
              <a:rPr b="1" lang="en">
                <a:solidFill>
                  <a:schemeClr val="dk1"/>
                </a:solidFill>
                <a:highlight>
                  <a:srgbClr val="FFFFFF"/>
                </a:highlight>
                <a:latin typeface="Times New Roman"/>
                <a:ea typeface="Times New Roman"/>
                <a:cs typeface="Times New Roman"/>
                <a:sym typeface="Times New Roman"/>
              </a:rPr>
              <a:t>available</a:t>
            </a:r>
            <a:r>
              <a:rPr b="1" lang="en">
                <a:solidFill>
                  <a:schemeClr val="dk1"/>
                </a:solidFill>
                <a:highlight>
                  <a:srgbClr val="FFFFFF"/>
                </a:highlight>
                <a:latin typeface="Times New Roman"/>
                <a:ea typeface="Times New Roman"/>
                <a:cs typeface="Times New Roman"/>
                <a:sym typeface="Times New Roman"/>
              </a:rPr>
              <a:t> in second query.</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highlight>
                  <a:srgbClr val="FFFFFF"/>
                </a:highlight>
                <a:latin typeface="Times New Roman"/>
                <a:ea typeface="Times New Roman"/>
                <a:cs typeface="Times New Roman"/>
                <a:sym typeface="Times New Roman"/>
              </a:rPr>
              <a:t>SELECT * </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highlight>
                  <a:srgbClr val="FFFFFF"/>
                </a:highlight>
                <a:latin typeface="Times New Roman"/>
                <a:ea typeface="Times New Roman"/>
                <a:cs typeface="Times New Roman"/>
                <a:sym typeface="Times New Roman"/>
              </a:rPr>
              <a:t>FROM employees</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highlight>
                  <a:srgbClr val="FFFFFF"/>
                </a:highlight>
                <a:latin typeface="Times New Roman"/>
                <a:ea typeface="Times New Roman"/>
                <a:cs typeface="Times New Roman"/>
                <a:sym typeface="Times New Roman"/>
              </a:rPr>
              <a:t>WHERE employee_id &gt; 200</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highlight>
                  <a:srgbClr val="FFFFFF"/>
                </a:highlight>
                <a:latin typeface="Times New Roman"/>
                <a:ea typeface="Times New Roman"/>
                <a:cs typeface="Times New Roman"/>
                <a:sym typeface="Times New Roman"/>
              </a:rPr>
              <a:t>MINUS</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highlight>
                  <a:srgbClr val="FFFFFF"/>
                </a:highlight>
                <a:latin typeface="Times New Roman"/>
                <a:ea typeface="Times New Roman"/>
                <a:cs typeface="Times New Roman"/>
                <a:sym typeface="Times New Roman"/>
              </a:rPr>
              <a:t>SELECT * </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highlight>
                  <a:srgbClr val="FFFFFF"/>
                </a:highlight>
                <a:latin typeface="Times New Roman"/>
                <a:ea typeface="Times New Roman"/>
                <a:cs typeface="Times New Roman"/>
                <a:sym typeface="Times New Roman"/>
              </a:rPr>
              <a:t>FROM employees</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highlight>
                  <a:srgbClr val="FFFFFF"/>
                </a:highlight>
                <a:latin typeface="Times New Roman"/>
                <a:ea typeface="Times New Roman"/>
                <a:cs typeface="Times New Roman"/>
                <a:sym typeface="Times New Roman"/>
              </a:rPr>
              <a:t>WHERE employee_id &lt; 220</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Inner Join</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71717"/>
                </a:solidFill>
                <a:highlight>
                  <a:schemeClr val="lt1"/>
                </a:highlight>
                <a:latin typeface="Times New Roman"/>
                <a:ea typeface="Times New Roman"/>
                <a:cs typeface="Times New Roman"/>
                <a:sym typeface="Times New Roman"/>
              </a:rPr>
              <a:t>It returns records that have matching values in both tables.</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171717"/>
              </a:solidFill>
              <a:highlight>
                <a:schemeClr val="lt1"/>
              </a:highlight>
              <a:latin typeface="Times New Roman"/>
              <a:ea typeface="Times New Roman"/>
              <a:cs typeface="Times New Roman"/>
              <a:sym typeface="Times New Roman"/>
            </a:endParaRPr>
          </a:p>
          <a:p>
            <a:pPr indent="0" lvl="0" marL="0" marR="63500" rtl="0" algn="l">
              <a:spcBef>
                <a:spcPts val="1200"/>
              </a:spcBef>
              <a:spcAft>
                <a:spcPts val="0"/>
              </a:spcAft>
              <a:buClr>
                <a:schemeClr val="dk1"/>
              </a:buClr>
              <a:buSzPts val="1100"/>
              <a:buFont typeface="Arial"/>
              <a:buNone/>
            </a:pPr>
            <a:r>
              <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0"/>
              </a:spcBef>
              <a:spcAft>
                <a:spcPts val="1200"/>
              </a:spcAft>
              <a:buNone/>
            </a:pPr>
            <a:r>
              <a:t/>
            </a:r>
            <a:endParaRPr>
              <a:solidFill>
                <a:srgbClr val="171717"/>
              </a:solidFill>
              <a:highlight>
                <a:schemeClr val="lt1"/>
              </a:highlight>
              <a:latin typeface="Times New Roman"/>
              <a:ea typeface="Times New Roman"/>
              <a:cs typeface="Times New Roman"/>
              <a:sym typeface="Times New Roman"/>
            </a:endParaRPr>
          </a:p>
        </p:txBody>
      </p:sp>
      <p:graphicFrame>
        <p:nvGraphicFramePr>
          <p:cNvPr id="73" name="Google Shape;73;p16"/>
          <p:cNvGraphicFramePr/>
          <p:nvPr/>
        </p:nvGraphicFramePr>
        <p:xfrm>
          <a:off x="686475" y="1824550"/>
          <a:ext cx="3000000" cy="3000000"/>
        </p:xfrm>
        <a:graphic>
          <a:graphicData uri="http://schemas.openxmlformats.org/drawingml/2006/table">
            <a:tbl>
              <a:tblPr>
                <a:noFill/>
                <a:tableStyleId>{7E4DA25C-6A73-4F49-B19B-D8307E052B9B}</a:tableStyleId>
              </a:tblPr>
              <a:tblGrid>
                <a:gridCol w="747550"/>
                <a:gridCol w="838050"/>
              </a:tblGrid>
              <a:tr h="609575">
                <a:tc gridSpan="2">
                  <a:txBody>
                    <a:bodyPr/>
                    <a:lstStyle/>
                    <a:p>
                      <a:pPr indent="0" lvl="0" marL="0" rtl="0" algn="ctr">
                        <a:spcBef>
                          <a:spcPts val="0"/>
                        </a:spcBef>
                        <a:spcAft>
                          <a:spcPts val="0"/>
                        </a:spcAft>
                        <a:buNone/>
                      </a:pPr>
                      <a:r>
                        <a:rPr b="1" lang="en" sz="2400">
                          <a:latin typeface="Times New Roman"/>
                          <a:ea typeface="Times New Roman"/>
                          <a:cs typeface="Times New Roman"/>
                          <a:sym typeface="Times New Roman"/>
                        </a:rPr>
                        <a:t>Table 1</a:t>
                      </a:r>
                      <a:endParaRPr b="1" sz="2400">
                        <a:latin typeface="Times New Roman"/>
                        <a:ea typeface="Times New Roman"/>
                        <a:cs typeface="Times New Roman"/>
                        <a:sym typeface="Times New Roman"/>
                      </a:endParaRPr>
                    </a:p>
                  </a:txBody>
                  <a:tcPr marT="91425" marB="91425" marR="91425" marL="91425"/>
                </a:tc>
                <a:tc hMerge="1"/>
              </a:tr>
              <a:tr h="609575">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None/>
                      </a:pPr>
                      <a:r>
                        <a:rPr lang="en"/>
                        <a:t>EmpID</a:t>
                      </a:r>
                      <a:endParaRPr/>
                    </a:p>
                  </a:txBody>
                  <a:tcPr marT="91425" marB="91425" marR="91425" marL="91425"/>
                </a:tc>
              </a:tr>
              <a:tr h="396200">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96200">
                <a:tc>
                  <a:txBody>
                    <a:bodyPr/>
                    <a:lstStyle/>
                    <a:p>
                      <a:pPr indent="0" lvl="0" marL="0" rtl="0" algn="l">
                        <a:spcBef>
                          <a:spcPts val="0"/>
                        </a:spcBef>
                        <a:spcAft>
                          <a:spcPts val="0"/>
                        </a:spcAft>
                        <a:buNone/>
                      </a:pPr>
                      <a:r>
                        <a:rPr lang="en"/>
                        <a:t>b</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96200">
                <a:tc>
                  <a:txBody>
                    <a:bodyPr/>
                    <a:lstStyle/>
                    <a:p>
                      <a:pPr indent="0" lvl="0" marL="0" rtl="0" algn="l">
                        <a:spcBef>
                          <a:spcPts val="0"/>
                        </a:spcBef>
                        <a:spcAft>
                          <a:spcPts val="0"/>
                        </a:spcAft>
                        <a:buNone/>
                      </a:pPr>
                      <a:r>
                        <a:rPr lang="en"/>
                        <a:t>c</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bl>
          </a:graphicData>
        </a:graphic>
      </p:graphicFrame>
      <p:graphicFrame>
        <p:nvGraphicFramePr>
          <p:cNvPr id="74" name="Google Shape;74;p16"/>
          <p:cNvGraphicFramePr/>
          <p:nvPr/>
        </p:nvGraphicFramePr>
        <p:xfrm>
          <a:off x="2763038" y="1824550"/>
          <a:ext cx="3000000" cy="3000000"/>
        </p:xfrm>
        <a:graphic>
          <a:graphicData uri="http://schemas.openxmlformats.org/drawingml/2006/table">
            <a:tbl>
              <a:tblPr>
                <a:noFill/>
                <a:tableStyleId>{7E4DA25C-6A73-4F49-B19B-D8307E052B9B}</a:tableStyleId>
              </a:tblPr>
              <a:tblGrid>
                <a:gridCol w="1033025"/>
                <a:gridCol w="1033025"/>
              </a:tblGrid>
              <a:tr h="396200">
                <a:tc gridSpan="2">
                  <a:txBody>
                    <a:bodyPr/>
                    <a:lstStyle/>
                    <a:p>
                      <a:pPr indent="0" lvl="0" marL="0" rtl="0" algn="ctr">
                        <a:spcBef>
                          <a:spcPts val="0"/>
                        </a:spcBef>
                        <a:spcAft>
                          <a:spcPts val="0"/>
                        </a:spcAft>
                        <a:buClr>
                          <a:schemeClr val="dk1"/>
                        </a:buClr>
                        <a:buSzPts val="1100"/>
                        <a:buFont typeface="Arial"/>
                        <a:buNone/>
                      </a:pPr>
                      <a:r>
                        <a:rPr b="1" lang="en" sz="2400">
                          <a:solidFill>
                            <a:schemeClr val="dk1"/>
                          </a:solidFill>
                          <a:latin typeface="Times New Roman"/>
                          <a:ea typeface="Times New Roman"/>
                          <a:cs typeface="Times New Roman"/>
                          <a:sym typeface="Times New Roman"/>
                        </a:rPr>
                        <a:t>Table 2</a:t>
                      </a:r>
                      <a:endParaRPr b="1" sz="2400">
                        <a:latin typeface="Times New Roman"/>
                        <a:ea typeface="Times New Roman"/>
                        <a:cs typeface="Times New Roman"/>
                        <a:sym typeface="Times New Roman"/>
                      </a:endParaRPr>
                    </a:p>
                  </a:txBody>
                  <a:tcPr marT="91425" marB="91425" marR="91425" marL="91425"/>
                </a:tc>
                <a:tc hMerge="1"/>
              </a:tr>
              <a:tr h="396200">
                <a:tc>
                  <a:txBody>
                    <a:bodyPr/>
                    <a:lstStyle/>
                    <a:p>
                      <a:pPr indent="0" lvl="0" marL="0" rtl="0" algn="l">
                        <a:spcBef>
                          <a:spcPts val="0"/>
                        </a:spcBef>
                        <a:spcAft>
                          <a:spcPts val="0"/>
                        </a:spcAft>
                        <a:buNone/>
                      </a:pPr>
                      <a:r>
                        <a:rPr lang="en"/>
                        <a:t>EmpID</a:t>
                      </a:r>
                      <a:endParaRPr/>
                    </a:p>
                  </a:txBody>
                  <a:tcPr marT="91425" marB="91425" marR="91425" marL="91425"/>
                </a:tc>
                <a:tc>
                  <a:txBody>
                    <a:bodyPr/>
                    <a:lstStyle/>
                    <a:p>
                      <a:pPr indent="0" lvl="0" marL="0" rtl="0" algn="l">
                        <a:spcBef>
                          <a:spcPts val="0"/>
                        </a:spcBef>
                        <a:spcAft>
                          <a:spcPts val="0"/>
                        </a:spcAft>
                        <a:buNone/>
                      </a:pPr>
                      <a:r>
                        <a:rPr lang="en"/>
                        <a:t>Salary</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20</a:t>
                      </a:r>
                      <a:endParaRPr/>
                    </a:p>
                  </a:txBody>
                  <a:tcPr marT="91425" marB="91425" marR="91425" marL="91425"/>
                </a:tc>
              </a:tr>
            </a:tbl>
          </a:graphicData>
        </a:graphic>
      </p:graphicFrame>
      <p:graphicFrame>
        <p:nvGraphicFramePr>
          <p:cNvPr id="75" name="Google Shape;75;p16"/>
          <p:cNvGraphicFramePr/>
          <p:nvPr/>
        </p:nvGraphicFramePr>
        <p:xfrm>
          <a:off x="5320075" y="1824560"/>
          <a:ext cx="3000000" cy="3000000"/>
        </p:xfrm>
        <a:graphic>
          <a:graphicData uri="http://schemas.openxmlformats.org/drawingml/2006/table">
            <a:tbl>
              <a:tblPr>
                <a:noFill/>
                <a:tableStyleId>{7E4DA25C-6A73-4F49-B19B-D8307E052B9B}</a:tableStyleId>
              </a:tblPr>
              <a:tblGrid>
                <a:gridCol w="1127150"/>
                <a:gridCol w="1127150"/>
                <a:gridCol w="1127150"/>
              </a:tblGrid>
              <a:tr h="732325">
                <a:tc gridSpan="3">
                  <a:txBody>
                    <a:bodyPr/>
                    <a:lstStyle/>
                    <a:p>
                      <a:pPr indent="0" lvl="0" marL="0" rtl="0" algn="l">
                        <a:spcBef>
                          <a:spcPts val="0"/>
                        </a:spcBef>
                        <a:spcAft>
                          <a:spcPts val="0"/>
                        </a:spcAft>
                        <a:buNone/>
                      </a:pPr>
                      <a:r>
                        <a:rPr b="1" lang="en" sz="2400">
                          <a:latin typeface="Times New Roman"/>
                          <a:ea typeface="Times New Roman"/>
                          <a:cs typeface="Times New Roman"/>
                          <a:sym typeface="Times New Roman"/>
                        </a:rPr>
                        <a:t>Combined Tables </a:t>
                      </a:r>
                      <a:endParaRPr b="1" sz="2400">
                        <a:latin typeface="Times New Roman"/>
                        <a:ea typeface="Times New Roman"/>
                        <a:cs typeface="Times New Roman"/>
                        <a:sym typeface="Times New Roman"/>
                      </a:endParaRPr>
                    </a:p>
                  </a:txBody>
                  <a:tcPr marT="91425" marB="91425" marR="91425" marL="91425"/>
                </a:tc>
                <a:tc hMerge="1"/>
                <a:tc hMerge="1"/>
              </a:tr>
              <a:tr h="334975">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None/>
                      </a:pPr>
                      <a:r>
                        <a:rPr lang="en"/>
                        <a:t>EmpID</a:t>
                      </a:r>
                      <a:endParaRPr/>
                    </a:p>
                  </a:txBody>
                  <a:tcPr marT="91425" marB="91425" marR="91425" marL="91425"/>
                </a:tc>
                <a:tc>
                  <a:txBody>
                    <a:bodyPr/>
                    <a:lstStyle/>
                    <a:p>
                      <a:pPr indent="0" lvl="0" marL="0" rtl="0" algn="l">
                        <a:spcBef>
                          <a:spcPts val="0"/>
                        </a:spcBef>
                        <a:spcAft>
                          <a:spcPts val="0"/>
                        </a:spcAft>
                        <a:buNone/>
                      </a:pPr>
                      <a:r>
                        <a:rPr lang="en"/>
                        <a:t>Salary</a:t>
                      </a:r>
                      <a:endParaRPr/>
                    </a:p>
                  </a:txBody>
                  <a:tcPr marT="91425" marB="91425" marR="91425" marL="91425"/>
                </a:tc>
              </a:tr>
              <a:tr h="334975">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34975">
                <a:tc>
                  <a:txBody>
                    <a:bodyPr/>
                    <a:lstStyle/>
                    <a:p>
                      <a:pPr indent="0" lvl="0" marL="0" rtl="0" algn="l">
                        <a:spcBef>
                          <a:spcPts val="0"/>
                        </a:spcBef>
                        <a:spcAft>
                          <a:spcPts val="0"/>
                        </a:spcAft>
                        <a:buNone/>
                      </a:pPr>
                      <a:r>
                        <a:rPr lang="en"/>
                        <a:t>c</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20</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Inner Join continued</a:t>
            </a:r>
            <a:endParaRPr/>
          </a:p>
        </p:txBody>
      </p:sp>
      <p:sp>
        <p:nvSpPr>
          <p:cNvPr id="81" name="Google Shape;81;p17"/>
          <p:cNvSpPr txBox="1"/>
          <p:nvPr>
            <p:ph idx="1" type="body"/>
          </p:nvPr>
        </p:nvSpPr>
        <p:spPr>
          <a:xfrm>
            <a:off x="311700" y="1152475"/>
            <a:ext cx="5083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71717"/>
                </a:solidFill>
                <a:highlight>
                  <a:schemeClr val="lt1"/>
                </a:highlight>
                <a:latin typeface="Times New Roman"/>
                <a:ea typeface="Times New Roman"/>
                <a:cs typeface="Times New Roman"/>
                <a:sym typeface="Times New Roman"/>
              </a:rPr>
              <a:t>The syntax is as following:</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171717"/>
                </a:solidFill>
                <a:highlight>
                  <a:schemeClr val="lt1"/>
                </a:highlight>
                <a:latin typeface="Times New Roman"/>
                <a:ea typeface="Times New Roman"/>
                <a:cs typeface="Times New Roman"/>
                <a:sym typeface="Times New Roman"/>
              </a:rPr>
              <a:t>SELECT table1.column(s), table2.column(s)</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171717"/>
                </a:solidFill>
                <a:highlight>
                  <a:schemeClr val="lt1"/>
                </a:highlight>
                <a:latin typeface="Times New Roman"/>
                <a:ea typeface="Times New Roman"/>
                <a:cs typeface="Times New Roman"/>
                <a:sym typeface="Times New Roman"/>
              </a:rPr>
              <a:t>FROM table1</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171717"/>
                </a:solidFill>
                <a:highlight>
                  <a:schemeClr val="lt1"/>
                </a:highlight>
                <a:latin typeface="Times New Roman"/>
                <a:ea typeface="Times New Roman"/>
                <a:cs typeface="Times New Roman"/>
                <a:sym typeface="Times New Roman"/>
              </a:rPr>
              <a:t>INNER JOIN table2</a:t>
            </a:r>
            <a:endParaRPr>
              <a:solidFill>
                <a:srgbClr val="171717"/>
              </a:solidFill>
              <a:highlight>
                <a:schemeClr val="lt1"/>
              </a:highlight>
              <a:latin typeface="Times New Roman"/>
              <a:ea typeface="Times New Roman"/>
              <a:cs typeface="Times New Roman"/>
              <a:sym typeface="Times New Roman"/>
            </a:endParaRPr>
          </a:p>
          <a:p>
            <a:pPr indent="0" lvl="0" marL="0" marR="63500" rtl="0" algn="l">
              <a:spcBef>
                <a:spcPts val="1200"/>
              </a:spcBef>
              <a:spcAft>
                <a:spcPts val="0"/>
              </a:spcAft>
              <a:buNone/>
            </a:pPr>
            <a:r>
              <a:rPr lang="en">
                <a:solidFill>
                  <a:srgbClr val="171717"/>
                </a:solidFill>
                <a:highlight>
                  <a:schemeClr val="lt1"/>
                </a:highlight>
                <a:latin typeface="Times New Roman"/>
                <a:ea typeface="Times New Roman"/>
                <a:cs typeface="Times New Roman"/>
                <a:sym typeface="Times New Roman"/>
              </a:rPr>
              <a:t>ON table1.column_name = table2.column_name;</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0"/>
              </a:spcBef>
              <a:spcAft>
                <a:spcPts val="1200"/>
              </a:spcAft>
              <a:buNone/>
            </a:pPr>
            <a:r>
              <a:t/>
            </a:r>
            <a:endParaRPr>
              <a:solidFill>
                <a:srgbClr val="171717"/>
              </a:solidFill>
              <a:highlight>
                <a:schemeClr val="lt1"/>
              </a:highlight>
              <a:latin typeface="Times New Roman"/>
              <a:ea typeface="Times New Roman"/>
              <a:cs typeface="Times New Roman"/>
              <a:sym typeface="Times New Roman"/>
            </a:endParaRPr>
          </a:p>
        </p:txBody>
      </p:sp>
      <p:pic>
        <p:nvPicPr>
          <p:cNvPr id="82" name="Google Shape;82;p17"/>
          <p:cNvPicPr preferRelativeResize="0"/>
          <p:nvPr/>
        </p:nvPicPr>
        <p:blipFill>
          <a:blip r:embed="rId3">
            <a:alphaModFix/>
          </a:blip>
          <a:stretch>
            <a:fillRect/>
          </a:stretch>
        </p:blipFill>
        <p:spPr>
          <a:xfrm>
            <a:off x="5547300" y="1170125"/>
            <a:ext cx="2400300" cy="1533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Inner Join continued</a:t>
            </a:r>
            <a:endParaRPr/>
          </a:p>
        </p:txBody>
      </p:sp>
      <p:sp>
        <p:nvSpPr>
          <p:cNvPr id="88" name="Google Shape;88;p18"/>
          <p:cNvSpPr txBox="1"/>
          <p:nvPr>
            <p:ph idx="1" type="body"/>
          </p:nvPr>
        </p:nvSpPr>
        <p:spPr>
          <a:xfrm>
            <a:off x="311700" y="1152475"/>
            <a:ext cx="8697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rgbClr val="171717"/>
                </a:solidFill>
                <a:highlight>
                  <a:schemeClr val="lt1"/>
                </a:highlight>
                <a:latin typeface="Times New Roman"/>
                <a:ea typeface="Times New Roman"/>
                <a:cs typeface="Times New Roman"/>
                <a:sym typeface="Times New Roman"/>
              </a:rPr>
              <a:t>SELECT employees.first_name, employees.employee_id, job_history.start_date, job_history.end_date</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rgbClr val="171717"/>
                </a:solidFill>
                <a:highlight>
                  <a:schemeClr val="lt1"/>
                </a:highlight>
                <a:latin typeface="Times New Roman"/>
                <a:ea typeface="Times New Roman"/>
                <a:cs typeface="Times New Roman"/>
                <a:sym typeface="Times New Roman"/>
              </a:rPr>
              <a:t>FROM employees</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rgbClr val="171717"/>
                </a:solidFill>
                <a:highlight>
                  <a:schemeClr val="lt1"/>
                </a:highlight>
                <a:latin typeface="Times New Roman"/>
                <a:ea typeface="Times New Roman"/>
                <a:cs typeface="Times New Roman"/>
                <a:sym typeface="Times New Roman"/>
              </a:rPr>
              <a:t>INNER JOIN job_history</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rgbClr val="171717"/>
                </a:solidFill>
                <a:highlight>
                  <a:schemeClr val="lt1"/>
                </a:highlight>
                <a:latin typeface="Times New Roman"/>
                <a:ea typeface="Times New Roman"/>
                <a:cs typeface="Times New Roman"/>
                <a:sym typeface="Times New Roman"/>
              </a:rPr>
              <a:t>ON employees.employee_id = job_history.employee_id;</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rgbClr val="171717"/>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Inner Join continued</a:t>
            </a:r>
            <a:endParaRPr/>
          </a:p>
        </p:txBody>
      </p:sp>
      <p:sp>
        <p:nvSpPr>
          <p:cNvPr id="94" name="Google Shape;94;p19"/>
          <p:cNvSpPr txBox="1"/>
          <p:nvPr>
            <p:ph idx="1" type="body"/>
          </p:nvPr>
        </p:nvSpPr>
        <p:spPr>
          <a:xfrm>
            <a:off x="311700" y="1152475"/>
            <a:ext cx="8697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71717"/>
                </a:solidFill>
                <a:highlight>
                  <a:schemeClr val="lt1"/>
                </a:highlight>
                <a:latin typeface="Times New Roman"/>
                <a:ea typeface="Times New Roman"/>
                <a:cs typeface="Times New Roman"/>
                <a:sym typeface="Times New Roman"/>
              </a:rPr>
              <a:t>SELECT E.first_name, E.employee_id, J.start_date, J.end_date</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171717"/>
                </a:solidFill>
                <a:highlight>
                  <a:schemeClr val="lt1"/>
                </a:highlight>
                <a:latin typeface="Times New Roman"/>
                <a:ea typeface="Times New Roman"/>
                <a:cs typeface="Times New Roman"/>
                <a:sym typeface="Times New Roman"/>
              </a:rPr>
              <a:t>FROM employees  E</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171717"/>
                </a:solidFill>
                <a:highlight>
                  <a:schemeClr val="lt1"/>
                </a:highlight>
                <a:latin typeface="Times New Roman"/>
                <a:ea typeface="Times New Roman"/>
                <a:cs typeface="Times New Roman"/>
                <a:sym typeface="Times New Roman"/>
              </a:rPr>
              <a:t>INNER JOIN job_history  J</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171717"/>
                </a:solidFill>
                <a:highlight>
                  <a:schemeClr val="lt1"/>
                </a:highlight>
                <a:latin typeface="Times New Roman"/>
                <a:ea typeface="Times New Roman"/>
                <a:cs typeface="Times New Roman"/>
                <a:sym typeface="Times New Roman"/>
              </a:rPr>
              <a:t>ON E.employee_id = J.employee_id;</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rgbClr val="171717"/>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Inner Join continued</a:t>
            </a:r>
            <a:endParaRPr/>
          </a:p>
        </p:txBody>
      </p:sp>
      <p:sp>
        <p:nvSpPr>
          <p:cNvPr id="100" name="Google Shape;100;p20"/>
          <p:cNvSpPr txBox="1"/>
          <p:nvPr>
            <p:ph idx="1" type="body"/>
          </p:nvPr>
        </p:nvSpPr>
        <p:spPr>
          <a:xfrm>
            <a:off x="311700" y="1152475"/>
            <a:ext cx="8697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71717"/>
                </a:solidFill>
                <a:highlight>
                  <a:schemeClr val="lt1"/>
                </a:highlight>
                <a:latin typeface="Times New Roman"/>
                <a:ea typeface="Times New Roman"/>
                <a:cs typeface="Times New Roman"/>
                <a:sym typeface="Times New Roman"/>
              </a:rPr>
              <a:t>SELECT E.first_name, E.employee_id, J.start_date, J.end_date</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171717"/>
                </a:solidFill>
                <a:highlight>
                  <a:schemeClr val="lt1"/>
                </a:highlight>
                <a:latin typeface="Times New Roman"/>
                <a:ea typeface="Times New Roman"/>
                <a:cs typeface="Times New Roman"/>
                <a:sym typeface="Times New Roman"/>
              </a:rPr>
              <a:t>FROM employees  E</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171717"/>
                </a:solidFill>
                <a:highlight>
                  <a:schemeClr val="lt1"/>
                </a:highlight>
                <a:latin typeface="Times New Roman"/>
                <a:ea typeface="Times New Roman"/>
                <a:cs typeface="Times New Roman"/>
                <a:sym typeface="Times New Roman"/>
              </a:rPr>
              <a:t>INNER JOIN job_history  J</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171717"/>
                </a:solidFill>
                <a:highlight>
                  <a:schemeClr val="lt1"/>
                </a:highlight>
                <a:latin typeface="Times New Roman"/>
                <a:ea typeface="Times New Roman"/>
                <a:cs typeface="Times New Roman"/>
                <a:sym typeface="Times New Roman"/>
              </a:rPr>
              <a:t>ON E.employee_id = J.employee_id</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171717"/>
                </a:solidFill>
                <a:highlight>
                  <a:schemeClr val="lt1"/>
                </a:highlight>
                <a:latin typeface="Times New Roman"/>
                <a:ea typeface="Times New Roman"/>
                <a:cs typeface="Times New Roman"/>
                <a:sym typeface="Times New Roman"/>
              </a:rPr>
              <a:t>WHERE E.employee_id &gt; 120</a:t>
            </a:r>
            <a:r>
              <a:rPr lang="en">
                <a:solidFill>
                  <a:srgbClr val="171717"/>
                </a:solidFill>
                <a:highlight>
                  <a:schemeClr val="lt1"/>
                </a:highlight>
                <a:latin typeface="Times New Roman"/>
                <a:ea typeface="Times New Roman"/>
                <a:cs typeface="Times New Roman"/>
                <a:sym typeface="Times New Roman"/>
              </a:rPr>
              <a:t>;</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rgbClr val="171717"/>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Inner Join continued</a:t>
            </a:r>
            <a:endParaRPr/>
          </a:p>
        </p:txBody>
      </p:sp>
      <p:sp>
        <p:nvSpPr>
          <p:cNvPr id="106" name="Google Shape;106;p21"/>
          <p:cNvSpPr txBox="1"/>
          <p:nvPr>
            <p:ph idx="1" type="body"/>
          </p:nvPr>
        </p:nvSpPr>
        <p:spPr>
          <a:xfrm>
            <a:off x="311700" y="1152475"/>
            <a:ext cx="8697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71717"/>
                </a:solidFill>
                <a:highlight>
                  <a:schemeClr val="lt1"/>
                </a:highlight>
                <a:latin typeface="Times New Roman"/>
                <a:ea typeface="Times New Roman"/>
                <a:cs typeface="Times New Roman"/>
                <a:sym typeface="Times New Roman"/>
              </a:rPr>
              <a:t>SELECT E.first_name, E.employee_id, J.start_date, J.end_date</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171717"/>
                </a:solidFill>
                <a:highlight>
                  <a:schemeClr val="lt1"/>
                </a:highlight>
                <a:latin typeface="Times New Roman"/>
                <a:ea typeface="Times New Roman"/>
                <a:cs typeface="Times New Roman"/>
                <a:sym typeface="Times New Roman"/>
              </a:rPr>
              <a:t>FROM employees  E</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171717"/>
                </a:solidFill>
                <a:highlight>
                  <a:schemeClr val="lt1"/>
                </a:highlight>
                <a:latin typeface="Times New Roman"/>
                <a:ea typeface="Times New Roman"/>
                <a:cs typeface="Times New Roman"/>
                <a:sym typeface="Times New Roman"/>
              </a:rPr>
              <a:t>INNER JOIN job_history  J</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171717"/>
                </a:solidFill>
                <a:highlight>
                  <a:schemeClr val="lt1"/>
                </a:highlight>
                <a:latin typeface="Times New Roman"/>
                <a:ea typeface="Times New Roman"/>
                <a:cs typeface="Times New Roman"/>
                <a:sym typeface="Times New Roman"/>
              </a:rPr>
              <a:t>ON E.employee_id = J.employee_id</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171717"/>
                </a:solidFill>
                <a:highlight>
                  <a:schemeClr val="lt1"/>
                </a:highlight>
                <a:latin typeface="Times New Roman"/>
                <a:ea typeface="Times New Roman"/>
                <a:cs typeface="Times New Roman"/>
                <a:sym typeface="Times New Roman"/>
              </a:rPr>
              <a:t>WHERE E.employee_id &gt; 120</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171717"/>
                </a:solidFill>
                <a:highlight>
                  <a:schemeClr val="lt1"/>
                </a:highlight>
                <a:latin typeface="Times New Roman"/>
                <a:ea typeface="Times New Roman"/>
                <a:cs typeface="Times New Roman"/>
                <a:sym typeface="Times New Roman"/>
              </a:rPr>
              <a:t>ORDER BY E.employee_id ASC;</a:t>
            </a:r>
            <a:endParaRPr>
              <a:solidFill>
                <a:srgbClr val="171717"/>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rgbClr val="171717"/>
              </a:solidFill>
              <a:highlight>
                <a:schemeClr val="lt1"/>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