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4d888a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4d888a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0a3c21f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0a3c21f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0a3c21f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0a3c21f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0a3c21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0a3c21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6ea7b0f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6ea7b0f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6ea7b0f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6ea7b0f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6ea7b0f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6ea7b0f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6ea7b0f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6ea7b0f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6ea7b0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6ea7b0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6ea7b0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6ea7b0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6ea7b0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6ea7b0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66ea7b0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66ea7b0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6ea7b0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6ea7b0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6ea7b0f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6ea7b0f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6ea7b0f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6ea7b0f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6ea7b0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6ea7b0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0a3c21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0a3c21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66ea7b0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66ea7b0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0a3c21f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0a3c21f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60a3c21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60a3c21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6ea7b0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6ea7b0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6ea7b0f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6ea7b0f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0a3c21f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0a3c21f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200"/>
              <a:t>Window Functions</a:t>
            </a:r>
            <a:endParaRPr b="1"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407975"/>
            <a:ext cx="8520600" cy="45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Calculate row number, rank, dense rank of employees in the employees table according to salary within each department.</a:t>
            </a:r>
            <a:endParaRPr b="1">
              <a:solidFill>
                <a:srgbClr val="273239"/>
              </a:solidFill>
              <a:highlight>
                <a:srgbClr val="FFFFFF"/>
              </a:highlight>
              <a:latin typeface="Times New Roman"/>
              <a:ea typeface="Times New Roman"/>
              <a:cs typeface="Times New Roman"/>
              <a:sym typeface="Times New Roman"/>
            </a:endParaRPr>
          </a:p>
          <a:p>
            <a:pPr indent="0" lvl="0" marL="0" marR="190500" rtl="0" algn="l">
              <a:spcBef>
                <a:spcPts val="1200"/>
              </a:spcBef>
              <a:spcAft>
                <a:spcPts val="0"/>
              </a:spcAft>
              <a:buNone/>
            </a:pPr>
            <a:r>
              <a:rPr lang="en">
                <a:solidFill>
                  <a:srgbClr val="273239"/>
                </a:solidFill>
                <a:latin typeface="Times New Roman"/>
                <a:ea typeface="Times New Roman"/>
                <a:cs typeface="Times New Roman"/>
                <a:sym typeface="Times New Roman"/>
              </a:rPr>
              <a:t>SELECT first_name, department_id, salary</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ROW_NUMBER() OVER(PARTITION BY department_id ORDER BY salary DESC) AS emp_row_no</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RANK() OVER(PARTITION BY department_id ORDER BY salary DESC) AS emp_rank</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DENSE_RANK() OVER(PARTITION BY department_id ORDER BY salary DESC) AS emp_dense_rank</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FROM employees;</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Clr>
                <a:schemeClr val="dk1"/>
              </a:buClr>
              <a:buSzPts val="1100"/>
              <a:buFont typeface="Arial"/>
              <a:buNone/>
            </a:pPr>
            <a:r>
              <a:t/>
            </a:r>
            <a:endParaRPr>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Value </a:t>
            </a:r>
            <a:r>
              <a:rPr b="1" lang="en" sz="2820">
                <a:latin typeface="Times New Roman"/>
                <a:ea typeface="Times New Roman"/>
                <a:cs typeface="Times New Roman"/>
                <a:sym typeface="Times New Roman"/>
              </a:rPr>
              <a:t>Window Functions</a:t>
            </a:r>
            <a:endParaRPr b="1" sz="2820">
              <a:latin typeface="Times New Roman"/>
              <a:ea typeface="Times New Roman"/>
              <a:cs typeface="Times New Roman"/>
              <a:sym typeface="Times New Roman"/>
            </a:endParaRPr>
          </a:p>
        </p:txBody>
      </p:sp>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FIRST_VALUE()</a:t>
            </a:r>
            <a:r>
              <a:rPr lang="en">
                <a:solidFill>
                  <a:schemeClr val="dk1"/>
                </a:solidFill>
                <a:highlight>
                  <a:srgbClr val="FFFFFF"/>
                </a:highlight>
                <a:latin typeface="Times New Roman"/>
                <a:ea typeface="Times New Roman"/>
                <a:cs typeface="Times New Roman"/>
                <a:sym typeface="Times New Roman"/>
              </a:rPr>
              <a:t>: </a:t>
            </a:r>
            <a:r>
              <a:rPr lang="en">
                <a:solidFill>
                  <a:srgbClr val="273239"/>
                </a:solidFill>
                <a:highlight>
                  <a:srgbClr val="FFFFFF"/>
                </a:highlight>
                <a:latin typeface="Times New Roman"/>
                <a:ea typeface="Times New Roman"/>
                <a:cs typeface="Times New Roman"/>
                <a:sym typeface="Times New Roman"/>
              </a:rPr>
              <a:t>It assigns the first value to each row within every partition.</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LAST_VALUE()</a:t>
            </a:r>
            <a:r>
              <a:rPr lang="en">
                <a:solidFill>
                  <a:schemeClr val="dk1"/>
                </a:solidFill>
                <a:highlight>
                  <a:srgbClr val="FFFFFF"/>
                </a:highlight>
                <a:latin typeface="Times New Roman"/>
                <a:ea typeface="Times New Roman"/>
                <a:cs typeface="Times New Roman"/>
                <a:sym typeface="Times New Roman"/>
              </a:rPr>
              <a:t>:</a:t>
            </a:r>
            <a:r>
              <a:rPr lang="en">
                <a:solidFill>
                  <a:schemeClr val="dk1"/>
                </a:solidFill>
                <a:highlight>
                  <a:srgbClr val="FFFFFF"/>
                </a:highlight>
                <a:latin typeface="Times New Roman"/>
                <a:ea typeface="Times New Roman"/>
                <a:cs typeface="Times New Roman"/>
                <a:sym typeface="Times New Roman"/>
              </a:rPr>
              <a:t> </a:t>
            </a:r>
            <a:r>
              <a:rPr lang="en">
                <a:solidFill>
                  <a:srgbClr val="273239"/>
                </a:solidFill>
                <a:highlight>
                  <a:srgbClr val="FFFFFF"/>
                </a:highlight>
                <a:latin typeface="Times New Roman"/>
                <a:ea typeface="Times New Roman"/>
                <a:cs typeface="Times New Roman"/>
                <a:sym typeface="Times New Roman"/>
              </a:rPr>
              <a:t>It assigns the last value to each row within every partition.</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LEAD()</a:t>
            </a:r>
            <a:r>
              <a:rPr lang="en">
                <a:solidFill>
                  <a:schemeClr val="dk1"/>
                </a:solidFill>
                <a:highlight>
                  <a:srgbClr val="FFFFFF"/>
                </a:highlight>
                <a:latin typeface="Times New Roman"/>
                <a:ea typeface="Times New Roman"/>
                <a:cs typeface="Times New Roman"/>
                <a:sym typeface="Times New Roman"/>
              </a:rPr>
              <a:t>: </a:t>
            </a:r>
            <a:r>
              <a:rPr lang="en">
                <a:solidFill>
                  <a:srgbClr val="2D2D2D"/>
                </a:solidFill>
                <a:latin typeface="Times New Roman"/>
                <a:ea typeface="Times New Roman"/>
                <a:cs typeface="Times New Roman"/>
                <a:sym typeface="Times New Roman"/>
              </a:rPr>
              <a:t>It returns an offset (incrementally increased) value of an argument column. The offset amount can be defined in the query; its default amount is 1. The syntax is LEAD(column_name, offset, default value (optional) ). It retrieves the following rows.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LAG()</a:t>
            </a:r>
            <a:r>
              <a:rPr lang="en">
                <a:solidFill>
                  <a:schemeClr val="dk1"/>
                </a:solidFill>
                <a:highlight>
                  <a:srgbClr val="FFFFFF"/>
                </a:highlight>
                <a:latin typeface="Times New Roman"/>
                <a:ea typeface="Times New Roman"/>
                <a:cs typeface="Times New Roman"/>
                <a:sym typeface="Times New Roman"/>
              </a:rPr>
              <a:t>: It is the opposite of </a:t>
            </a:r>
            <a:r>
              <a:rPr b="1" lang="en">
                <a:solidFill>
                  <a:schemeClr val="dk1"/>
                </a:solidFill>
                <a:highlight>
                  <a:srgbClr val="FFFFFF"/>
                </a:highlight>
                <a:latin typeface="Times New Roman"/>
                <a:ea typeface="Times New Roman"/>
                <a:cs typeface="Times New Roman"/>
                <a:sym typeface="Times New Roman"/>
              </a:rPr>
              <a:t>LEAD()</a:t>
            </a:r>
            <a:r>
              <a:rPr lang="en">
                <a:solidFill>
                  <a:schemeClr val="dk1"/>
                </a:solidFill>
                <a:highlight>
                  <a:srgbClr val="FFFFFF"/>
                </a:highlight>
                <a:latin typeface="Times New Roman"/>
                <a:ea typeface="Times New Roman"/>
                <a:cs typeface="Times New Roman"/>
                <a:sym typeface="Times New Roman"/>
              </a:rPr>
              <a:t>. It retrieves the </a:t>
            </a:r>
            <a:r>
              <a:rPr lang="en">
                <a:solidFill>
                  <a:schemeClr val="dk1"/>
                </a:solidFill>
                <a:highlight>
                  <a:srgbClr val="FFFFFF"/>
                </a:highlight>
                <a:latin typeface="Times New Roman"/>
                <a:ea typeface="Times New Roman"/>
                <a:cs typeface="Times New Roman"/>
                <a:sym typeface="Times New Roman"/>
              </a:rPr>
              <a:t>preceding (previous) rows.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311700" y="407975"/>
            <a:ext cx="8520600" cy="45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Write a sql query which returns first and last names, their department ids, salary and </a:t>
            </a:r>
            <a:r>
              <a:rPr b="1" lang="en">
                <a:solidFill>
                  <a:schemeClr val="dk1"/>
                </a:solidFill>
                <a:highlight>
                  <a:srgbClr val="FFFFFF"/>
                </a:highlight>
                <a:latin typeface="Times New Roman"/>
                <a:ea typeface="Times New Roman"/>
                <a:cs typeface="Times New Roman"/>
                <a:sym typeface="Times New Roman"/>
              </a:rPr>
              <a:t>the employees who have the lowest salary in their each department.</a:t>
            </a:r>
            <a:endParaRPr b="1">
              <a:solidFill>
                <a:srgbClr val="273239"/>
              </a:solidFill>
              <a:highlight>
                <a:srgbClr val="FFFFFF"/>
              </a:highlight>
              <a:latin typeface="Times New Roman"/>
              <a:ea typeface="Times New Roman"/>
              <a:cs typeface="Times New Roman"/>
              <a:sym typeface="Times New Roman"/>
            </a:endParaRPr>
          </a:p>
          <a:p>
            <a:pPr indent="0" lvl="0" marL="0" marR="190500" rtl="0" algn="l">
              <a:spcBef>
                <a:spcPts val="1200"/>
              </a:spcBef>
              <a:spcAft>
                <a:spcPts val="0"/>
              </a:spcAft>
              <a:buNone/>
            </a:pPr>
            <a:r>
              <a:rPr lang="en">
                <a:solidFill>
                  <a:srgbClr val="273239"/>
                </a:solidFill>
                <a:latin typeface="Times New Roman"/>
                <a:ea typeface="Times New Roman"/>
                <a:cs typeface="Times New Roman"/>
                <a:sym typeface="Times New Roman"/>
              </a:rPr>
              <a:t>SELECT first_name, last_name, department_id, salary</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FIRST_VALUE(first_name) OVER(PARTITION BY department_id ORDER BY salary) AS lowest_salary</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FROM employees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311700" y="407975"/>
            <a:ext cx="8520600" cy="45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Write a sql query which returns first and last names, their department ids, salary and </a:t>
            </a:r>
            <a:r>
              <a:rPr b="1" lang="en">
                <a:solidFill>
                  <a:schemeClr val="dk1"/>
                </a:solidFill>
                <a:highlight>
                  <a:srgbClr val="FFFFFF"/>
                </a:highlight>
                <a:latin typeface="Times New Roman"/>
                <a:ea typeface="Times New Roman"/>
                <a:cs typeface="Times New Roman"/>
                <a:sym typeface="Times New Roman"/>
              </a:rPr>
              <a:t>the employees who have the highest salary in their each department.</a:t>
            </a:r>
            <a:endParaRPr b="1">
              <a:solidFill>
                <a:srgbClr val="273239"/>
              </a:solidFill>
              <a:highlight>
                <a:srgbClr val="FFFFFF"/>
              </a:highlight>
              <a:latin typeface="Times New Roman"/>
              <a:ea typeface="Times New Roman"/>
              <a:cs typeface="Times New Roman"/>
              <a:sym typeface="Times New Roman"/>
            </a:endParaRPr>
          </a:p>
          <a:p>
            <a:pPr indent="0" lvl="0" marL="0" marR="190500" rtl="0" algn="l">
              <a:spcBef>
                <a:spcPts val="1200"/>
              </a:spcBef>
              <a:spcAft>
                <a:spcPts val="0"/>
              </a:spcAft>
              <a:buNone/>
            </a:pPr>
            <a:r>
              <a:rPr lang="en">
                <a:solidFill>
                  <a:srgbClr val="273239"/>
                </a:solidFill>
                <a:latin typeface="Times New Roman"/>
                <a:ea typeface="Times New Roman"/>
                <a:cs typeface="Times New Roman"/>
                <a:sym typeface="Times New Roman"/>
              </a:rPr>
              <a:t>SELECT first_name, last_name, department_id, salary</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LAST_VALUE(first_name) OVER(PARTITION BY department_id ORDER BY salary RANGE BETWEEN UNBOUNDED PRECEDING AND UNBOUNDED FOLLOWING) AS highest_salary</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FROM employees;</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311700" y="407975"/>
            <a:ext cx="8520600" cy="45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Write a sql query which returns first and last names, department ids, hire date, </a:t>
            </a:r>
            <a:r>
              <a:rPr b="1" lang="en">
                <a:solidFill>
                  <a:schemeClr val="dk1"/>
                </a:solidFill>
                <a:highlight>
                  <a:srgbClr val="FFFFFF"/>
                </a:highlight>
                <a:latin typeface="Times New Roman"/>
                <a:ea typeface="Times New Roman"/>
                <a:cs typeface="Times New Roman"/>
                <a:sym typeface="Times New Roman"/>
              </a:rPr>
              <a:t>the hire date of the employee hired just after in the company.</a:t>
            </a:r>
            <a:endParaRPr b="1">
              <a:solidFill>
                <a:srgbClr val="273239"/>
              </a:solidFill>
              <a:highlight>
                <a:srgbClr val="FFFFFF"/>
              </a:highlight>
              <a:latin typeface="Times New Roman"/>
              <a:ea typeface="Times New Roman"/>
              <a:cs typeface="Times New Roman"/>
              <a:sym typeface="Times New Roman"/>
            </a:endParaRPr>
          </a:p>
          <a:p>
            <a:pPr indent="0" lvl="0" marL="0" marR="190500" rtl="0" algn="l">
              <a:spcBef>
                <a:spcPts val="1200"/>
              </a:spcBef>
              <a:spcAft>
                <a:spcPts val="0"/>
              </a:spcAft>
              <a:buNone/>
            </a:pPr>
            <a:r>
              <a:rPr lang="en">
                <a:solidFill>
                  <a:srgbClr val="273239"/>
                </a:solidFill>
                <a:latin typeface="Times New Roman"/>
                <a:ea typeface="Times New Roman"/>
                <a:cs typeface="Times New Roman"/>
                <a:sym typeface="Times New Roman"/>
              </a:rPr>
              <a:t>SELECT first_name, last_name, department_id, 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LEAD(hire_date, 1) OVER (ORDER BY hire_date) AS next_hire_date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FROM employees;</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311700" y="407975"/>
            <a:ext cx="8520600" cy="45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Write a sql query which returns first and last names, their department ids, hire date, </a:t>
            </a:r>
            <a:r>
              <a:rPr b="1" lang="en">
                <a:solidFill>
                  <a:schemeClr val="dk1"/>
                </a:solidFill>
                <a:highlight>
                  <a:srgbClr val="FFFFFF"/>
                </a:highlight>
                <a:latin typeface="Times New Roman"/>
                <a:ea typeface="Times New Roman"/>
                <a:cs typeface="Times New Roman"/>
                <a:sym typeface="Times New Roman"/>
              </a:rPr>
              <a:t>the hire date of the employee hired just after in the same department.</a:t>
            </a:r>
            <a:endParaRPr b="1">
              <a:solidFill>
                <a:srgbClr val="273239"/>
              </a:solidFill>
              <a:highlight>
                <a:srgbClr val="FFFFFF"/>
              </a:highlight>
              <a:latin typeface="Times New Roman"/>
              <a:ea typeface="Times New Roman"/>
              <a:cs typeface="Times New Roman"/>
              <a:sym typeface="Times New Roman"/>
            </a:endParaRPr>
          </a:p>
          <a:p>
            <a:pPr indent="0" lvl="0" marL="0" marR="190500" rtl="0" algn="l">
              <a:spcBef>
                <a:spcPts val="1200"/>
              </a:spcBef>
              <a:spcAft>
                <a:spcPts val="0"/>
              </a:spcAft>
              <a:buNone/>
            </a:pPr>
            <a:r>
              <a:rPr lang="en">
                <a:solidFill>
                  <a:srgbClr val="273239"/>
                </a:solidFill>
                <a:latin typeface="Times New Roman"/>
                <a:ea typeface="Times New Roman"/>
                <a:cs typeface="Times New Roman"/>
                <a:sym typeface="Times New Roman"/>
              </a:rPr>
              <a:t>SELECT first_name, last_name, department_id, 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LEAD(hire_date, 1) OVER (PARTITION BY department_id ORDER BY hire_date) AS next_hire_date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FROM employees;</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311700" y="407975"/>
            <a:ext cx="8520600" cy="45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Write a sql query which returns first and last names, their department ids, hire date, </a:t>
            </a:r>
            <a:r>
              <a:rPr b="1" lang="en">
                <a:solidFill>
                  <a:schemeClr val="dk1"/>
                </a:solidFill>
                <a:highlight>
                  <a:srgbClr val="FFFFFF"/>
                </a:highlight>
                <a:latin typeface="Times New Roman"/>
                <a:ea typeface="Times New Roman"/>
                <a:cs typeface="Times New Roman"/>
                <a:sym typeface="Times New Roman"/>
              </a:rPr>
              <a:t>the hire date of the employee hired just before in the company.</a:t>
            </a:r>
            <a:endParaRPr b="1">
              <a:solidFill>
                <a:srgbClr val="273239"/>
              </a:solidFill>
              <a:highlight>
                <a:srgbClr val="FFFFFF"/>
              </a:highlight>
              <a:latin typeface="Times New Roman"/>
              <a:ea typeface="Times New Roman"/>
              <a:cs typeface="Times New Roman"/>
              <a:sym typeface="Times New Roman"/>
            </a:endParaRPr>
          </a:p>
          <a:p>
            <a:pPr indent="0" lvl="0" marL="0" marR="190500" rtl="0" algn="l">
              <a:spcBef>
                <a:spcPts val="1200"/>
              </a:spcBef>
              <a:spcAft>
                <a:spcPts val="0"/>
              </a:spcAft>
              <a:buNone/>
            </a:pPr>
            <a:r>
              <a:rPr lang="en">
                <a:solidFill>
                  <a:srgbClr val="273239"/>
                </a:solidFill>
                <a:latin typeface="Times New Roman"/>
                <a:ea typeface="Times New Roman"/>
                <a:cs typeface="Times New Roman"/>
                <a:sym typeface="Times New Roman"/>
              </a:rPr>
              <a:t>SELECT first_name, last_name, department_id, 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LAG(hire_date, 1) OVER (ORDER BY hire_date) AS </a:t>
            </a:r>
            <a:r>
              <a:rPr lang="en">
                <a:solidFill>
                  <a:srgbClr val="273239"/>
                </a:solidFill>
                <a:latin typeface="Times New Roman"/>
                <a:ea typeface="Times New Roman"/>
                <a:cs typeface="Times New Roman"/>
                <a:sym typeface="Times New Roman"/>
              </a:rPr>
              <a:t>previous_hire_date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FROM employees;</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342900" lvl="0" marL="457200" marR="190500" rtl="0" algn="l">
              <a:spcBef>
                <a:spcPts val="800"/>
              </a:spcBef>
              <a:spcAft>
                <a:spcPts val="0"/>
              </a:spcAft>
              <a:buClr>
                <a:srgbClr val="273239"/>
              </a:buClr>
              <a:buSzPts val="1800"/>
              <a:buFont typeface="Times New Roman"/>
              <a:buChar char="●"/>
            </a:pPr>
            <a:r>
              <a:rPr b="1" lang="en">
                <a:solidFill>
                  <a:srgbClr val="273239"/>
                </a:solidFill>
                <a:latin typeface="Times New Roman"/>
                <a:ea typeface="Times New Roman"/>
                <a:cs typeface="Times New Roman"/>
                <a:sym typeface="Times New Roman"/>
              </a:rPr>
              <a:t>Try the following query</a:t>
            </a:r>
            <a:endParaRPr b="1">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SELECT first_name, last_name, department_id, 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LAG(hire_date, 1) OVER ( ORDER BY hire_date) AS previous_hire_date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 LAG(first_name, 1) OVER ( ORDER BY hire_date) AS previous_hired_name</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rPr lang="en">
                <a:solidFill>
                  <a:srgbClr val="273239"/>
                </a:solidFill>
                <a:latin typeface="Times New Roman"/>
                <a:ea typeface="Times New Roman"/>
                <a:cs typeface="Times New Roman"/>
                <a:sym typeface="Times New Roman"/>
              </a:rPr>
              <a:t>FROM employees;</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b="1">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311700" y="1289575"/>
            <a:ext cx="8520600" cy="260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200">
                <a:latin typeface="Times New Roman"/>
                <a:ea typeface="Times New Roman"/>
                <a:cs typeface="Times New Roman"/>
                <a:sym typeface="Times New Roman"/>
              </a:rPr>
              <a:t>Common Table </a:t>
            </a:r>
            <a:r>
              <a:rPr b="1" lang="en" sz="5200">
                <a:latin typeface="Times New Roman"/>
                <a:ea typeface="Times New Roman"/>
                <a:cs typeface="Times New Roman"/>
                <a:sym typeface="Times New Roman"/>
              </a:rPr>
              <a:t>Expressions (CTEs)</a:t>
            </a:r>
            <a:endParaRPr b="1" sz="5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Introduction</a:t>
            </a:r>
            <a:endParaRPr b="1" sz="2820">
              <a:latin typeface="Times New Roman"/>
              <a:ea typeface="Times New Roman"/>
              <a:cs typeface="Times New Roman"/>
              <a:sym typeface="Times New Roman"/>
            </a:endParaRPr>
          </a:p>
        </p:txBody>
      </p:sp>
      <p:sp>
        <p:nvSpPr>
          <p:cNvPr id="146" name="Google Shape;14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A Common Table Expression (CTE) is a named temporary result set that exists within the scope of a single query that can be referred later within that sql query. It can be though as a temporary table.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The steps to create and use a CTE: </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It starts with </a:t>
            </a:r>
            <a:r>
              <a:rPr b="1" lang="en">
                <a:solidFill>
                  <a:schemeClr val="dk1"/>
                </a:solidFill>
                <a:highlight>
                  <a:schemeClr val="lt1"/>
                </a:highlight>
                <a:latin typeface="Times New Roman"/>
                <a:ea typeface="Times New Roman"/>
                <a:cs typeface="Times New Roman"/>
                <a:sym typeface="Times New Roman"/>
              </a:rPr>
              <a:t>WITH </a:t>
            </a:r>
            <a:r>
              <a:rPr lang="en">
                <a:solidFill>
                  <a:schemeClr val="dk1"/>
                </a:solidFill>
                <a:highlight>
                  <a:schemeClr val="lt1"/>
                </a:highlight>
                <a:latin typeface="Times New Roman"/>
                <a:ea typeface="Times New Roman"/>
                <a:cs typeface="Times New Roman"/>
                <a:sym typeface="Times New Roman"/>
              </a:rPr>
              <a:t>keyword and is followed by the expression name. </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Reference the CTE later in your main </a:t>
            </a:r>
            <a:r>
              <a:rPr lang="en">
                <a:solidFill>
                  <a:schemeClr val="dk1"/>
                </a:solidFill>
                <a:highlight>
                  <a:schemeClr val="lt1"/>
                </a:highlight>
                <a:latin typeface="Times New Roman"/>
                <a:ea typeface="Times New Roman"/>
                <a:cs typeface="Times New Roman"/>
                <a:sym typeface="Times New Roman"/>
              </a:rPr>
              <a:t>query</a:t>
            </a:r>
            <a:r>
              <a:rPr lang="en">
                <a:solidFill>
                  <a:schemeClr val="dk1"/>
                </a:solidFill>
                <a:highlight>
                  <a:schemeClr val="lt1"/>
                </a:highlight>
                <a:latin typeface="Times New Roman"/>
                <a:ea typeface="Times New Roman"/>
                <a:cs typeface="Times New Roman"/>
                <a:sym typeface="Times New Roman"/>
              </a:rPr>
              <a:t>.</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a:t>
            </a:r>
            <a:endParaRPr/>
          </a:p>
        </p:txBody>
      </p:sp>
      <p:sp>
        <p:nvSpPr>
          <p:cNvPr id="152" name="Google Shape;152;p31"/>
          <p:cNvSpPr txBox="1"/>
          <p:nvPr>
            <p:ph idx="1" type="body"/>
          </p:nvPr>
        </p:nvSpPr>
        <p:spPr>
          <a:xfrm>
            <a:off x="311700" y="1152475"/>
            <a:ext cx="8520600" cy="37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WITH CTE_NAME AS</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CTE QUERY</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dk1"/>
              </a:buClr>
              <a:buSzPts val="1100"/>
              <a:buFont typeface="Arial"/>
              <a:buNone/>
            </a:pPr>
            <a:r>
              <a:rPr b="1" lang="en">
                <a:solidFill>
                  <a:schemeClr val="dk1"/>
                </a:solidFill>
                <a:highlight>
                  <a:schemeClr val="lt1"/>
                </a:highlight>
                <a:latin typeface="Times New Roman"/>
                <a:ea typeface="Times New Roman"/>
                <a:cs typeface="Times New Roman"/>
                <a:sym typeface="Times New Roman"/>
              </a:rPr>
              <a:t>Parameters</a:t>
            </a:r>
            <a:endParaRPr b="1">
              <a:solidFill>
                <a:schemeClr val="dk1"/>
              </a:solidFill>
              <a:highlight>
                <a:schemeClr val="lt1"/>
              </a:highlight>
              <a:latin typeface="Times New Roman"/>
              <a:ea typeface="Times New Roman"/>
              <a:cs typeface="Times New Roman"/>
              <a:sym typeface="Times New Roman"/>
            </a:endParaRPr>
          </a:p>
          <a:p>
            <a:pPr indent="-342900" lvl="0" marL="457200" rtl="0" algn="l">
              <a:lnSpc>
                <a:spcPct val="200000"/>
              </a:lnSpc>
              <a:spcBef>
                <a:spcPts val="40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CTE_NAME: It refers to the name we want to give the common table expression</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CTE query: It actually refers to the query or the statement.</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400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Motivation</a:t>
            </a:r>
            <a:endParaRPr b="1" sz="2820">
              <a:latin typeface="Times New Roman"/>
              <a:ea typeface="Times New Roman"/>
              <a:cs typeface="Times New Roman"/>
              <a:sym typeface="Times New Roman"/>
            </a:endParaRPr>
          </a:p>
        </p:txBody>
      </p:sp>
      <p:sp>
        <p:nvSpPr>
          <p:cNvPr id="60" name="Google Shape;60;p14"/>
          <p:cNvSpPr txBox="1"/>
          <p:nvPr>
            <p:ph idx="1" type="body"/>
          </p:nvPr>
        </p:nvSpPr>
        <p:spPr>
          <a:xfrm>
            <a:off x="311700" y="904325"/>
            <a:ext cx="8520600" cy="407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b="1" lang="en" sz="1600">
                <a:solidFill>
                  <a:schemeClr val="dk1"/>
                </a:solidFill>
                <a:highlight>
                  <a:schemeClr val="lt1"/>
                </a:highlight>
                <a:latin typeface="Times New Roman"/>
                <a:ea typeface="Times New Roman"/>
                <a:cs typeface="Times New Roman"/>
                <a:sym typeface="Times New Roman"/>
              </a:rPr>
              <a:t>calculate the total salary of all employees</a:t>
            </a:r>
            <a:endParaRPr b="1"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highlight>
                  <a:schemeClr val="lt1"/>
                </a:highlight>
                <a:latin typeface="Times New Roman"/>
                <a:ea typeface="Times New Roman"/>
                <a:cs typeface="Times New Roman"/>
                <a:sym typeface="Times New Roman"/>
              </a:rPr>
              <a:t>SELECT SUM(salary) AS sum_salary</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highlight>
                  <a:schemeClr val="lt1"/>
                </a:highlight>
                <a:latin typeface="Times New Roman"/>
                <a:ea typeface="Times New Roman"/>
                <a:cs typeface="Times New Roman"/>
                <a:sym typeface="Times New Roman"/>
              </a:rPr>
              <a:t>FROM employees;</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highlight>
                  <a:srgbClr val="FFFFFF"/>
                </a:highlight>
                <a:latin typeface="Roboto"/>
                <a:ea typeface="Roboto"/>
                <a:cs typeface="Roboto"/>
                <a:sym typeface="Roboto"/>
              </a:rPr>
              <a:t>Similar to an aggregate function, a window function calculates on a set of rows. However, </a:t>
            </a:r>
            <a:r>
              <a:rPr lang="en" sz="1600">
                <a:solidFill>
                  <a:schemeClr val="dk1"/>
                </a:solidFill>
                <a:highlight>
                  <a:schemeClr val="lt1"/>
                </a:highlight>
                <a:latin typeface="Times New Roman"/>
                <a:ea typeface="Times New Roman"/>
                <a:cs typeface="Times New Roman"/>
                <a:sym typeface="Times New Roman"/>
              </a:rPr>
              <a:t>a window function does not cause rows to become grouped into a single output row</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b="1" lang="en" sz="1600">
                <a:solidFill>
                  <a:schemeClr val="dk1"/>
                </a:solidFill>
                <a:highlight>
                  <a:schemeClr val="lt1"/>
                </a:highlight>
                <a:latin typeface="Times New Roman"/>
                <a:ea typeface="Times New Roman"/>
                <a:cs typeface="Times New Roman"/>
                <a:sym typeface="Times New Roman"/>
              </a:rPr>
              <a:t>Calculate  the sum salary of all employees along with the salary of each individual employee, their first and last names.</a:t>
            </a:r>
            <a:endParaRPr b="1"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highlight>
                  <a:schemeClr val="lt1"/>
                </a:highlight>
                <a:latin typeface="Times New Roman"/>
                <a:ea typeface="Times New Roman"/>
                <a:cs typeface="Times New Roman"/>
                <a:sym typeface="Times New Roman"/>
              </a:rPr>
              <a:t>SELECT first_name, last_name, salary</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highlight>
                  <a:schemeClr val="lt1"/>
                </a:highlight>
                <a:latin typeface="Times New Roman"/>
                <a:ea typeface="Times New Roman"/>
                <a:cs typeface="Times New Roman"/>
                <a:sym typeface="Times New Roman"/>
              </a:rPr>
              <a:t>, SUM(salary) OVER() AS sum_salary</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chemeClr val="dk1"/>
                </a:solidFill>
                <a:highlight>
                  <a:schemeClr val="lt1"/>
                </a:highlight>
                <a:latin typeface="Times New Roman"/>
                <a:ea typeface="Times New Roman"/>
                <a:cs typeface="Times New Roman"/>
                <a:sym typeface="Times New Roman"/>
              </a:rPr>
              <a:t>FROM employees;</a:t>
            </a:r>
            <a:endParaRPr sz="16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a:highlight>
                  <a:srgbClr val="FFFFFF"/>
                </a:highlight>
                <a:latin typeface="Times New Roman"/>
                <a:ea typeface="Times New Roman"/>
                <a:cs typeface="Times New Roman"/>
                <a:sym typeface="Times New Roman"/>
              </a:rPr>
              <a:t>Example 1 – Single </a:t>
            </a:r>
            <a:r>
              <a:rPr b="1" lang="en">
                <a:highlight>
                  <a:srgbClr val="FFFFFF"/>
                </a:highlight>
                <a:latin typeface="Times New Roman"/>
                <a:ea typeface="Times New Roman"/>
                <a:cs typeface="Times New Roman"/>
                <a:sym typeface="Times New Roman"/>
              </a:rPr>
              <a:t>CTE Using WITH Clause</a:t>
            </a:r>
            <a:endParaRPr b="1">
              <a:highlight>
                <a:srgbClr val="FFFFFF"/>
              </a:highlight>
              <a:latin typeface="Times New Roman"/>
              <a:ea typeface="Times New Roman"/>
              <a:cs typeface="Times New Roman"/>
              <a:sym typeface="Times New Roman"/>
            </a:endParaRPr>
          </a:p>
          <a:p>
            <a:pPr indent="0" lvl="0" marL="0" rtl="0" algn="l">
              <a:spcBef>
                <a:spcPts val="400"/>
              </a:spcBef>
              <a:spcAft>
                <a:spcPts val="0"/>
              </a:spcAft>
              <a:buNone/>
            </a:pPr>
            <a:r>
              <a:t/>
            </a:r>
            <a:endParaRPr b="1">
              <a:latin typeface="Times New Roman"/>
              <a:ea typeface="Times New Roman"/>
              <a:cs typeface="Times New Roman"/>
              <a:sym typeface="Times New Roman"/>
            </a:endParaRPr>
          </a:p>
        </p:txBody>
      </p:sp>
      <p:sp>
        <p:nvSpPr>
          <p:cNvPr id="158" name="Google Shape;15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WITH ranking_salary AS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SELECT first_name, last_name, department_id, salary</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 RANK() OVER (PARTITION BY department_id ORDER BY salary) salary_rank</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FROM employees</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SELECT * FROM </a:t>
            </a:r>
            <a:r>
              <a:rPr lang="en">
                <a:solidFill>
                  <a:schemeClr val="dk1"/>
                </a:solidFill>
                <a:highlight>
                  <a:schemeClr val="lt1"/>
                </a:highlight>
                <a:latin typeface="Times New Roman"/>
                <a:ea typeface="Times New Roman"/>
                <a:cs typeface="Times New Roman"/>
                <a:sym typeface="Times New Roman"/>
              </a:rPr>
              <a:t>ranking_salary </a:t>
            </a:r>
            <a:r>
              <a:rPr lang="en">
                <a:solidFill>
                  <a:schemeClr val="dk1"/>
                </a:solidFill>
                <a:highlight>
                  <a:schemeClr val="lt1"/>
                </a:highlight>
                <a:latin typeface="Times New Roman"/>
                <a:ea typeface="Times New Roman"/>
                <a:cs typeface="Times New Roman"/>
                <a:sym typeface="Times New Roman"/>
              </a:rPr>
              <a:t>;</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a:highlight>
                  <a:srgbClr val="FFFFFF"/>
                </a:highlight>
                <a:latin typeface="Times New Roman"/>
                <a:ea typeface="Times New Roman"/>
                <a:cs typeface="Times New Roman"/>
                <a:sym typeface="Times New Roman"/>
              </a:rPr>
              <a:t>Example 2 – Multiple CTEs Using WITH Clause</a:t>
            </a:r>
            <a:endParaRPr b="1">
              <a:highlight>
                <a:srgbClr val="FFFFFF"/>
              </a:highlight>
              <a:latin typeface="Times New Roman"/>
              <a:ea typeface="Times New Roman"/>
              <a:cs typeface="Times New Roman"/>
              <a:sym typeface="Times New Roman"/>
            </a:endParaRPr>
          </a:p>
          <a:p>
            <a:pPr indent="0" lvl="0" marL="0" rtl="0" algn="l">
              <a:lnSpc>
                <a:spcPct val="120000"/>
              </a:lnSpc>
              <a:spcBef>
                <a:spcPts val="400"/>
              </a:spcBef>
              <a:spcAft>
                <a:spcPts val="0"/>
              </a:spcAft>
              <a:buNone/>
            </a:pPr>
            <a:r>
              <a:t/>
            </a:r>
            <a:endParaRPr b="1">
              <a:highlight>
                <a:srgbClr val="FFFFFF"/>
              </a:highlight>
              <a:latin typeface="Times New Roman"/>
              <a:ea typeface="Times New Roman"/>
              <a:cs typeface="Times New Roman"/>
              <a:sym typeface="Times New Roman"/>
            </a:endParaRPr>
          </a:p>
          <a:p>
            <a:pPr indent="0" lvl="0" marL="0" rtl="0" algn="l">
              <a:spcBef>
                <a:spcPts val="400"/>
              </a:spcBef>
              <a:spcAft>
                <a:spcPts val="0"/>
              </a:spcAft>
              <a:buNone/>
            </a:pPr>
            <a:r>
              <a:t/>
            </a:r>
            <a:endParaRPr b="1">
              <a:latin typeface="Times New Roman"/>
              <a:ea typeface="Times New Roman"/>
              <a:cs typeface="Times New Roman"/>
              <a:sym typeface="Times New Roman"/>
            </a:endParaRPr>
          </a:p>
        </p:txBody>
      </p:sp>
      <p:sp>
        <p:nvSpPr>
          <p:cNvPr id="164" name="Google Shape;164;p33"/>
          <p:cNvSpPr txBox="1"/>
          <p:nvPr>
            <p:ph idx="1" type="body"/>
          </p:nvPr>
        </p:nvSpPr>
        <p:spPr>
          <a:xfrm>
            <a:off x="311700" y="1017725"/>
            <a:ext cx="8520600" cy="41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WITH CTE1 AS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SELECT first_name, last_name, department_id, salary</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 RANK() OVER (PARTITION BY department_id ORDER BY salary) salary_rank</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FROM employees</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 CTE2 AS (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SELECT department_id, department_name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FROM departments</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SELECT first_name, last_name, department_name, salary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FROM CTE1 C1</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INNER JOIN CTE2 C2</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800">
                <a:solidFill>
                  <a:schemeClr val="dk1"/>
                </a:solidFill>
                <a:highlight>
                  <a:schemeClr val="lt1"/>
                </a:highlight>
                <a:latin typeface="Times New Roman"/>
                <a:ea typeface="Times New Roman"/>
                <a:cs typeface="Times New Roman"/>
                <a:sym typeface="Times New Roman"/>
              </a:rPr>
              <a:t>ON C1.department_id = C2.department_id;</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a:highlight>
                  <a:srgbClr val="FFFFFF"/>
                </a:highlight>
                <a:latin typeface="Times New Roman"/>
                <a:ea typeface="Times New Roman"/>
                <a:cs typeface="Times New Roman"/>
                <a:sym typeface="Times New Roman"/>
              </a:rPr>
              <a:t>Example 3 – Multiple CTEs Using WITH Clause</a:t>
            </a:r>
            <a:endParaRPr b="1">
              <a:highlight>
                <a:srgbClr val="FFFFFF"/>
              </a:highlight>
              <a:latin typeface="Times New Roman"/>
              <a:ea typeface="Times New Roman"/>
              <a:cs typeface="Times New Roman"/>
              <a:sym typeface="Times New Roman"/>
            </a:endParaRPr>
          </a:p>
          <a:p>
            <a:pPr indent="0" lvl="0" marL="0" rtl="0" algn="l">
              <a:lnSpc>
                <a:spcPct val="120000"/>
              </a:lnSpc>
              <a:spcBef>
                <a:spcPts val="400"/>
              </a:spcBef>
              <a:spcAft>
                <a:spcPts val="0"/>
              </a:spcAft>
              <a:buNone/>
            </a:pPr>
            <a:r>
              <a:t/>
            </a:r>
            <a:endParaRPr b="1">
              <a:highlight>
                <a:srgbClr val="FFFFFF"/>
              </a:highlight>
              <a:latin typeface="Times New Roman"/>
              <a:ea typeface="Times New Roman"/>
              <a:cs typeface="Times New Roman"/>
              <a:sym typeface="Times New Roman"/>
            </a:endParaRPr>
          </a:p>
          <a:p>
            <a:pPr indent="0" lvl="0" marL="0" rtl="0" algn="l">
              <a:spcBef>
                <a:spcPts val="400"/>
              </a:spcBef>
              <a:spcAft>
                <a:spcPts val="0"/>
              </a:spcAft>
              <a:buNone/>
            </a:pPr>
            <a:r>
              <a:t/>
            </a:r>
            <a:endParaRPr b="1">
              <a:latin typeface="Times New Roman"/>
              <a:ea typeface="Times New Roman"/>
              <a:cs typeface="Times New Roman"/>
              <a:sym typeface="Times New Roman"/>
            </a:endParaRPr>
          </a:p>
        </p:txBody>
      </p:sp>
      <p:sp>
        <p:nvSpPr>
          <p:cNvPr id="170" name="Google Shape;170;p34"/>
          <p:cNvSpPr txBox="1"/>
          <p:nvPr>
            <p:ph idx="1" type="body"/>
          </p:nvPr>
        </p:nvSpPr>
        <p:spPr>
          <a:xfrm>
            <a:off x="311700" y="1017725"/>
            <a:ext cx="8520600" cy="41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highlight>
                  <a:schemeClr val="lt1"/>
                </a:highlight>
                <a:latin typeface="Times New Roman"/>
                <a:ea typeface="Times New Roman"/>
                <a:cs typeface="Times New Roman"/>
                <a:sym typeface="Times New Roman"/>
              </a:rPr>
              <a:t>WITH CTE1 AS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SELECT first_name, last_name, department_id, salary</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 RANK() OVER (PARTITION BY department_id ORDER BY salary) salary_rank</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FROM employees</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 CTE2 AS (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SELECT department_id, department_name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FROM departments</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SELECT first_name, last_name, department_name, salary </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FROM CTE1 C1</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INNER JOIN CTE2 C2</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ON C1.department_id = C2.department_id</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800">
                <a:solidFill>
                  <a:schemeClr val="dk1"/>
                </a:solidFill>
                <a:highlight>
                  <a:schemeClr val="lt1"/>
                </a:highlight>
                <a:latin typeface="Times New Roman"/>
                <a:ea typeface="Times New Roman"/>
                <a:cs typeface="Times New Roman"/>
                <a:sym typeface="Times New Roman"/>
              </a:rPr>
              <a:t>WHERE C1.salary_rank = 2;</a:t>
            </a:r>
            <a:endParaRPr sz="8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Exercises with using CTEs</a:t>
            </a:r>
            <a:endParaRPr b="1" sz="2820">
              <a:latin typeface="Times New Roman"/>
              <a:ea typeface="Times New Roman"/>
              <a:cs typeface="Times New Roman"/>
              <a:sym typeface="Times New Roman"/>
            </a:endParaRPr>
          </a:p>
        </p:txBody>
      </p:sp>
      <p:sp>
        <p:nvSpPr>
          <p:cNvPr id="176" name="Google Shape;17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AutoNum type="arabicPeriod"/>
            </a:pPr>
            <a:r>
              <a:rPr b="1" lang="en">
                <a:solidFill>
                  <a:schemeClr val="dk1"/>
                </a:solidFill>
                <a:highlight>
                  <a:srgbClr val="FDFDFD"/>
                </a:highlight>
                <a:latin typeface="Times New Roman"/>
                <a:ea typeface="Times New Roman"/>
                <a:cs typeface="Times New Roman"/>
                <a:sym typeface="Times New Roman"/>
              </a:rPr>
              <a:t>W</a:t>
            </a:r>
            <a:r>
              <a:rPr b="1" lang="en">
                <a:solidFill>
                  <a:schemeClr val="dk1"/>
                </a:solidFill>
                <a:highlight>
                  <a:srgbClr val="FFFFFF"/>
                </a:highlight>
                <a:latin typeface="Times New Roman"/>
                <a:ea typeface="Times New Roman"/>
                <a:cs typeface="Times New Roman"/>
                <a:sym typeface="Times New Roman"/>
              </a:rPr>
              <a:t>rite a SQL query to find those employees who work in the department 'Marketing'. Return first name, last name and department ID.</a:t>
            </a:r>
            <a:endParaRPr b="1">
              <a:solidFill>
                <a:schemeClr val="dk1"/>
              </a:solidFill>
              <a:highlight>
                <a:srgbClr val="FDFDFD"/>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a:solidFill>
                  <a:schemeClr val="dk1"/>
                </a:solidFill>
                <a:highlight>
                  <a:srgbClr val="FDFDFD"/>
                </a:highlight>
                <a:latin typeface="Times New Roman"/>
                <a:ea typeface="Times New Roman"/>
                <a:cs typeface="Times New Roman"/>
                <a:sym typeface="Times New Roman"/>
              </a:rPr>
              <a:t>W</a:t>
            </a:r>
            <a:r>
              <a:rPr b="1" lang="en">
                <a:solidFill>
                  <a:schemeClr val="dk1"/>
                </a:solidFill>
                <a:highlight>
                  <a:srgbClr val="FFFFFF"/>
                </a:highlight>
                <a:latin typeface="Times New Roman"/>
                <a:ea typeface="Times New Roman"/>
                <a:cs typeface="Times New Roman"/>
                <a:sym typeface="Times New Roman"/>
              </a:rPr>
              <a:t>rite a SQL query to find those employees whose salary matches to the salary of the employee who works in that department of ID 40. Return first name, last name, salary, and department ID.</a:t>
            </a:r>
            <a:endParaRPr b="1">
              <a:solidFill>
                <a:schemeClr val="dk1"/>
              </a:solidFill>
              <a:highlight>
                <a:srgbClr val="FDFDFD"/>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a:solidFill>
                  <a:schemeClr val="dk1"/>
                </a:solidFill>
                <a:highlight>
                  <a:srgbClr val="FDFDFD"/>
                </a:highlight>
                <a:latin typeface="Times New Roman"/>
                <a:ea typeface="Times New Roman"/>
                <a:cs typeface="Times New Roman"/>
                <a:sym typeface="Times New Roman"/>
              </a:rPr>
              <a:t>W</a:t>
            </a:r>
            <a:r>
              <a:rPr b="1" lang="en">
                <a:solidFill>
                  <a:schemeClr val="dk1"/>
                </a:solidFill>
                <a:highlight>
                  <a:srgbClr val="FFFFFF"/>
                </a:highlight>
                <a:latin typeface="Times New Roman"/>
                <a:ea typeface="Times New Roman"/>
                <a:cs typeface="Times New Roman"/>
                <a:sym typeface="Times New Roman"/>
              </a:rPr>
              <a:t>rite a SQL query to find those employees who work in that department where the employee works ID 201. Return first name, last name, salary, and department ID.</a:t>
            </a:r>
            <a:endParaRPr b="1">
              <a:solidFill>
                <a:schemeClr val="dk1"/>
              </a:solidFill>
              <a:highlight>
                <a:srgbClr val="FDFDFD"/>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a:solidFill>
                  <a:schemeClr val="dk1"/>
                </a:solidFill>
                <a:highlight>
                  <a:srgbClr val="FDFDFD"/>
                </a:highlight>
                <a:latin typeface="Times New Roman"/>
                <a:ea typeface="Times New Roman"/>
                <a:cs typeface="Times New Roman"/>
                <a:sym typeface="Times New Roman"/>
              </a:rPr>
              <a:t>W</a:t>
            </a:r>
            <a:r>
              <a:rPr b="1" lang="en">
                <a:solidFill>
                  <a:schemeClr val="dk1"/>
                </a:solidFill>
                <a:highlight>
                  <a:srgbClr val="FFFFFF"/>
                </a:highlight>
                <a:latin typeface="Times New Roman"/>
                <a:ea typeface="Times New Roman"/>
                <a:cs typeface="Times New Roman"/>
                <a:sym typeface="Times New Roman"/>
              </a:rPr>
              <a:t>rite a SQL query to find those employees who work in departments located at 'United Kingdom’. Return first name.</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Syntax</a:t>
            </a:r>
            <a:endParaRPr b="1" sz="2820">
              <a:latin typeface="Times New Roman"/>
              <a:ea typeface="Times New Roman"/>
              <a:cs typeface="Times New Roman"/>
              <a:sym typeface="Times New Roman"/>
            </a:endParaRPr>
          </a:p>
        </p:txBody>
      </p:sp>
      <p:sp>
        <p:nvSpPr>
          <p:cNvPr id="66" name="Google Shape;66;p15"/>
          <p:cNvSpPr txBox="1"/>
          <p:nvPr>
            <p:ph idx="1" type="body"/>
          </p:nvPr>
        </p:nvSpPr>
        <p:spPr>
          <a:xfrm>
            <a:off x="311700" y="1162750"/>
            <a:ext cx="8520600" cy="37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syntax is as follows: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273239"/>
                </a:solidFill>
                <a:latin typeface="Times New Roman"/>
                <a:ea typeface="Times New Roman"/>
                <a:cs typeface="Times New Roman"/>
                <a:sym typeface="Times New Roman"/>
              </a:rPr>
              <a:t>SELECT coulmn_name1</a:t>
            </a:r>
            <a:endParaRPr sz="1600">
              <a:solidFill>
                <a:srgbClr val="273239"/>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273239"/>
                </a:solidFill>
                <a:latin typeface="Times New Roman"/>
                <a:ea typeface="Times New Roman"/>
                <a:cs typeface="Times New Roman"/>
                <a:sym typeface="Times New Roman"/>
              </a:rPr>
              <a:t>, window_function(cloumn_name2),OVER([PARTITION BY column_name1] [ORDER BY column_name3]) </a:t>
            </a:r>
            <a:endParaRPr sz="1600">
              <a:solidFill>
                <a:srgbClr val="273239"/>
              </a:solidFill>
              <a:latin typeface="Times New Roman"/>
              <a:ea typeface="Times New Roman"/>
              <a:cs typeface="Times New Roman"/>
              <a:sym typeface="Times New Roman"/>
            </a:endParaRPr>
          </a:p>
          <a:p>
            <a:pPr indent="0" lvl="0" marL="0" marR="190500" rtl="0" algn="l">
              <a:spcBef>
                <a:spcPts val="1200"/>
              </a:spcBef>
              <a:spcAft>
                <a:spcPts val="0"/>
              </a:spcAft>
              <a:buNone/>
            </a:pPr>
            <a:r>
              <a:rPr lang="en" sz="1600">
                <a:solidFill>
                  <a:srgbClr val="273239"/>
                </a:solidFill>
                <a:latin typeface="Times New Roman"/>
                <a:ea typeface="Times New Roman"/>
                <a:cs typeface="Times New Roman"/>
                <a:sym typeface="Times New Roman"/>
              </a:rPr>
              <a:t>FROM table_name;</a:t>
            </a:r>
            <a:endParaRPr sz="1600">
              <a:solidFill>
                <a:srgbClr val="273239"/>
              </a:solidFill>
              <a:latin typeface="Times New Roman"/>
              <a:ea typeface="Times New Roman"/>
              <a:cs typeface="Times New Roman"/>
              <a:sym typeface="Times New Roman"/>
            </a:endParaRPr>
          </a:p>
          <a:p>
            <a:pPr indent="0" lvl="0" marL="0" marR="190500" rtl="0" algn="l">
              <a:spcBef>
                <a:spcPts val="800"/>
              </a:spcBef>
              <a:spcAft>
                <a:spcPts val="0"/>
              </a:spcAft>
              <a:buNone/>
            </a:pPr>
            <a:r>
              <a:t/>
            </a:r>
            <a:endParaRPr sz="1600">
              <a:solidFill>
                <a:srgbClr val="273239"/>
              </a:solidFill>
              <a:latin typeface="Times New Roman"/>
              <a:ea typeface="Times New Roman"/>
              <a:cs typeface="Times New Roman"/>
              <a:sym typeface="Times New Roman"/>
            </a:endParaRPr>
          </a:p>
          <a:p>
            <a:pPr indent="-342900" lvl="0" marL="457200" rtl="0" algn="l">
              <a:spcBef>
                <a:spcPts val="800"/>
              </a:spcBef>
              <a:spcAft>
                <a:spcPts val="0"/>
              </a:spcAft>
              <a:buClr>
                <a:srgbClr val="273239"/>
              </a:buClr>
              <a:buSzPts val="1800"/>
              <a:buFont typeface="Times New Roman"/>
              <a:buChar char="●"/>
            </a:pPr>
            <a:r>
              <a:rPr b="1" lang="en">
                <a:solidFill>
                  <a:srgbClr val="273239"/>
                </a:solidFill>
                <a:latin typeface="Times New Roman"/>
                <a:ea typeface="Times New Roman"/>
                <a:cs typeface="Times New Roman"/>
                <a:sym typeface="Times New Roman"/>
              </a:rPr>
              <a:t>window_function=</a:t>
            </a:r>
            <a:r>
              <a:rPr lang="en">
                <a:solidFill>
                  <a:srgbClr val="273239"/>
                </a:solidFill>
                <a:latin typeface="Times New Roman"/>
                <a:ea typeface="Times New Roman"/>
                <a:cs typeface="Times New Roman"/>
                <a:sym typeface="Times New Roman"/>
              </a:rPr>
              <a:t> any aggregate, ranking or value functions    </a:t>
            </a:r>
            <a:endParaRPr>
              <a:solidFill>
                <a:srgbClr val="273239"/>
              </a:solidFill>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b="1" lang="en">
                <a:solidFill>
                  <a:srgbClr val="273239"/>
                </a:solidFill>
                <a:latin typeface="Times New Roman"/>
                <a:ea typeface="Times New Roman"/>
                <a:cs typeface="Times New Roman"/>
                <a:sym typeface="Times New Roman"/>
              </a:rPr>
              <a:t>column_name1</a:t>
            </a:r>
            <a:r>
              <a:rPr lang="en">
                <a:solidFill>
                  <a:srgbClr val="273239"/>
                </a:solidFill>
                <a:latin typeface="Times New Roman"/>
                <a:ea typeface="Times New Roman"/>
                <a:cs typeface="Times New Roman"/>
                <a:sym typeface="Times New Roman"/>
              </a:rPr>
              <a:t>= column to be selected</a:t>
            </a:r>
            <a:endParaRPr>
              <a:solidFill>
                <a:srgbClr val="273239"/>
              </a:solidFill>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b="1" lang="en">
                <a:solidFill>
                  <a:srgbClr val="273239"/>
                </a:solidFill>
                <a:latin typeface="Times New Roman"/>
                <a:ea typeface="Times New Roman"/>
                <a:cs typeface="Times New Roman"/>
                <a:sym typeface="Times New Roman"/>
              </a:rPr>
              <a:t>c</a:t>
            </a:r>
            <a:r>
              <a:rPr b="1" lang="en">
                <a:solidFill>
                  <a:srgbClr val="273239"/>
                </a:solidFill>
                <a:latin typeface="Times New Roman"/>
                <a:ea typeface="Times New Roman"/>
                <a:cs typeface="Times New Roman"/>
                <a:sym typeface="Times New Roman"/>
              </a:rPr>
              <a:t>olumn_name2 =</a:t>
            </a:r>
            <a:r>
              <a:rPr lang="en">
                <a:solidFill>
                  <a:srgbClr val="273239"/>
                </a:solidFill>
                <a:latin typeface="Times New Roman"/>
                <a:ea typeface="Times New Roman"/>
                <a:cs typeface="Times New Roman"/>
                <a:sym typeface="Times New Roman"/>
              </a:rPr>
              <a:t> column on which window function is to be applied</a:t>
            </a:r>
            <a:endParaRPr>
              <a:solidFill>
                <a:srgbClr val="273239"/>
              </a:solidFill>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b="1" lang="en">
                <a:solidFill>
                  <a:srgbClr val="273239"/>
                </a:solidFill>
                <a:latin typeface="Times New Roman"/>
                <a:ea typeface="Times New Roman"/>
                <a:cs typeface="Times New Roman"/>
                <a:sym typeface="Times New Roman"/>
              </a:rPr>
              <a:t>column_name3</a:t>
            </a:r>
            <a:r>
              <a:rPr lang="en">
                <a:solidFill>
                  <a:srgbClr val="273239"/>
                </a:solidFill>
                <a:latin typeface="Times New Roman"/>
                <a:ea typeface="Times New Roman"/>
                <a:cs typeface="Times New Roman"/>
                <a:sym typeface="Times New Roman"/>
              </a:rPr>
              <a:t>= column on whose basis partition of rows is to be done</a:t>
            </a:r>
            <a:endParaRPr>
              <a:solidFill>
                <a:srgbClr val="273239"/>
              </a:solidFill>
              <a:latin typeface="Times New Roman"/>
              <a:ea typeface="Times New Roman"/>
              <a:cs typeface="Times New Roman"/>
              <a:sym typeface="Times New Roman"/>
            </a:endParaRPr>
          </a:p>
          <a:p>
            <a:pPr indent="0" lvl="0" marL="457200" marR="190500" rtl="0" algn="l">
              <a:spcBef>
                <a:spcPts val="1200"/>
              </a:spcBef>
              <a:spcAft>
                <a:spcPts val="0"/>
              </a:spcAft>
              <a:buNone/>
            </a:pPr>
            <a:r>
              <a:t/>
            </a:r>
            <a:endParaRPr>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Syntax continued</a:t>
            </a:r>
            <a:endParaRPr b="1" sz="2820">
              <a:latin typeface="Times New Roman"/>
              <a:ea typeface="Times New Roman"/>
              <a:cs typeface="Times New Roman"/>
              <a:sym typeface="Times New Roman"/>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If the </a:t>
            </a:r>
            <a:r>
              <a:rPr b="1" lang="en">
                <a:solidFill>
                  <a:schemeClr val="dk1"/>
                </a:solidFill>
                <a:highlight>
                  <a:srgbClr val="FFFFFF"/>
                </a:highlight>
                <a:latin typeface="Roboto"/>
                <a:ea typeface="Roboto"/>
                <a:cs typeface="Roboto"/>
                <a:sym typeface="Roboto"/>
              </a:rPr>
              <a:t>PARTITION BY</a:t>
            </a:r>
            <a:r>
              <a:rPr lang="en">
                <a:solidFill>
                  <a:schemeClr val="dk1"/>
                </a:solidFill>
                <a:highlight>
                  <a:srgbClr val="FFFFFF"/>
                </a:highlight>
                <a:latin typeface="Roboto"/>
                <a:ea typeface="Roboto"/>
                <a:cs typeface="Roboto"/>
                <a:sym typeface="Roboto"/>
              </a:rPr>
              <a:t> clause is not specified, then the entire data set will be treated as a single partition.</a:t>
            </a:r>
            <a:endParaRPr>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The order clause specifies the orders of rows in a partition on which the window function operates.</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Aggregate </a:t>
            </a:r>
            <a:r>
              <a:rPr b="1" lang="en" sz="2820">
                <a:latin typeface="Times New Roman"/>
                <a:ea typeface="Times New Roman"/>
                <a:cs typeface="Times New Roman"/>
                <a:sym typeface="Times New Roman"/>
              </a:rPr>
              <a:t>Window Functions</a:t>
            </a:r>
            <a:endParaRPr b="1" sz="2820">
              <a:latin typeface="Times New Roman"/>
              <a:ea typeface="Times New Roman"/>
              <a:cs typeface="Times New Roman"/>
              <a:sym typeface="Times New Roman"/>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SUM()</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COUNT()</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MAX()</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MIN()</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AVG() </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MEDIAN()</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STDEV(): standard deviation</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lang="en">
                <a:solidFill>
                  <a:srgbClr val="273239"/>
                </a:solidFill>
                <a:highlight>
                  <a:srgbClr val="FFFFFF"/>
                </a:highlight>
                <a:latin typeface="Times New Roman"/>
                <a:ea typeface="Times New Roman"/>
                <a:cs typeface="Times New Roman"/>
                <a:sym typeface="Times New Roman"/>
              </a:rPr>
              <a:t>VARIANCE()</a:t>
            </a:r>
            <a:endParaRPr>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495400"/>
            <a:ext cx="8520600" cy="44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73239"/>
              </a:buClr>
              <a:buSzPts val="1600"/>
              <a:buFont typeface="Times New Roman"/>
              <a:buChar char="●"/>
            </a:pPr>
            <a:r>
              <a:rPr b="1" lang="en" sz="1600">
                <a:solidFill>
                  <a:srgbClr val="273239"/>
                </a:solidFill>
                <a:highlight>
                  <a:srgbClr val="FFFFFF"/>
                </a:highlight>
                <a:latin typeface="Times New Roman"/>
                <a:ea typeface="Times New Roman"/>
                <a:cs typeface="Times New Roman"/>
                <a:sym typeface="Times New Roman"/>
              </a:rPr>
              <a:t>Write a SQL query which returns employees first names, manager id, department id and minimum, maximum, total and average salary, and  employee headcount for each department. Note that there are multiple windows in each partition due to ORDER BY clause. </a:t>
            </a:r>
            <a:endParaRPr sz="1600">
              <a:solidFill>
                <a:srgbClr val="273239"/>
              </a:solidFill>
              <a:highlight>
                <a:srgbClr val="FFFFFF"/>
              </a:highlight>
              <a:latin typeface="Times New Roman"/>
              <a:ea typeface="Times New Roman"/>
              <a:cs typeface="Times New Roman"/>
              <a:sym typeface="Times New Roman"/>
            </a:endParaRPr>
          </a:p>
          <a:p>
            <a:pPr indent="0" lvl="0" marL="190500" marR="190500" rtl="0" algn="l">
              <a:spcBef>
                <a:spcPts val="1200"/>
              </a:spcBef>
              <a:spcAft>
                <a:spcPts val="0"/>
              </a:spcAft>
              <a:buNone/>
            </a:pPr>
            <a:r>
              <a:rPr lang="en" sz="1600">
                <a:solidFill>
                  <a:srgbClr val="273239"/>
                </a:solidFill>
                <a:latin typeface="Times New Roman"/>
                <a:ea typeface="Times New Roman"/>
                <a:cs typeface="Times New Roman"/>
                <a:sym typeface="Times New Roman"/>
              </a:rPr>
              <a:t>SELECT first_name, manager_id, department_id, 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MIN(salary) OVER( PARTITION BY department_id ORDER BY salary) AS min_salary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MAX(salary) OVER( PARTITION BY department_id ORDER BY salary) AS max_salary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SUM(salary) OVER( PARTITION BY department_id ORDER BY salary) AS sum_Salary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COUNT(*) OVER( PARTITION BY department_id ORDER BY salary) AS count_emp</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AVG(salary) OVER( PARTITION BY department_id ORDER BY salary) AS avg_salary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FROM employees;</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Clr>
                <a:schemeClr val="dk1"/>
              </a:buClr>
              <a:buSzPts val="1100"/>
              <a:buFont typeface="Arial"/>
              <a:buNone/>
            </a:pPr>
            <a:r>
              <a:t/>
            </a:r>
            <a:endParaRPr sz="1600">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6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495400"/>
            <a:ext cx="8520600" cy="44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73239"/>
              </a:buClr>
              <a:buSzPts val="1600"/>
              <a:buFont typeface="Times New Roman"/>
              <a:buChar char="●"/>
            </a:pPr>
            <a:r>
              <a:rPr b="1" lang="en" sz="1600">
                <a:solidFill>
                  <a:srgbClr val="273239"/>
                </a:solidFill>
                <a:highlight>
                  <a:srgbClr val="FFFFFF"/>
                </a:highlight>
                <a:latin typeface="Times New Roman"/>
                <a:ea typeface="Times New Roman"/>
                <a:cs typeface="Times New Roman"/>
                <a:sym typeface="Times New Roman"/>
              </a:rPr>
              <a:t>Write a SQL query which returns employees first names, manager id, department id and minimum, maximum, total and average salary, and  employee headcount for each department. Each department is considered as one partition in this example since we remove ORDER BY clause.</a:t>
            </a:r>
            <a:endParaRPr sz="1600">
              <a:solidFill>
                <a:srgbClr val="273239"/>
              </a:solidFill>
              <a:highlight>
                <a:srgbClr val="FFFFFF"/>
              </a:highlight>
              <a:latin typeface="Times New Roman"/>
              <a:ea typeface="Times New Roman"/>
              <a:cs typeface="Times New Roman"/>
              <a:sym typeface="Times New Roman"/>
            </a:endParaRPr>
          </a:p>
          <a:p>
            <a:pPr indent="0" lvl="0" marL="190500" marR="190500" rtl="0" algn="l">
              <a:spcBef>
                <a:spcPts val="1200"/>
              </a:spcBef>
              <a:spcAft>
                <a:spcPts val="0"/>
              </a:spcAft>
              <a:buNone/>
            </a:pPr>
            <a:r>
              <a:rPr lang="en" sz="1600">
                <a:solidFill>
                  <a:srgbClr val="273239"/>
                </a:solidFill>
                <a:latin typeface="Times New Roman"/>
                <a:ea typeface="Times New Roman"/>
                <a:cs typeface="Times New Roman"/>
                <a:sym typeface="Times New Roman"/>
              </a:rPr>
              <a:t>SELECT first_name, manager_id, department_id, 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MIN(salary) OVER( PARTITION BY department_id) AS min_salary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MAX(salary) OVER( PARTITION BY department_id) AS max_salary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SUM(salary) OVER( PARTITION BY department_id ) AS sum_Salary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COUNT(*) OVER( PARTITION BY department_id) AS count_emp</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AVG(salary) OVER( PARTITION BY department_id ) AS avg_salary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FROM employees;</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Clr>
                <a:schemeClr val="dk1"/>
              </a:buClr>
              <a:buSzPts val="1100"/>
              <a:buFont typeface="Arial"/>
              <a:buNone/>
            </a:pPr>
            <a:r>
              <a:t/>
            </a:r>
            <a:endParaRPr sz="1600">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6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495400"/>
            <a:ext cx="8520600" cy="452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73239"/>
              </a:buClr>
              <a:buSzPts val="1600"/>
              <a:buFont typeface="Times New Roman"/>
              <a:buChar char="●"/>
            </a:pPr>
            <a:r>
              <a:rPr b="1" lang="en" sz="1600">
                <a:solidFill>
                  <a:srgbClr val="273239"/>
                </a:solidFill>
                <a:highlight>
                  <a:srgbClr val="FFFFFF"/>
                </a:highlight>
                <a:latin typeface="Times New Roman"/>
                <a:ea typeface="Times New Roman"/>
                <a:cs typeface="Times New Roman"/>
                <a:sym typeface="Times New Roman"/>
              </a:rPr>
              <a:t>Write a SQL query which returns employees first names, manager id, department id and minimum, maximum, total and average salary, and  employee headcount for each department. If you need to use ORDER BY clause and consider each partition as only one window, you should use </a:t>
            </a:r>
            <a:r>
              <a:rPr b="1" i="1" lang="en" sz="1600">
                <a:solidFill>
                  <a:srgbClr val="273239"/>
                </a:solidFill>
                <a:highlight>
                  <a:srgbClr val="FFFFFF"/>
                </a:highlight>
                <a:latin typeface="Times New Roman"/>
                <a:ea typeface="Times New Roman"/>
                <a:cs typeface="Times New Roman"/>
                <a:sym typeface="Times New Roman"/>
              </a:rPr>
              <a:t>RANGE BETWEEN UNBOUNDED PRECEDING AND UNBOUNDED FOLLOWING </a:t>
            </a:r>
            <a:r>
              <a:rPr b="1" lang="en" sz="1600">
                <a:solidFill>
                  <a:srgbClr val="273239"/>
                </a:solidFill>
                <a:highlight>
                  <a:srgbClr val="FFFFFF"/>
                </a:highlight>
                <a:latin typeface="Times New Roman"/>
                <a:ea typeface="Times New Roman"/>
                <a:cs typeface="Times New Roman"/>
                <a:sym typeface="Times New Roman"/>
              </a:rPr>
              <a:t>after ORDER BY clause. </a:t>
            </a:r>
            <a:endParaRPr sz="1600">
              <a:solidFill>
                <a:srgbClr val="273239"/>
              </a:solidFill>
              <a:highlight>
                <a:srgbClr val="FFFFFF"/>
              </a:highlight>
              <a:latin typeface="Times New Roman"/>
              <a:ea typeface="Times New Roman"/>
              <a:cs typeface="Times New Roman"/>
              <a:sym typeface="Times New Roman"/>
            </a:endParaRPr>
          </a:p>
          <a:p>
            <a:pPr indent="0" lvl="0" marL="190500" marR="190500" rtl="0" algn="l">
              <a:spcBef>
                <a:spcPts val="1200"/>
              </a:spcBef>
              <a:spcAft>
                <a:spcPts val="0"/>
              </a:spcAft>
              <a:buNone/>
            </a:pPr>
            <a:r>
              <a:rPr lang="en" sz="1600">
                <a:solidFill>
                  <a:srgbClr val="273239"/>
                </a:solidFill>
                <a:latin typeface="Times New Roman"/>
                <a:ea typeface="Times New Roman"/>
                <a:cs typeface="Times New Roman"/>
                <a:sym typeface="Times New Roman"/>
              </a:rPr>
              <a:t>SELECT first_name, manager_id, department_id, 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MIN(salary) OVER( PARTITION BY department_id ORDER BY salary RANGE BETWEEN UNBOUNDED PRECEDING AND UNBOUNDED FOLLOWING) AS min_salary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 AVG(salary) OVER( PARTITION BY department_id ORDER BY salary RANGE BETWEEN UNBOUNDED PRECEDING AND UNBOUNDED FOLLOWING ) AS avg_salary</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None/>
            </a:pPr>
            <a:r>
              <a:rPr lang="en" sz="1600">
                <a:solidFill>
                  <a:srgbClr val="273239"/>
                </a:solidFill>
                <a:latin typeface="Times New Roman"/>
                <a:ea typeface="Times New Roman"/>
                <a:cs typeface="Times New Roman"/>
                <a:sym typeface="Times New Roman"/>
              </a:rPr>
              <a:t>FROM employees;</a:t>
            </a:r>
            <a:endParaRPr sz="1600">
              <a:solidFill>
                <a:srgbClr val="273239"/>
              </a:solidFill>
              <a:latin typeface="Times New Roman"/>
              <a:ea typeface="Times New Roman"/>
              <a:cs typeface="Times New Roman"/>
              <a:sym typeface="Times New Roman"/>
            </a:endParaRPr>
          </a:p>
          <a:p>
            <a:pPr indent="0" lvl="0" marL="190500" marR="190500" rtl="0" algn="l">
              <a:spcBef>
                <a:spcPts val="800"/>
              </a:spcBef>
              <a:spcAft>
                <a:spcPts val="0"/>
              </a:spcAft>
              <a:buClr>
                <a:schemeClr val="dk1"/>
              </a:buClr>
              <a:buSzPts val="1100"/>
              <a:buFont typeface="Arial"/>
              <a:buNone/>
            </a:pPr>
            <a:r>
              <a:t/>
            </a:r>
            <a:endParaRPr sz="1600">
              <a:solidFill>
                <a:srgbClr val="273239"/>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6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Rank </a:t>
            </a:r>
            <a:r>
              <a:rPr b="1" lang="en" sz="2820">
                <a:latin typeface="Times New Roman"/>
                <a:ea typeface="Times New Roman"/>
                <a:cs typeface="Times New Roman"/>
                <a:sym typeface="Times New Roman"/>
              </a:rPr>
              <a:t>Window Functions</a:t>
            </a:r>
            <a:endParaRPr b="1" sz="2820">
              <a:latin typeface="Times New Roman"/>
              <a:ea typeface="Times New Roman"/>
              <a:cs typeface="Times New Roman"/>
              <a:sym typeface="Times New Roman"/>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RANK()</a:t>
            </a:r>
            <a:r>
              <a:rPr lang="en">
                <a:solidFill>
                  <a:srgbClr val="273239"/>
                </a:solidFill>
                <a:highlight>
                  <a:srgbClr val="FFFFFF"/>
                </a:highlight>
                <a:latin typeface="Times New Roman"/>
                <a:ea typeface="Times New Roman"/>
                <a:cs typeface="Times New Roman"/>
                <a:sym typeface="Times New Roman"/>
              </a:rPr>
              <a:t>:  It assigns rank to each row within every partition. For the next rank after two same rank values, one rank value will be skipped.</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DENSE_RANK()</a:t>
            </a:r>
            <a:r>
              <a:rPr lang="en">
                <a:solidFill>
                  <a:srgbClr val="273239"/>
                </a:solidFill>
                <a:highlight>
                  <a:srgbClr val="FFFFFF"/>
                </a:highlight>
                <a:latin typeface="Times New Roman"/>
                <a:ea typeface="Times New Roman"/>
                <a:cs typeface="Times New Roman"/>
                <a:sym typeface="Times New Roman"/>
              </a:rPr>
              <a:t>: It assigns rank to each row within every partition. For the next rank after two same rank values, consecutive integer is used, no rank will be skipped</a:t>
            </a:r>
            <a:endParaRPr>
              <a:solidFill>
                <a:srgbClr val="2732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73239"/>
              </a:buClr>
              <a:buSzPts val="1800"/>
              <a:buFont typeface="Times New Roman"/>
              <a:buChar char="●"/>
            </a:pPr>
            <a:r>
              <a:rPr b="1" lang="en">
                <a:solidFill>
                  <a:srgbClr val="273239"/>
                </a:solidFill>
                <a:highlight>
                  <a:srgbClr val="FFFFFF"/>
                </a:highlight>
                <a:latin typeface="Times New Roman"/>
                <a:ea typeface="Times New Roman"/>
                <a:cs typeface="Times New Roman"/>
                <a:sym typeface="Times New Roman"/>
              </a:rPr>
              <a:t>ROW_NUMBER()</a:t>
            </a:r>
            <a:r>
              <a:rPr lang="en">
                <a:solidFill>
                  <a:srgbClr val="273239"/>
                </a:solidFill>
                <a:highlight>
                  <a:srgbClr val="FFFFFF"/>
                </a:highlight>
                <a:latin typeface="Times New Roman"/>
                <a:ea typeface="Times New Roman"/>
                <a:cs typeface="Times New Roman"/>
                <a:sym typeface="Times New Roman"/>
              </a:rPr>
              <a:t>: It assigns consecutive integers to each row within every partition. Within a partition, no two rows can have same row number.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