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2c12b50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2c12b50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4d888adc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4d888adc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d888adc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4d888adc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4d888adc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4d888adc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4d888adc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4d888adc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d888a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d888a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d888ad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4d888ad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fb5f7911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fb5f7911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4d888adc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4d888adc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4d888adc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4d888adc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4d888adc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4d888adc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4d888adc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4d888adc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d888ad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d888ad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Recap</a:t>
            </a:r>
            <a:endParaRPr b="1" sz="2820">
              <a:latin typeface="Times New Roman"/>
              <a:ea typeface="Times New Roman"/>
              <a:cs typeface="Times New Roman"/>
              <a:sym typeface="Times New Roman"/>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CASE STATEMENT</a:t>
            </a:r>
            <a:endParaRPr>
              <a:solidFill>
                <a:schemeClr val="dk1"/>
              </a:solidFill>
              <a:highlight>
                <a:schemeClr val="lt1"/>
              </a:highlight>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highlight>
                  <a:schemeClr val="lt1"/>
                </a:highlight>
                <a:latin typeface="Times New Roman"/>
                <a:ea typeface="Times New Roman"/>
                <a:cs typeface="Times New Roman"/>
                <a:sym typeface="Times New Roman"/>
              </a:rPr>
              <a:t>CASE</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Example with IN and AVG()</a:t>
            </a:r>
            <a:endParaRPr b="1">
              <a:latin typeface="Times New Roman"/>
              <a:ea typeface="Times New Roman"/>
              <a:cs typeface="Times New Roman"/>
              <a:sym typeface="Times New Roman"/>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rgbClr val="FFFFFF"/>
                </a:highlight>
                <a:latin typeface="Times New Roman"/>
                <a:ea typeface="Times New Roman"/>
                <a:cs typeface="Times New Roman"/>
                <a:sym typeface="Times New Roman"/>
              </a:rPr>
              <a:t>write a SQL query to find those employees who earn more than average salary and who work in any of the ‘IT’ departments. Return first name and last name.</a:t>
            </a:r>
            <a:endParaRPr b="1">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SELECT first_name, </a:t>
            </a:r>
            <a:r>
              <a:rPr lang="en" sz="1400">
                <a:solidFill>
                  <a:schemeClr val="dk1"/>
                </a:solidFill>
                <a:highlight>
                  <a:srgbClr val="FDFDFD"/>
                </a:highlight>
                <a:latin typeface="Times New Roman"/>
                <a:ea typeface="Times New Roman"/>
                <a:cs typeface="Times New Roman"/>
                <a:sym typeface="Times New Roman"/>
              </a:rPr>
              <a:t> last_name </a:t>
            </a:r>
            <a:endParaRPr sz="1400">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FROM</a:t>
            </a:r>
            <a:r>
              <a:rPr lang="en" sz="1400">
                <a:solidFill>
                  <a:schemeClr val="dk1"/>
                </a:solidFill>
                <a:highlight>
                  <a:srgbClr val="FDFDFD"/>
                </a:highlight>
                <a:latin typeface="Times New Roman"/>
                <a:ea typeface="Times New Roman"/>
                <a:cs typeface="Times New Roman"/>
                <a:sym typeface="Times New Roman"/>
              </a:rPr>
              <a:t> employees </a:t>
            </a:r>
            <a:endParaRPr sz="1400">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WHERE</a:t>
            </a:r>
            <a:r>
              <a:rPr lang="en" sz="1400">
                <a:solidFill>
                  <a:schemeClr val="dk1"/>
                </a:solidFill>
                <a:highlight>
                  <a:srgbClr val="FDFDFD"/>
                </a:highlight>
                <a:latin typeface="Times New Roman"/>
                <a:ea typeface="Times New Roman"/>
                <a:cs typeface="Times New Roman"/>
                <a:sym typeface="Times New Roman"/>
              </a:rPr>
              <a:t> department_id </a:t>
            </a:r>
            <a:r>
              <a:rPr lang="en" sz="1400">
                <a:solidFill>
                  <a:schemeClr val="dk1"/>
                </a:solidFill>
                <a:latin typeface="Times New Roman"/>
                <a:ea typeface="Times New Roman"/>
                <a:cs typeface="Times New Roman"/>
                <a:sym typeface="Times New Roman"/>
              </a:rPr>
              <a:t>IN</a:t>
            </a:r>
            <a:r>
              <a:rPr lang="en" sz="1400">
                <a:solidFill>
                  <a:schemeClr val="dk1"/>
                </a:solidFill>
                <a:highlight>
                  <a:srgbClr val="FDFDFD"/>
                </a:highlight>
                <a:latin typeface="Times New Roman"/>
                <a:ea typeface="Times New Roman"/>
                <a:cs typeface="Times New Roman"/>
                <a:sym typeface="Times New Roman"/>
              </a:rPr>
              <a:t> </a:t>
            </a:r>
            <a:endParaRPr sz="1400">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(SELECT</a:t>
            </a:r>
            <a:r>
              <a:rPr lang="en" sz="1400">
                <a:solidFill>
                  <a:schemeClr val="dk1"/>
                </a:solidFill>
                <a:highlight>
                  <a:srgbClr val="FDFDFD"/>
                </a:highlight>
                <a:latin typeface="Times New Roman"/>
                <a:ea typeface="Times New Roman"/>
                <a:cs typeface="Times New Roman"/>
                <a:sym typeface="Times New Roman"/>
              </a:rPr>
              <a:t> department_id  </a:t>
            </a:r>
            <a:r>
              <a:rPr lang="en" sz="1400">
                <a:solidFill>
                  <a:schemeClr val="dk1"/>
                </a:solidFill>
                <a:latin typeface="Times New Roman"/>
                <a:ea typeface="Times New Roman"/>
                <a:cs typeface="Times New Roman"/>
                <a:sym typeface="Times New Roman"/>
              </a:rPr>
              <a:t>FROM</a:t>
            </a:r>
            <a:r>
              <a:rPr lang="en" sz="1400">
                <a:solidFill>
                  <a:schemeClr val="dk1"/>
                </a:solidFill>
                <a:highlight>
                  <a:srgbClr val="FDFDFD"/>
                </a:highlight>
                <a:latin typeface="Times New Roman"/>
                <a:ea typeface="Times New Roman"/>
                <a:cs typeface="Times New Roman"/>
                <a:sym typeface="Times New Roman"/>
              </a:rPr>
              <a:t> departments  </a:t>
            </a:r>
            <a:r>
              <a:rPr lang="en" sz="1400">
                <a:solidFill>
                  <a:schemeClr val="dk1"/>
                </a:solidFill>
                <a:latin typeface="Times New Roman"/>
                <a:ea typeface="Times New Roman"/>
                <a:cs typeface="Times New Roman"/>
                <a:sym typeface="Times New Roman"/>
              </a:rPr>
              <a:t>WHERE</a:t>
            </a:r>
            <a:r>
              <a:rPr lang="en" sz="1400">
                <a:solidFill>
                  <a:schemeClr val="dk1"/>
                </a:solidFill>
                <a:highlight>
                  <a:srgbClr val="FDFDFD"/>
                </a:highlight>
                <a:latin typeface="Times New Roman"/>
                <a:ea typeface="Times New Roman"/>
                <a:cs typeface="Times New Roman"/>
                <a:sym typeface="Times New Roman"/>
              </a:rPr>
              <a:t> department_name </a:t>
            </a:r>
            <a:r>
              <a:rPr lang="en" sz="1400">
                <a:solidFill>
                  <a:schemeClr val="dk1"/>
                </a:solidFill>
                <a:latin typeface="Times New Roman"/>
                <a:ea typeface="Times New Roman"/>
                <a:cs typeface="Times New Roman"/>
                <a:sym typeface="Times New Roman"/>
              </a:rPr>
              <a:t>LIKE</a:t>
            </a:r>
            <a:r>
              <a:rPr lang="en" sz="1400">
                <a:solidFill>
                  <a:schemeClr val="dk1"/>
                </a:solidFill>
                <a:highlight>
                  <a:srgbClr val="FDFDFD"/>
                </a:highlight>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'IT%')</a:t>
            </a:r>
            <a:r>
              <a:rPr lang="en" sz="1400">
                <a:solidFill>
                  <a:schemeClr val="dk1"/>
                </a:solidFill>
                <a:highlight>
                  <a:srgbClr val="FDFDFD"/>
                </a:highlight>
                <a:latin typeface="Times New Roman"/>
                <a:ea typeface="Times New Roman"/>
                <a:cs typeface="Times New Roman"/>
                <a:sym typeface="Times New Roman"/>
              </a:rPr>
              <a:t> </a:t>
            </a:r>
            <a:endParaRPr sz="1400">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chemeClr val="dk1"/>
                </a:solidFill>
                <a:latin typeface="Times New Roman"/>
                <a:ea typeface="Times New Roman"/>
                <a:cs typeface="Times New Roman"/>
                <a:sym typeface="Times New Roman"/>
              </a:rPr>
              <a:t>AND</a:t>
            </a:r>
            <a:r>
              <a:rPr lang="en" sz="1400">
                <a:solidFill>
                  <a:schemeClr val="dk1"/>
                </a:solidFill>
                <a:highlight>
                  <a:srgbClr val="FDFDFD"/>
                </a:highlight>
                <a:latin typeface="Times New Roman"/>
                <a:ea typeface="Times New Roman"/>
                <a:cs typeface="Times New Roman"/>
                <a:sym typeface="Times New Roman"/>
              </a:rPr>
              <a:t> salary </a:t>
            </a:r>
            <a:r>
              <a:rPr lang="en" sz="1400">
                <a:solidFill>
                  <a:schemeClr val="dk1"/>
                </a:solidFill>
                <a:latin typeface="Times New Roman"/>
                <a:ea typeface="Times New Roman"/>
                <a:cs typeface="Times New Roman"/>
                <a:sym typeface="Times New Roman"/>
              </a:rPr>
              <a:t>&gt;</a:t>
            </a:r>
            <a:r>
              <a:rPr lang="en" sz="1400">
                <a:solidFill>
                  <a:schemeClr val="dk1"/>
                </a:solidFill>
                <a:highlight>
                  <a:srgbClr val="FDFDFD"/>
                </a:highlight>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(SELECT</a:t>
            </a:r>
            <a:r>
              <a:rPr lang="en" sz="1400">
                <a:solidFill>
                  <a:schemeClr val="dk1"/>
                </a:solidFill>
                <a:highlight>
                  <a:srgbClr val="FDFDFD"/>
                </a:highlight>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AVG(</a:t>
            </a:r>
            <a:r>
              <a:rPr lang="en" sz="1400">
                <a:solidFill>
                  <a:schemeClr val="dk1"/>
                </a:solidFill>
                <a:highlight>
                  <a:srgbClr val="FDFDFD"/>
                </a:highlight>
                <a:latin typeface="Times New Roman"/>
                <a:ea typeface="Times New Roman"/>
                <a:cs typeface="Times New Roman"/>
                <a:sym typeface="Times New Roman"/>
              </a:rPr>
              <a:t>salary</a:t>
            </a:r>
            <a:r>
              <a:rPr lang="en" sz="1400">
                <a:solidFill>
                  <a:schemeClr val="dk1"/>
                </a:solidFill>
                <a:latin typeface="Times New Roman"/>
                <a:ea typeface="Times New Roman"/>
                <a:cs typeface="Times New Roman"/>
                <a:sym typeface="Times New Roman"/>
              </a:rPr>
              <a:t>)</a:t>
            </a:r>
            <a:r>
              <a:rPr lang="en" sz="1400">
                <a:solidFill>
                  <a:schemeClr val="dk1"/>
                </a:solidFill>
                <a:highlight>
                  <a:srgbClr val="FDFDFD"/>
                </a:highlight>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FROM</a:t>
            </a:r>
            <a:r>
              <a:rPr lang="en" sz="1400">
                <a:solidFill>
                  <a:schemeClr val="dk1"/>
                </a:solidFill>
                <a:highlight>
                  <a:srgbClr val="FDFDFD"/>
                </a:highlight>
                <a:latin typeface="Times New Roman"/>
                <a:ea typeface="Times New Roman"/>
                <a:cs typeface="Times New Roman"/>
                <a:sym typeface="Times New Roman"/>
              </a:rPr>
              <a:t> employees</a:t>
            </a:r>
            <a:r>
              <a:rPr lang="en" sz="1400">
                <a:solidFill>
                  <a:schemeClr val="dk1"/>
                </a:solidFill>
                <a:latin typeface="Times New Roman"/>
                <a:ea typeface="Times New Roman"/>
                <a:cs typeface="Times New Roman"/>
                <a:sym typeface="Times New Roman"/>
              </a:rPr>
              <a:t>);</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Example with WHERE and IN</a:t>
            </a:r>
            <a:endParaRPr b="1">
              <a:latin typeface="Times New Roman"/>
              <a:ea typeface="Times New Roman"/>
              <a:cs typeface="Times New Roman"/>
              <a:sym typeface="Times New Roman"/>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chemeClr val="lt1"/>
                </a:highlight>
                <a:latin typeface="Times New Roman"/>
                <a:ea typeface="Times New Roman"/>
                <a:cs typeface="Times New Roman"/>
                <a:sym typeface="Times New Roman"/>
              </a:rPr>
              <a:t>Write a SQL query to find those employees who work in a department where the employee’s first name contains a letter 'R'. Return employee ID, first name and last name.</a:t>
            </a:r>
            <a:endParaRPr b="1">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SELECT employee_id, first_name, last_name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FROM employees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WHERE department_id IN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 SELECT department_id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FROM employees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WHERE first_name LIKE '%R%' );</a:t>
            </a:r>
            <a:endParaRPr b="1">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with WHERE and ALL</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chemeClr val="lt1"/>
                </a:highlight>
                <a:latin typeface="Times New Roman"/>
                <a:ea typeface="Times New Roman"/>
                <a:cs typeface="Times New Roman"/>
                <a:sym typeface="Times New Roman"/>
              </a:rPr>
              <a:t>Write a SQL query to find those employees who earn more than the maximum salary of a department of ID 30. Return first name, last name and department ID.</a:t>
            </a:r>
            <a:endParaRPr b="1">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SELECT first_name, last_name, salary, department_id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FROM employees</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WHERE salary &gt; ALL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 (SELECT salary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 FROM employees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 WHERE department_id = 30);</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Example with WHERE and ANY</a:t>
            </a:r>
            <a:endParaRPr b="1" sz="2820">
              <a:latin typeface="Times New Roman"/>
              <a:ea typeface="Times New Roman"/>
              <a:cs typeface="Times New Roman"/>
              <a:sym typeface="Times New Roman"/>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chemeClr val="lt1"/>
                </a:highlight>
                <a:latin typeface="Times New Roman"/>
                <a:ea typeface="Times New Roman"/>
                <a:cs typeface="Times New Roman"/>
                <a:sym typeface="Times New Roman"/>
              </a:rPr>
              <a:t>Write a SQL query to find those employees whose salary is lower than any salary of those employees whose job title is 'IT_PROG' . Return employee ID, first name, last name, job ID.</a:t>
            </a:r>
            <a:endParaRPr b="1">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SELECT employee_id,first_name,last_name,job_id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FROM employees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WHERE salary &lt; ANY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a:t>
            </a:r>
            <a:r>
              <a:rPr lang="en">
                <a:solidFill>
                  <a:schemeClr val="dk1"/>
                </a:solidFill>
                <a:highlight>
                  <a:schemeClr val="lt1"/>
                </a:highlight>
                <a:latin typeface="Times New Roman"/>
                <a:ea typeface="Times New Roman"/>
                <a:cs typeface="Times New Roman"/>
                <a:sym typeface="Times New Roman"/>
              </a:rPr>
              <a:t> SELECT salary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FROM employees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Times New Roman"/>
                <a:ea typeface="Times New Roman"/>
                <a:cs typeface="Times New Roman"/>
                <a:sym typeface="Times New Roman"/>
              </a:rPr>
              <a:t>WHERE job_id = '</a:t>
            </a:r>
            <a:r>
              <a:rPr lang="en">
                <a:solidFill>
                  <a:schemeClr val="dk1"/>
                </a:solidFill>
                <a:highlight>
                  <a:schemeClr val="lt1"/>
                </a:highlight>
                <a:latin typeface="Times New Roman"/>
                <a:ea typeface="Times New Roman"/>
                <a:cs typeface="Times New Roman"/>
                <a:sym typeface="Times New Roman"/>
              </a:rPr>
              <a:t>IT_PROG</a:t>
            </a:r>
            <a:r>
              <a:rPr lang="en">
                <a:solidFill>
                  <a:schemeClr val="dk1"/>
                </a:solidFill>
                <a:highlight>
                  <a:schemeClr val="lt1"/>
                </a:highlight>
                <a:latin typeface="Times New Roman"/>
                <a:ea typeface="Times New Roman"/>
                <a:cs typeface="Times New Roman"/>
                <a:sym typeface="Times New Roman"/>
              </a:rPr>
              <a:t>' );</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200"/>
              <a:t>SUBQUERIES</a:t>
            </a:r>
            <a:endParaRPr b="1" sz="5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Motivation</a:t>
            </a:r>
            <a:endParaRPr b="1" sz="2820">
              <a:latin typeface="Times New Roman"/>
              <a:ea typeface="Times New Roman"/>
              <a:cs typeface="Times New Roman"/>
              <a:sym typeface="Times New Roman"/>
            </a:endParaRPr>
          </a:p>
        </p:txBody>
      </p:sp>
      <p:sp>
        <p:nvSpPr>
          <p:cNvPr id="66" name="Google Shape;66;p15"/>
          <p:cNvSpPr txBox="1"/>
          <p:nvPr>
            <p:ph idx="1" type="body"/>
          </p:nvPr>
        </p:nvSpPr>
        <p:spPr>
          <a:xfrm>
            <a:off x="311700" y="1152475"/>
            <a:ext cx="8520600" cy="379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chemeClr val="lt1"/>
                </a:highlight>
                <a:latin typeface="Times New Roman"/>
                <a:ea typeface="Times New Roman"/>
                <a:cs typeface="Times New Roman"/>
                <a:sym typeface="Times New Roman"/>
              </a:rPr>
              <a:t>Write a sql query which returns </a:t>
            </a:r>
            <a:r>
              <a:rPr b="1" lang="en">
                <a:solidFill>
                  <a:schemeClr val="dk1"/>
                </a:solidFill>
                <a:highlight>
                  <a:srgbClr val="FFFFFF"/>
                </a:highlight>
                <a:latin typeface="Times New Roman"/>
                <a:ea typeface="Times New Roman"/>
                <a:cs typeface="Times New Roman"/>
                <a:sym typeface="Times New Roman"/>
              </a:rPr>
              <a:t>all employees who locate in the location with the id 1700</a:t>
            </a:r>
            <a:r>
              <a:rPr lang="en">
                <a:solidFill>
                  <a:schemeClr val="dk1"/>
                </a:solidFill>
                <a:highlight>
                  <a:srgbClr val="FFFFFF"/>
                </a:highlight>
                <a:latin typeface="Times New Roman"/>
                <a:ea typeface="Times New Roman"/>
                <a:cs typeface="Times New Roman"/>
                <a:sym typeface="Times New Roman"/>
              </a:rPr>
              <a:t> </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Motivation</a:t>
            </a:r>
            <a:endParaRPr b="1" sz="2820">
              <a:latin typeface="Times New Roman"/>
              <a:ea typeface="Times New Roman"/>
              <a:cs typeface="Times New Roman"/>
              <a:sym typeface="Times New Roman"/>
            </a:endParaRPr>
          </a:p>
        </p:txBody>
      </p:sp>
      <p:sp>
        <p:nvSpPr>
          <p:cNvPr id="72" name="Google Shape;72;p16"/>
          <p:cNvSpPr txBox="1"/>
          <p:nvPr>
            <p:ph idx="1" type="body"/>
          </p:nvPr>
        </p:nvSpPr>
        <p:spPr>
          <a:xfrm>
            <a:off x="311700" y="1152475"/>
            <a:ext cx="8520600" cy="37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Consider the employees and departments tables.</a:t>
            </a:r>
            <a:endParaRPr>
              <a:solidFill>
                <a:schemeClr val="dk1"/>
              </a:solidFill>
              <a:highlight>
                <a:schemeClr val="lt1"/>
              </a:highlight>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b="1" lang="en">
                <a:solidFill>
                  <a:schemeClr val="dk1"/>
                </a:solidFill>
                <a:highlight>
                  <a:schemeClr val="lt1"/>
                </a:highlight>
                <a:latin typeface="Times New Roman"/>
                <a:ea typeface="Times New Roman"/>
                <a:cs typeface="Times New Roman"/>
                <a:sym typeface="Times New Roman"/>
              </a:rPr>
              <a:t>First, find all departments which locate in the location with the id 1700.</a:t>
            </a:r>
            <a:endParaRPr b="1">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SELECT * FROM departments WHERE location_id = 1700;</a:t>
            </a:r>
            <a:endParaRPr>
              <a:solidFill>
                <a:schemeClr val="dk1"/>
              </a:solidFill>
              <a:highlight>
                <a:schemeClr val="lt1"/>
              </a:highlight>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b="1" lang="en">
                <a:solidFill>
                  <a:schemeClr val="dk1"/>
                </a:solidFill>
                <a:highlight>
                  <a:schemeClr val="lt1"/>
                </a:highlight>
                <a:latin typeface="Times New Roman"/>
                <a:ea typeface="Times New Roman"/>
                <a:cs typeface="Times New Roman"/>
                <a:sym typeface="Times New Roman"/>
              </a:rPr>
              <a:t>Second, find all employees that belong to the location 1700 by using the department id list of the previous query</a:t>
            </a:r>
            <a:endParaRPr b="1">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SELECT * FROM employees WHERE department_id IN (</a:t>
            </a:r>
            <a:r>
              <a:rPr lang="en">
                <a:solidFill>
                  <a:schemeClr val="dk1"/>
                </a:solidFill>
                <a:highlight>
                  <a:schemeClr val="lt1"/>
                </a:highlight>
                <a:latin typeface="Times New Roman"/>
                <a:ea typeface="Times New Roman"/>
                <a:cs typeface="Times New Roman"/>
                <a:sym typeface="Times New Roman"/>
              </a:rPr>
              <a:t>10, 30, 90, 100, 110, 120, 140, 150, 160, 170, 180, 200, 210, 220, 230, 240, 250, 260, 270</a:t>
            </a:r>
            <a:r>
              <a:rPr lang="en">
                <a:solidFill>
                  <a:schemeClr val="dk1"/>
                </a:solidFill>
                <a:highlight>
                  <a:schemeClr val="lt1"/>
                </a:highlight>
                <a:latin typeface="Times New Roman"/>
                <a:ea typeface="Times New Roman"/>
                <a:cs typeface="Times New Roman"/>
                <a:sym typeface="Times New Roman"/>
              </a:rPr>
              <a:t>);</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Motivation continued</a:t>
            </a:r>
            <a:endParaRPr b="1" sz="2820">
              <a:latin typeface="Times New Roman"/>
              <a:ea typeface="Times New Roman"/>
              <a:cs typeface="Times New Roman"/>
              <a:sym typeface="Times New Roman"/>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This solution has two problems.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Char char="●"/>
            </a:pPr>
            <a:r>
              <a:rPr lang="en">
                <a:solidFill>
                  <a:schemeClr val="dk1"/>
                </a:solidFill>
                <a:highlight>
                  <a:srgbClr val="FFFFFF"/>
                </a:highlight>
                <a:latin typeface="Times New Roman"/>
                <a:ea typeface="Times New Roman"/>
                <a:cs typeface="Times New Roman"/>
                <a:sym typeface="Times New Roman"/>
              </a:rPr>
              <a:t>You have looked at the </a:t>
            </a:r>
            <a:r>
              <a:rPr lang="en">
                <a:solidFill>
                  <a:schemeClr val="dk1"/>
                </a:solidFill>
                <a:latin typeface="Times New Roman"/>
                <a:ea typeface="Times New Roman"/>
                <a:cs typeface="Times New Roman"/>
                <a:sym typeface="Times New Roman"/>
              </a:rPr>
              <a:t>departments</a:t>
            </a:r>
            <a:r>
              <a:rPr lang="en">
                <a:solidFill>
                  <a:schemeClr val="dk1"/>
                </a:solidFill>
                <a:highlight>
                  <a:srgbClr val="FFFFFF"/>
                </a:highlight>
                <a:latin typeface="Times New Roman"/>
                <a:ea typeface="Times New Roman"/>
                <a:cs typeface="Times New Roman"/>
                <a:sym typeface="Times New Roman"/>
              </a:rPr>
              <a:t> table to check which department belongs to the location 1700. </a:t>
            </a:r>
            <a:r>
              <a:rPr lang="en">
                <a:solidFill>
                  <a:schemeClr val="dk1"/>
                </a:solidFill>
                <a:highlight>
                  <a:srgbClr val="FFFFFF"/>
                </a:highlight>
                <a:latin typeface="Times New Roman"/>
                <a:ea typeface="Times New Roman"/>
                <a:cs typeface="Times New Roman"/>
                <a:sym typeface="Times New Roman"/>
              </a:rPr>
              <a:t>Because of the small data volume, you can get a list of department easily. However, in the real system with high volume data, it might be problematic.</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Another problem was that you have to revise the queries whenever you want to find employees who locate in a different location.</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A much better solution to this problem is to use a subquery</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Motivation continued</a:t>
            </a:r>
            <a:endParaRPr b="1" sz="2820">
              <a:latin typeface="Times New Roman"/>
              <a:ea typeface="Times New Roman"/>
              <a:cs typeface="Times New Roman"/>
              <a:sym typeface="Times New Roman"/>
            </a:endParaRPr>
          </a:p>
        </p:txBody>
      </p:sp>
      <p:sp>
        <p:nvSpPr>
          <p:cNvPr id="84" name="Google Shape;84;p18"/>
          <p:cNvSpPr txBox="1"/>
          <p:nvPr>
            <p:ph idx="1" type="body"/>
          </p:nvPr>
        </p:nvSpPr>
        <p:spPr>
          <a:xfrm>
            <a:off x="311700" y="1152475"/>
            <a:ext cx="8520600" cy="367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chemeClr val="lt1"/>
                </a:highlight>
                <a:latin typeface="Times New Roman"/>
                <a:ea typeface="Times New Roman"/>
                <a:cs typeface="Times New Roman"/>
                <a:sym typeface="Times New Roman"/>
              </a:rPr>
              <a:t>Write a sql query which returns </a:t>
            </a:r>
            <a:r>
              <a:rPr b="1" lang="en">
                <a:solidFill>
                  <a:schemeClr val="dk1"/>
                </a:solidFill>
                <a:highlight>
                  <a:srgbClr val="FFFFFF"/>
                </a:highlight>
                <a:latin typeface="Times New Roman"/>
                <a:ea typeface="Times New Roman"/>
                <a:cs typeface="Times New Roman"/>
                <a:sym typeface="Times New Roman"/>
              </a:rPr>
              <a:t>all employees who locate in the location with the id 1700</a:t>
            </a:r>
            <a:endParaRPr b="1">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SELECT employee_id, first_name, last_name</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FROM employees</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WHERE department_id IN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SELECT department_id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FROM departments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highlight>
                  <a:schemeClr val="lt1"/>
                </a:highlight>
                <a:latin typeface="Times New Roman"/>
                <a:ea typeface="Times New Roman"/>
                <a:cs typeface="Times New Roman"/>
                <a:sym typeface="Times New Roman"/>
              </a:rPr>
              <a:t>WHERE location_id = 1700);</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Subqueries</a:t>
            </a:r>
            <a:endParaRPr b="1" sz="2820">
              <a:latin typeface="Times New Roman"/>
              <a:ea typeface="Times New Roman"/>
              <a:cs typeface="Times New Roman"/>
              <a:sym typeface="Times New Roman"/>
            </a:endParaRPr>
          </a:p>
        </p:txBody>
      </p:sp>
      <p:sp>
        <p:nvSpPr>
          <p:cNvPr id="90" name="Google Shape;90;p19"/>
          <p:cNvSpPr txBox="1"/>
          <p:nvPr>
            <p:ph idx="1" type="body"/>
          </p:nvPr>
        </p:nvSpPr>
        <p:spPr>
          <a:xfrm>
            <a:off x="311700" y="1017725"/>
            <a:ext cx="8520600" cy="42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A Subquery or Inner query or a Nested query is a query within another SQL query</a:t>
            </a:r>
            <a:r>
              <a:rPr lang="en">
                <a:solidFill>
                  <a:srgbClr val="333333"/>
                </a:solidFill>
                <a:highlight>
                  <a:srgbClr val="FFFFFF"/>
                </a:highlight>
                <a:latin typeface="Times New Roman"/>
                <a:ea typeface="Times New Roman"/>
                <a:cs typeface="Times New Roman"/>
                <a:sym typeface="Times New Roman"/>
              </a:rPr>
              <a:t>. You can create subqueries within your SQL statements. These subqueries can reside in the WHERE clause, the FROM clause, or the SELECT clause.</a:t>
            </a:r>
            <a:endParaRPr>
              <a:solidFill>
                <a:srgbClr val="333333"/>
              </a:solidFill>
              <a:highlight>
                <a:srgbClr val="FFFFFF"/>
              </a:highlight>
              <a:latin typeface="Times New Roman"/>
              <a:ea typeface="Times New Roman"/>
              <a:cs typeface="Times New Roman"/>
              <a:sym typeface="Times New Roman"/>
            </a:endParaRPr>
          </a:p>
          <a:p>
            <a:pPr indent="-342900" lvl="0" marL="685800" rtl="0" algn="l">
              <a:lnSpc>
                <a:spcPct val="158000"/>
              </a:lnSpc>
              <a:spcBef>
                <a:spcPts val="1200"/>
              </a:spcBef>
              <a:spcAft>
                <a:spcPts val="0"/>
              </a:spcAft>
              <a:buClr>
                <a:srgbClr val="273239"/>
              </a:buClr>
              <a:buSzPts val="1800"/>
              <a:buChar char="●"/>
            </a:pPr>
            <a:r>
              <a:rPr lang="en">
                <a:solidFill>
                  <a:srgbClr val="273239"/>
                </a:solidFill>
                <a:highlight>
                  <a:srgbClr val="FFFFFF"/>
                </a:highlight>
                <a:latin typeface="Times New Roman"/>
                <a:ea typeface="Times New Roman"/>
                <a:cs typeface="Times New Roman"/>
                <a:sym typeface="Times New Roman"/>
              </a:rPr>
              <a:t>A subquery is a query within another query. The outer query is called as </a:t>
            </a:r>
            <a:r>
              <a:rPr b="1" lang="en">
                <a:solidFill>
                  <a:srgbClr val="273239"/>
                </a:solidFill>
                <a:highlight>
                  <a:srgbClr val="FFFFFF"/>
                </a:highlight>
                <a:latin typeface="Times New Roman"/>
                <a:ea typeface="Times New Roman"/>
                <a:cs typeface="Times New Roman"/>
                <a:sym typeface="Times New Roman"/>
              </a:rPr>
              <a:t>main query</a:t>
            </a:r>
            <a:r>
              <a:rPr lang="en">
                <a:solidFill>
                  <a:srgbClr val="273239"/>
                </a:solidFill>
                <a:highlight>
                  <a:srgbClr val="FFFFFF"/>
                </a:highlight>
                <a:latin typeface="Times New Roman"/>
                <a:ea typeface="Times New Roman"/>
                <a:cs typeface="Times New Roman"/>
                <a:sym typeface="Times New Roman"/>
              </a:rPr>
              <a:t> and inner query is called as</a:t>
            </a:r>
            <a:r>
              <a:rPr b="1" lang="en">
                <a:solidFill>
                  <a:srgbClr val="273239"/>
                </a:solidFill>
                <a:highlight>
                  <a:srgbClr val="FFFFFF"/>
                </a:highlight>
                <a:latin typeface="Times New Roman"/>
                <a:ea typeface="Times New Roman"/>
                <a:cs typeface="Times New Roman"/>
                <a:sym typeface="Times New Roman"/>
              </a:rPr>
              <a:t> subquery</a:t>
            </a:r>
            <a:r>
              <a:rPr lang="en">
                <a:solidFill>
                  <a:srgbClr val="273239"/>
                </a:solidFill>
                <a:highlight>
                  <a:srgbClr val="FFFFFF"/>
                </a:highlight>
                <a:latin typeface="Times New Roman"/>
                <a:ea typeface="Times New Roman"/>
                <a:cs typeface="Times New Roman"/>
                <a:sym typeface="Times New Roman"/>
              </a:rPr>
              <a:t>.</a:t>
            </a:r>
            <a:endParaRPr>
              <a:solidFill>
                <a:srgbClr val="333333"/>
              </a:solidFill>
              <a:highlight>
                <a:srgbClr val="FFFFFF"/>
              </a:highlight>
              <a:latin typeface="Times New Roman"/>
              <a:ea typeface="Times New Roman"/>
              <a:cs typeface="Times New Roman"/>
              <a:sym typeface="Times New Roman"/>
            </a:endParaRPr>
          </a:p>
          <a:p>
            <a:pPr indent="-342900" lvl="0" marL="685800" rtl="0" algn="l">
              <a:lnSpc>
                <a:spcPct val="158000"/>
              </a:lnSpc>
              <a:spcBef>
                <a:spcPts val="0"/>
              </a:spcBef>
              <a:spcAft>
                <a:spcPts val="0"/>
              </a:spcAft>
              <a:buClr>
                <a:srgbClr val="273239"/>
              </a:buClr>
              <a:buSzPts val="1800"/>
              <a:buFont typeface="Times New Roman"/>
              <a:buChar char="●"/>
            </a:pPr>
            <a:r>
              <a:rPr lang="en">
                <a:solidFill>
                  <a:schemeClr val="dk1"/>
                </a:solidFill>
                <a:latin typeface="Times New Roman"/>
                <a:ea typeface="Times New Roman"/>
                <a:cs typeface="Times New Roman"/>
                <a:sym typeface="Times New Roman"/>
              </a:rPr>
              <a:t>A subquery is used to return data that will be used in the main query as a condition to further restrict the data to be retrieved.</a:t>
            </a:r>
            <a:endParaRPr>
              <a:solidFill>
                <a:schemeClr val="dk1"/>
              </a:solidFill>
              <a:latin typeface="Times New Roman"/>
              <a:ea typeface="Times New Roman"/>
              <a:cs typeface="Times New Roman"/>
              <a:sym typeface="Times New Roman"/>
            </a:endParaRPr>
          </a:p>
          <a:p>
            <a:pPr indent="-342900" lvl="0" marL="685800" rtl="0" algn="l">
              <a:lnSpc>
                <a:spcPct val="158000"/>
              </a:lnSpc>
              <a:spcBef>
                <a:spcPts val="0"/>
              </a:spcBef>
              <a:spcAft>
                <a:spcPts val="0"/>
              </a:spcAft>
              <a:buClr>
                <a:srgbClr val="273239"/>
              </a:buClr>
              <a:buSzPts val="1800"/>
              <a:buFont typeface="Times New Roman"/>
              <a:buChar char="●"/>
            </a:pPr>
            <a:r>
              <a:rPr lang="en">
                <a:solidFill>
                  <a:schemeClr val="dk1"/>
                </a:solidFill>
                <a:latin typeface="Times New Roman"/>
                <a:ea typeface="Times New Roman"/>
                <a:cs typeface="Times New Roman"/>
                <a:sym typeface="Times New Roman"/>
              </a:rPr>
              <a:t>Subqueries can be used with the SELECT, FROM, WHERE, HAVING statements along with the operators like =, &lt;, &gt;, &gt;=, &lt;=, IN, BETWEEN, etc.</a:t>
            </a:r>
            <a:endParaRPr>
              <a:solidFill>
                <a:schemeClr val="dk1"/>
              </a:solidFill>
              <a:latin typeface="Times New Roman"/>
              <a:ea typeface="Times New Roman"/>
              <a:cs typeface="Times New Roman"/>
              <a:sym typeface="Times New Roman"/>
            </a:endParaRPr>
          </a:p>
          <a:p>
            <a:pPr indent="-342900" lvl="0" marL="685800" rtl="0" algn="l">
              <a:lnSpc>
                <a:spcPct val="158000"/>
              </a:lnSpc>
              <a:spcBef>
                <a:spcPts val="0"/>
              </a:spcBef>
              <a:spcAft>
                <a:spcPts val="0"/>
              </a:spcAft>
              <a:buClr>
                <a:srgbClr val="273239"/>
              </a:buClr>
              <a:buSzPts val="1800"/>
              <a:buFont typeface="Times New Roman"/>
              <a:buChar char="●"/>
            </a:pPr>
            <a:r>
              <a:rPr lang="en">
                <a:solidFill>
                  <a:schemeClr val="dk1"/>
                </a:solidFill>
                <a:latin typeface="Times New Roman"/>
                <a:ea typeface="Times New Roman"/>
                <a:cs typeface="Times New Roman"/>
                <a:sym typeface="Times New Roman"/>
              </a:rPr>
              <a:t>Subqueries </a:t>
            </a:r>
            <a:r>
              <a:rPr b="1" lang="en">
                <a:solidFill>
                  <a:schemeClr val="dk1"/>
                </a:solidFill>
                <a:latin typeface="Times New Roman"/>
                <a:ea typeface="Times New Roman"/>
                <a:cs typeface="Times New Roman"/>
                <a:sym typeface="Times New Roman"/>
              </a:rPr>
              <a:t>must </a:t>
            </a:r>
            <a:r>
              <a:rPr lang="en">
                <a:solidFill>
                  <a:schemeClr val="dk1"/>
                </a:solidFill>
                <a:latin typeface="Times New Roman"/>
                <a:ea typeface="Times New Roman"/>
                <a:cs typeface="Times New Roman"/>
                <a:sym typeface="Times New Roman"/>
              </a:rPr>
              <a:t>be enclosed within parentheses.</a:t>
            </a:r>
            <a:endParaRPr>
              <a:solidFill>
                <a:schemeClr val="dk1"/>
              </a:solidFill>
              <a:latin typeface="Times New Roman"/>
              <a:ea typeface="Times New Roman"/>
              <a:cs typeface="Times New Roman"/>
              <a:sym typeface="Times New Roman"/>
            </a:endParaRPr>
          </a:p>
          <a:p>
            <a:pPr indent="0" lvl="0" marL="25400" marR="25400" rtl="0" algn="just">
              <a:spcBef>
                <a:spcPts val="360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700"/>
              </a:spcBef>
              <a:spcAft>
                <a:spcPts val="1200"/>
              </a:spcAft>
              <a:buNone/>
            </a:pPr>
            <a:r>
              <a:t/>
            </a:r>
            <a:endParaRPr>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Example with WHERE</a:t>
            </a:r>
            <a:endParaRPr b="1" sz="2820">
              <a:latin typeface="Times New Roman"/>
              <a:ea typeface="Times New Roman"/>
              <a:cs typeface="Times New Roman"/>
              <a:sym typeface="Times New Roman"/>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rgbClr val="FFFFFF"/>
                </a:highlight>
                <a:latin typeface="Times New Roman"/>
                <a:ea typeface="Times New Roman"/>
                <a:cs typeface="Times New Roman"/>
                <a:sym typeface="Times New Roman"/>
              </a:rPr>
              <a:t>Write a SQL query to find those departments, located in the city ‘Munich’. Return department ID, department name</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SELECT</a:t>
            </a:r>
            <a:r>
              <a:rPr lang="en">
                <a:solidFill>
                  <a:schemeClr val="dk1"/>
                </a:solidFill>
                <a:highlight>
                  <a:srgbClr val="FDFDFD"/>
                </a:highlight>
                <a:latin typeface="Times New Roman"/>
                <a:ea typeface="Times New Roman"/>
                <a:cs typeface="Times New Roman"/>
                <a:sym typeface="Times New Roman"/>
              </a:rPr>
              <a:t> department_id</a:t>
            </a:r>
            <a:r>
              <a:rPr lang="en">
                <a:solidFill>
                  <a:schemeClr val="dk1"/>
                </a:solidFill>
                <a:latin typeface="Times New Roman"/>
                <a:ea typeface="Times New Roman"/>
                <a:cs typeface="Times New Roman"/>
                <a:sym typeface="Times New Roman"/>
              </a:rPr>
              <a:t>,</a:t>
            </a:r>
            <a:r>
              <a:rPr lang="en">
                <a:solidFill>
                  <a:schemeClr val="dk1"/>
                </a:solidFill>
                <a:highlight>
                  <a:srgbClr val="FDFDFD"/>
                </a:highlight>
                <a:latin typeface="Times New Roman"/>
                <a:ea typeface="Times New Roman"/>
                <a:cs typeface="Times New Roman"/>
                <a:sym typeface="Times New Roman"/>
              </a:rPr>
              <a:t> department_name </a:t>
            </a:r>
            <a:endParaRPr>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FROM</a:t>
            </a:r>
            <a:r>
              <a:rPr lang="en">
                <a:solidFill>
                  <a:schemeClr val="dk1"/>
                </a:solidFill>
                <a:highlight>
                  <a:srgbClr val="FDFDFD"/>
                </a:highlight>
                <a:latin typeface="Times New Roman"/>
                <a:ea typeface="Times New Roman"/>
                <a:cs typeface="Times New Roman"/>
                <a:sym typeface="Times New Roman"/>
              </a:rPr>
              <a:t> departments </a:t>
            </a:r>
            <a:endParaRPr>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WHERE</a:t>
            </a:r>
            <a:r>
              <a:rPr lang="en">
                <a:solidFill>
                  <a:schemeClr val="dk1"/>
                </a:solidFill>
                <a:highlight>
                  <a:srgbClr val="FDFDFD"/>
                </a:highlight>
                <a:latin typeface="Times New Roman"/>
                <a:ea typeface="Times New Roman"/>
                <a:cs typeface="Times New Roman"/>
                <a:sym typeface="Times New Roman"/>
              </a:rPr>
              <a:t> location_id </a:t>
            </a:r>
            <a:r>
              <a:rPr lang="en">
                <a:solidFill>
                  <a:schemeClr val="dk1"/>
                </a:solidFill>
                <a:latin typeface="Times New Roman"/>
                <a:ea typeface="Times New Roman"/>
                <a:cs typeface="Times New Roman"/>
                <a:sym typeface="Times New Roman"/>
              </a:rPr>
              <a:t>=</a:t>
            </a:r>
            <a:r>
              <a:rPr lang="en">
                <a:solidFill>
                  <a:schemeClr val="dk1"/>
                </a:solidFill>
                <a:highlight>
                  <a:srgbClr val="FDFDFD"/>
                </a:highlight>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(SELECT</a:t>
            </a:r>
            <a:r>
              <a:rPr lang="en">
                <a:solidFill>
                  <a:schemeClr val="dk1"/>
                </a:solidFill>
                <a:highlight>
                  <a:srgbClr val="FDFDFD"/>
                </a:highlight>
                <a:latin typeface="Times New Roman"/>
                <a:ea typeface="Times New Roman"/>
                <a:cs typeface="Times New Roman"/>
                <a:sym typeface="Times New Roman"/>
              </a:rPr>
              <a:t> location_id </a:t>
            </a:r>
            <a:r>
              <a:rPr lang="en">
                <a:solidFill>
                  <a:schemeClr val="dk1"/>
                </a:solidFill>
                <a:latin typeface="Times New Roman"/>
                <a:ea typeface="Times New Roman"/>
                <a:cs typeface="Times New Roman"/>
                <a:sym typeface="Times New Roman"/>
              </a:rPr>
              <a:t>FROM</a:t>
            </a:r>
            <a:r>
              <a:rPr lang="en">
                <a:solidFill>
                  <a:schemeClr val="dk1"/>
                </a:solidFill>
                <a:highlight>
                  <a:srgbClr val="FDFDFD"/>
                </a:highlight>
                <a:latin typeface="Times New Roman"/>
                <a:ea typeface="Times New Roman"/>
                <a:cs typeface="Times New Roman"/>
                <a:sym typeface="Times New Roman"/>
              </a:rPr>
              <a:t> locations </a:t>
            </a:r>
            <a:r>
              <a:rPr lang="en">
                <a:solidFill>
                  <a:schemeClr val="dk1"/>
                </a:solidFill>
                <a:latin typeface="Times New Roman"/>
                <a:ea typeface="Times New Roman"/>
                <a:cs typeface="Times New Roman"/>
                <a:sym typeface="Times New Roman"/>
              </a:rPr>
              <a:t>WHERE</a:t>
            </a:r>
            <a:r>
              <a:rPr lang="en">
                <a:solidFill>
                  <a:schemeClr val="dk1"/>
                </a:solidFill>
                <a:highlight>
                  <a:srgbClr val="FDFDFD"/>
                </a:highlight>
                <a:latin typeface="Times New Roman"/>
                <a:ea typeface="Times New Roman"/>
                <a:cs typeface="Times New Roman"/>
                <a:sym typeface="Times New Roman"/>
              </a:rPr>
              <a:t> city </a:t>
            </a:r>
            <a:r>
              <a:rPr lang="en">
                <a:solidFill>
                  <a:schemeClr val="dk1"/>
                </a:solidFill>
                <a:latin typeface="Times New Roman"/>
                <a:ea typeface="Times New Roman"/>
                <a:cs typeface="Times New Roman"/>
                <a:sym typeface="Times New Roman"/>
              </a:rPr>
              <a:t>=</a:t>
            </a:r>
            <a:r>
              <a:rPr lang="en">
                <a:solidFill>
                  <a:schemeClr val="dk1"/>
                </a:solidFill>
                <a:highlight>
                  <a:srgbClr val="FDFDFD"/>
                </a:highlight>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Munich);</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Example with WHERE</a:t>
            </a:r>
            <a:endParaRPr b="1" sz="2820">
              <a:latin typeface="Times New Roman"/>
              <a:ea typeface="Times New Roman"/>
              <a:cs typeface="Times New Roman"/>
              <a:sym typeface="Times New Roman"/>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W</a:t>
            </a:r>
            <a:r>
              <a:rPr b="1" lang="en">
                <a:solidFill>
                  <a:schemeClr val="dk1"/>
                </a:solidFill>
                <a:highlight>
                  <a:srgbClr val="FFFFFF"/>
                </a:highlight>
                <a:latin typeface="Times New Roman"/>
                <a:ea typeface="Times New Roman"/>
                <a:cs typeface="Times New Roman"/>
                <a:sym typeface="Times New Roman"/>
              </a:rPr>
              <a:t>rite a SQL query to find all those employees who earn more than an employee whose last name is 'Ozer'. Sort the result in ascending order by last name. Return first name, last name and salary.</a:t>
            </a:r>
            <a:endParaRPr b="1">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SELECT</a:t>
            </a:r>
            <a:r>
              <a:rPr lang="en" sz="1400">
                <a:solidFill>
                  <a:schemeClr val="dk1"/>
                </a:solidFill>
                <a:highlight>
                  <a:srgbClr val="FDFDFD"/>
                </a:highlight>
                <a:latin typeface="Times New Roman"/>
                <a:ea typeface="Times New Roman"/>
                <a:cs typeface="Times New Roman"/>
                <a:sym typeface="Times New Roman"/>
              </a:rPr>
              <a:t> first_name</a:t>
            </a:r>
            <a:r>
              <a:rPr lang="en" sz="1400">
                <a:solidFill>
                  <a:schemeClr val="dk1"/>
                </a:solidFill>
                <a:latin typeface="Times New Roman"/>
                <a:ea typeface="Times New Roman"/>
                <a:cs typeface="Times New Roman"/>
                <a:sym typeface="Times New Roman"/>
              </a:rPr>
              <a:t>,</a:t>
            </a:r>
            <a:r>
              <a:rPr lang="en" sz="1400">
                <a:solidFill>
                  <a:schemeClr val="dk1"/>
                </a:solidFill>
                <a:highlight>
                  <a:srgbClr val="FDFDFD"/>
                </a:highlight>
                <a:latin typeface="Times New Roman"/>
                <a:ea typeface="Times New Roman"/>
                <a:cs typeface="Times New Roman"/>
                <a:sym typeface="Times New Roman"/>
              </a:rPr>
              <a:t> last_name</a:t>
            </a:r>
            <a:r>
              <a:rPr lang="en" sz="1400">
                <a:solidFill>
                  <a:schemeClr val="dk1"/>
                </a:solidFill>
                <a:latin typeface="Times New Roman"/>
                <a:ea typeface="Times New Roman"/>
                <a:cs typeface="Times New Roman"/>
                <a:sym typeface="Times New Roman"/>
              </a:rPr>
              <a:t>,</a:t>
            </a:r>
            <a:r>
              <a:rPr lang="en" sz="1400">
                <a:solidFill>
                  <a:schemeClr val="dk1"/>
                </a:solidFill>
                <a:highlight>
                  <a:srgbClr val="FDFDFD"/>
                </a:highlight>
                <a:latin typeface="Times New Roman"/>
                <a:ea typeface="Times New Roman"/>
                <a:cs typeface="Times New Roman"/>
                <a:sym typeface="Times New Roman"/>
              </a:rPr>
              <a:t> salary </a:t>
            </a:r>
            <a:endParaRPr sz="1400">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FROM</a:t>
            </a:r>
            <a:r>
              <a:rPr lang="en" sz="1400">
                <a:solidFill>
                  <a:schemeClr val="dk1"/>
                </a:solidFill>
                <a:highlight>
                  <a:srgbClr val="FDFDFD"/>
                </a:highlight>
                <a:latin typeface="Times New Roman"/>
                <a:ea typeface="Times New Roman"/>
                <a:cs typeface="Times New Roman"/>
                <a:sym typeface="Times New Roman"/>
              </a:rPr>
              <a:t> employees </a:t>
            </a:r>
            <a:endParaRPr sz="1400">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WHERE</a:t>
            </a:r>
            <a:r>
              <a:rPr lang="en" sz="1400">
                <a:solidFill>
                  <a:schemeClr val="dk1"/>
                </a:solidFill>
                <a:highlight>
                  <a:srgbClr val="FDFDFD"/>
                </a:highlight>
                <a:latin typeface="Times New Roman"/>
                <a:ea typeface="Times New Roman"/>
                <a:cs typeface="Times New Roman"/>
                <a:sym typeface="Times New Roman"/>
              </a:rPr>
              <a:t> salary </a:t>
            </a:r>
            <a:r>
              <a:rPr lang="en" sz="1400">
                <a:solidFill>
                  <a:schemeClr val="dk1"/>
                </a:solidFill>
                <a:latin typeface="Times New Roman"/>
                <a:ea typeface="Times New Roman"/>
                <a:cs typeface="Times New Roman"/>
                <a:sym typeface="Times New Roman"/>
              </a:rPr>
              <a:t>&gt;</a:t>
            </a:r>
            <a:r>
              <a:rPr lang="en" sz="1400">
                <a:solidFill>
                  <a:schemeClr val="dk1"/>
                </a:solidFill>
                <a:highlight>
                  <a:srgbClr val="FDFDFD"/>
                </a:highlight>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(SELECT</a:t>
            </a:r>
            <a:r>
              <a:rPr lang="en" sz="1400">
                <a:solidFill>
                  <a:schemeClr val="dk1"/>
                </a:solidFill>
                <a:highlight>
                  <a:srgbClr val="FDFDFD"/>
                </a:highlight>
                <a:latin typeface="Times New Roman"/>
                <a:ea typeface="Times New Roman"/>
                <a:cs typeface="Times New Roman"/>
                <a:sym typeface="Times New Roman"/>
              </a:rPr>
              <a:t> salary </a:t>
            </a:r>
            <a:r>
              <a:rPr lang="en" sz="1400">
                <a:solidFill>
                  <a:schemeClr val="dk1"/>
                </a:solidFill>
                <a:latin typeface="Times New Roman"/>
                <a:ea typeface="Times New Roman"/>
                <a:cs typeface="Times New Roman"/>
                <a:sym typeface="Times New Roman"/>
              </a:rPr>
              <a:t>FROM</a:t>
            </a:r>
            <a:r>
              <a:rPr lang="en" sz="1400">
                <a:solidFill>
                  <a:schemeClr val="dk1"/>
                </a:solidFill>
                <a:highlight>
                  <a:srgbClr val="FDFDFD"/>
                </a:highlight>
                <a:latin typeface="Times New Roman"/>
                <a:ea typeface="Times New Roman"/>
                <a:cs typeface="Times New Roman"/>
                <a:sym typeface="Times New Roman"/>
              </a:rPr>
              <a:t> employees </a:t>
            </a:r>
            <a:r>
              <a:rPr lang="en" sz="1400">
                <a:solidFill>
                  <a:schemeClr val="dk1"/>
                </a:solidFill>
                <a:latin typeface="Times New Roman"/>
                <a:ea typeface="Times New Roman"/>
                <a:cs typeface="Times New Roman"/>
                <a:sym typeface="Times New Roman"/>
              </a:rPr>
              <a:t>WHERE</a:t>
            </a:r>
            <a:r>
              <a:rPr lang="en" sz="1400">
                <a:solidFill>
                  <a:schemeClr val="dk1"/>
                </a:solidFill>
                <a:highlight>
                  <a:srgbClr val="FDFDFD"/>
                </a:highlight>
                <a:latin typeface="Times New Roman"/>
                <a:ea typeface="Times New Roman"/>
                <a:cs typeface="Times New Roman"/>
                <a:sym typeface="Times New Roman"/>
              </a:rPr>
              <a:t> last_name</a:t>
            </a:r>
            <a:r>
              <a:rPr lang="en" sz="1400">
                <a:solidFill>
                  <a:schemeClr val="dk1"/>
                </a:solidFill>
                <a:latin typeface="Times New Roman"/>
                <a:ea typeface="Times New Roman"/>
                <a:cs typeface="Times New Roman"/>
                <a:sym typeface="Times New Roman"/>
              </a:rPr>
              <a:t>='Ozer')</a:t>
            </a:r>
            <a:r>
              <a:rPr lang="en" sz="1400">
                <a:solidFill>
                  <a:schemeClr val="dk1"/>
                </a:solidFill>
                <a:highlight>
                  <a:srgbClr val="FDFDFD"/>
                </a:highlight>
                <a:latin typeface="Times New Roman"/>
                <a:ea typeface="Times New Roman"/>
                <a:cs typeface="Times New Roman"/>
                <a:sym typeface="Times New Roman"/>
              </a:rPr>
              <a:t> </a:t>
            </a:r>
            <a:endParaRPr sz="1400">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chemeClr val="dk1"/>
                </a:solidFill>
                <a:latin typeface="Times New Roman"/>
                <a:ea typeface="Times New Roman"/>
                <a:cs typeface="Times New Roman"/>
                <a:sym typeface="Times New Roman"/>
              </a:rPr>
              <a:t>ORDER</a:t>
            </a:r>
            <a:r>
              <a:rPr lang="en" sz="1400">
                <a:solidFill>
                  <a:schemeClr val="dk1"/>
                </a:solidFill>
                <a:highlight>
                  <a:srgbClr val="FDFDFD"/>
                </a:highlight>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BY</a:t>
            </a:r>
            <a:r>
              <a:rPr lang="en" sz="1400">
                <a:solidFill>
                  <a:schemeClr val="dk1"/>
                </a:solidFill>
                <a:highlight>
                  <a:srgbClr val="FDFDFD"/>
                </a:highlight>
                <a:latin typeface="Times New Roman"/>
                <a:ea typeface="Times New Roman"/>
                <a:cs typeface="Times New Roman"/>
                <a:sym typeface="Times New Roman"/>
              </a:rPr>
              <a:t>  last_name</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