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DE4E6E-5CEE-4CC3-8824-FD83A9CBFC9F}">
  <a:tblStyle styleId="{D2DE4E6E-5CEE-4CC3-8824-FD83A9CBFC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2c12b5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2c12b5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1b2d66c2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1b2d66c2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29806311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29806311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2980631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2980631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980631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980631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1b2d66c2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1b2d66c2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9806311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9806311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9806311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9806311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29806311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29806311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29806311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29806311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29806311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29806311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b2d66c2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b2d66c2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29806311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29806311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2980631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2980631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29806311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2980631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81514ea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81514ea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b2d66c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b2d66c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81514ea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81514e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98063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98063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1b2d66c2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1b2d66c2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980631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2980631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2980631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2980631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 Keywords, clauses and functions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ROWNUM,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LIMIT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MIN(), MAX(), COUNT(), SUM(), AVG(), ROUND()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ARITHMETIC MATH OPERATIONS (+, -, /, x)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LIKE, WILDCARDS: %, _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Concatenation Operator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It concatenates columns or character strings to other columns. It is represented by two vertical bars ( </a:t>
            </a:r>
            <a:r>
              <a:rPr b="1" lang="en" sz="1829">
                <a:latin typeface="Times New Roman"/>
                <a:ea typeface="Times New Roman"/>
                <a:cs typeface="Times New Roman"/>
                <a:sym typeface="Times New Roman"/>
              </a:rPr>
              <a:t>||</a:t>
            </a: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 ). The resultant column is a character expression. 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SELECT first_name || last_name AS full_name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Concatenation Operator continued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SELECT first_name || '  ' || last_name AS full_name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SELECT first_name || '  ' || last_name AS "Full Name"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829">
                <a:latin typeface="Times New Roman"/>
                <a:ea typeface="Times New Roman"/>
                <a:cs typeface="Times New Roman"/>
                <a:sym typeface="Times New Roman"/>
              </a:rPr>
              <a:t>** search for CONCAT() function </a:t>
            </a:r>
            <a:endParaRPr b="1"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JOINS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very common that data is spreaded </a:t>
            </a:r>
            <a:r>
              <a:rPr lang="en" sz="1829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across</a:t>
            </a:r>
            <a:r>
              <a:rPr lang="en" sz="1829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multiple tables. It is necessary to combine data from multiple tables to perform a data analysis. In this section, we will learn and use SQL join clauses to combine two or more tables exist in our database. </a:t>
            </a:r>
            <a:endParaRPr sz="1829">
              <a:solidFill>
                <a:srgbClr val="4D515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rgbClr val="4D515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1829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r>
              <a:rPr lang="en" sz="1829">
                <a:solidFill>
                  <a:srgbClr val="4D515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 is used to combine records from two or more tables in a database. </a:t>
            </a: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multiple</a:t>
            </a: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 types of joins and each type combines the tables in a different way. 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Left join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Right join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Outer join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Times New Roman"/>
              <a:buChar char="●"/>
            </a:pPr>
            <a:r>
              <a:rPr lang="en" sz="1829">
                <a:latin typeface="Times New Roman"/>
                <a:ea typeface="Times New Roman"/>
                <a:cs typeface="Times New Roman"/>
                <a:sym typeface="Times New Roman"/>
              </a:rPr>
              <a:t>Self join</a:t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returns records that have matching values in both tables.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3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3" name="Google Shape;133;p26"/>
          <p:cNvGraphicFramePr/>
          <p:nvPr/>
        </p:nvGraphicFramePr>
        <p:xfrm>
          <a:off x="686475" y="18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{D2DE4E6E-5CEE-4CC3-8824-FD83A9CBFC9F}</a:tableStyleId>
              </a:tblPr>
              <a:tblGrid>
                <a:gridCol w="747550"/>
                <a:gridCol w="838050"/>
              </a:tblGrid>
              <a:tr h="609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 1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" name="Google Shape;134;p26"/>
          <p:cNvGraphicFramePr/>
          <p:nvPr/>
        </p:nvGraphicFramePr>
        <p:xfrm>
          <a:off x="2763038" y="18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{D2DE4E6E-5CEE-4CC3-8824-FD83A9CBFC9F}</a:tableStyleId>
              </a:tblPr>
              <a:tblGrid>
                <a:gridCol w="1033025"/>
                <a:gridCol w="10330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 2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5" name="Google Shape;135;p26"/>
          <p:cNvGraphicFramePr/>
          <p:nvPr/>
        </p:nvGraphicFramePr>
        <p:xfrm>
          <a:off x="5320075" y="1824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{D2DE4E6E-5CEE-4CC3-8824-FD83A9CBFC9F}</a:tableStyleId>
              </a:tblPr>
              <a:tblGrid>
                <a:gridCol w="1127150"/>
                <a:gridCol w="1127150"/>
                <a:gridCol w="1127150"/>
              </a:tblGrid>
              <a:tr h="7323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Combined Tables Tables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 continued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50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syntax is as following: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table1.column, table2.column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table1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INNER JOIN table2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3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table1.column_name = table2.column_name;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300" y="1170125"/>
            <a:ext cx="24003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 continued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6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employees.first_name, employees.employee_id, job_history.start_date, job_history.end_date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INNER JOIN job_history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employees.employee_id = job_history.employee_id;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 continued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6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E.first_name, E.employee_id, J.start_date, J.end_date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  E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INNER JOIN job_history  J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E.employee_id = J.employee_id;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 continued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6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E.first_name, E.employee_id, J.start_date, J.end_date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  E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INNER JOIN job_history  J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E.employee_id = J.employee_id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E.employee_id &gt; 120</a:t>
            </a: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 continued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6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E.first_name, E.employee_id, J.start_date, J.end_date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  E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INNER JOIN job_history  J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E.employee_id = J.employee_id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E.employee_id &gt; 120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ORDER BY E.employee_id ASC;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BETWEEN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operator selects values within a specified range. The values can be numbers, characters, or dates. This operator is inclusive. In other words, begin and end values are included.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all the employee records where employees salaries are between 11000 and 13000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salary BETWEEN 11000 AND 13000;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Left </a:t>
            </a: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returns all records from the left table, and the matched records from the right table.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3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3" name="Google Shape;173;p32"/>
          <p:cNvGraphicFramePr/>
          <p:nvPr/>
        </p:nvGraphicFramePr>
        <p:xfrm>
          <a:off x="686475" y="18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{D2DE4E6E-5CEE-4CC3-8824-FD83A9CBFC9F}</a:tableStyleId>
              </a:tblPr>
              <a:tblGrid>
                <a:gridCol w="747550"/>
                <a:gridCol w="838050"/>
              </a:tblGrid>
              <a:tr h="6095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 1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Google Shape;174;p32"/>
          <p:cNvGraphicFramePr/>
          <p:nvPr/>
        </p:nvGraphicFramePr>
        <p:xfrm>
          <a:off x="2763038" y="18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{D2DE4E6E-5CEE-4CC3-8824-FD83A9CBFC9F}</a:tableStyleId>
              </a:tblPr>
              <a:tblGrid>
                <a:gridCol w="1033025"/>
                <a:gridCol w="10330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 2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p32"/>
          <p:cNvGraphicFramePr/>
          <p:nvPr/>
        </p:nvGraphicFramePr>
        <p:xfrm>
          <a:off x="5320075" y="1824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{D2DE4E6E-5CEE-4CC3-8824-FD83A9CBFC9F}</a:tableStyleId>
              </a:tblPr>
              <a:tblGrid>
                <a:gridCol w="1127150"/>
                <a:gridCol w="1127150"/>
                <a:gridCol w="1127150"/>
              </a:tblGrid>
              <a:tr h="7323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Combined Tables Tables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Left Join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47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syntax is as following: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table1.column, table2.column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table1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LEFT JOIN table2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3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table1.column_name = table2.column_name;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700" y="1170125"/>
            <a:ext cx="23717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Left Join continued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E.first_name, E.employee_id, J.start_date, J.end_date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  E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LEFT JOIN job_history  J</a:t>
            </a:r>
            <a:endParaRPr>
              <a:solidFill>
                <a:srgbClr val="1717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717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E.employee_id = J.employee_id;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BETWEEN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all the employee records where employees department_ids are between 80 and 100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department_id BETWEEN 80 AND 100;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ALIASES</a:t>
            </a:r>
            <a:endParaRPr b="1" sz="31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 aliases are used to give a table, a field in a table.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alias is optionally created with 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keyword.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They are used to make column names more readable.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alias only exists for the duration of that query.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"/>
              <a:t>ALIASES continued</a:t>
            </a:r>
            <a:endParaRPr b="1" sz="31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Use cid as an alias for country id in countries table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country_id AS cid, country_name, region_id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countries;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"/>
              <a:t>ALIASES continued</a:t>
            </a:r>
            <a:endParaRPr b="1" sz="31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C.*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countries  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C.country_id AS cid, C.country_name, C.region_id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countries  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COMMENTS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 line comments start with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Any text or commands  after 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will be ignored.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 put your comment here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Multi-line comments start with /* and end with */. Any text or command between /* and */ will be ignored.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/*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put your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comment here */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COMMENTS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-- this is my first comment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country_id, country_name, region_id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countries;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COMMENTS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country_id--, country_name, region_id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countries;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country_id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/*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is my second comment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I love it.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*/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countries;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