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8"/>
  </p:notesMasterIdLst>
  <p:sldIdLst>
    <p:sldId id="256" r:id="rId2"/>
    <p:sldId id="356" r:id="rId3"/>
    <p:sldId id="357" r:id="rId4"/>
    <p:sldId id="336" r:id="rId5"/>
    <p:sldId id="337" r:id="rId6"/>
    <p:sldId id="338" r:id="rId7"/>
    <p:sldId id="339" r:id="rId8"/>
    <p:sldId id="340" r:id="rId9"/>
    <p:sldId id="258" r:id="rId10"/>
    <p:sldId id="331" r:id="rId11"/>
    <p:sldId id="332" r:id="rId12"/>
    <p:sldId id="365" r:id="rId13"/>
    <p:sldId id="262" r:id="rId14"/>
    <p:sldId id="309" r:id="rId15"/>
    <p:sldId id="310" r:id="rId16"/>
    <p:sldId id="308" r:id="rId17"/>
    <p:sldId id="307" r:id="rId18"/>
    <p:sldId id="366" r:id="rId19"/>
    <p:sldId id="311" r:id="rId20"/>
    <p:sldId id="367" r:id="rId21"/>
    <p:sldId id="370" r:id="rId22"/>
    <p:sldId id="371" r:id="rId23"/>
    <p:sldId id="372" r:id="rId24"/>
    <p:sldId id="373" r:id="rId25"/>
    <p:sldId id="342" r:id="rId26"/>
    <p:sldId id="359" r:id="rId27"/>
    <p:sldId id="313" r:id="rId28"/>
    <p:sldId id="323" r:id="rId29"/>
    <p:sldId id="326" r:id="rId30"/>
    <p:sldId id="324" r:id="rId31"/>
    <p:sldId id="325" r:id="rId32"/>
    <p:sldId id="379" r:id="rId33"/>
    <p:sldId id="380" r:id="rId34"/>
    <p:sldId id="361" r:id="rId35"/>
    <p:sldId id="288" r:id="rId36"/>
    <p:sldId id="328" r:id="rId37"/>
    <p:sldId id="302" r:id="rId38"/>
    <p:sldId id="303" r:id="rId39"/>
    <p:sldId id="362" r:id="rId40"/>
    <p:sldId id="363" r:id="rId41"/>
    <p:sldId id="381" r:id="rId42"/>
    <p:sldId id="384" r:id="rId43"/>
    <p:sldId id="385" r:id="rId44"/>
    <p:sldId id="382" r:id="rId45"/>
    <p:sldId id="351" r:id="rId46"/>
    <p:sldId id="264" r:id="rId47"/>
  </p:sldIdLst>
  <p:sldSz cx="12192000" cy="6858000"/>
  <p:notesSz cx="6858000" cy="9144000"/>
  <p:embeddedFontLst>
    <p:embeddedFont>
      <p:font typeface="Calibri" panose="020F0502020204030204" pitchFamily="34" charset="0"/>
      <p:regular r:id="rId49"/>
      <p:bold r:id="rId50"/>
      <p:italic r:id="rId51"/>
      <p:boldItalic r:id="rId52"/>
    </p:embeddedFont>
    <p:embeddedFont>
      <p:font typeface="Nunito"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8E8"/>
    <a:srgbClr val="01B200"/>
    <a:srgbClr val="C6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D537F-44E3-40EB-8D46-4F1E804CC38B}">
  <a:tblStyle styleId="{5F5D537F-44E3-40EB-8D46-4F1E804CC38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87619"/>
  </p:normalViewPr>
  <p:slideViewPr>
    <p:cSldViewPr snapToGrid="0" snapToObjects="1">
      <p:cViewPr varScale="1">
        <p:scale>
          <a:sx n="75" d="100"/>
          <a:sy n="75" d="100"/>
        </p:scale>
        <p:origin x="802"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047b483d3_2_174: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9" name="Google Shape;139;gf047b483d3_2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36774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50800" marR="0" lvl="0" indent="0" algn="l" rtl="0">
              <a:lnSpc>
                <a:spcPct val="90000"/>
              </a:lnSpc>
              <a:spcBef>
                <a:spcPts val="1000"/>
              </a:spcBef>
              <a:spcAft>
                <a:spcPts val="0"/>
              </a:spcAft>
              <a:buClr>
                <a:schemeClr val="dk1"/>
              </a:buClr>
              <a:buSzPts val="2800"/>
              <a:buNone/>
            </a:pPr>
            <a:endParaRPr lang="en-US" sz="1200" dirty="0">
              <a:latin typeface="Calibri"/>
              <a:ea typeface="Calibri"/>
              <a:cs typeface="Calibri"/>
              <a:sym typeface="Calibri"/>
            </a:endParaRPr>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134699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304000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7a672f4e8_0_18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7a672f4e8_0_18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The idea is pretty simple: We all have some local files and also some shared files on the cloud. For example, if you have a word file on your computer, it is local. But if you take that file and convert it to a google doc and then share it with other people, it is now remote now</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CLICK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is the same idea with repositories. CLICK</a:t>
            </a:r>
          </a:p>
        </p:txBody>
      </p:sp>
      <p:sp>
        <p:nvSpPr>
          <p:cNvPr id="208" name="Google Shape;208;gf7a672f4e8_0_18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7a672f4e8_0_18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7a672f4e8_0_18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8" name="Google Shape;208;gf7a672f4e8_0_18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4747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7a672f4e8_0_18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7a672f4e8_0_18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8" name="Google Shape;208;gf7a672f4e8_0_18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924884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7a672f4e8_0_18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7a672f4e8_0_18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8" name="Google Shape;208;gf7a672f4e8_0_18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507304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7a672f4e8_0_18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7a672f4e8_0_18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8" name="Google Shape;208;gf7a672f4e8_0_18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2443026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2762108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85131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US" dirty="0">
              <a:sym typeface="Wingdings" pitchFamily="2" charset="2"/>
            </a:endParaRPr>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315393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90414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115810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738084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extLst>
      <p:ext uri="{BB962C8B-B14F-4D97-AF65-F5344CB8AC3E}">
        <p14:creationId xmlns:p14="http://schemas.microsoft.com/office/powerpoint/2010/main" val="2396481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extLst>
      <p:ext uri="{BB962C8B-B14F-4D97-AF65-F5344CB8AC3E}">
        <p14:creationId xmlns:p14="http://schemas.microsoft.com/office/powerpoint/2010/main" val="1760120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extLst>
      <p:ext uri="{BB962C8B-B14F-4D97-AF65-F5344CB8AC3E}">
        <p14:creationId xmlns:p14="http://schemas.microsoft.com/office/powerpoint/2010/main" val="2080855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extLst>
      <p:ext uri="{BB962C8B-B14F-4D97-AF65-F5344CB8AC3E}">
        <p14:creationId xmlns:p14="http://schemas.microsoft.com/office/powerpoint/2010/main" val="1807348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extLst>
      <p:ext uri="{BB962C8B-B14F-4D97-AF65-F5344CB8AC3E}">
        <p14:creationId xmlns:p14="http://schemas.microsoft.com/office/powerpoint/2010/main" val="3636993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extLst>
      <p:ext uri="{BB962C8B-B14F-4D97-AF65-F5344CB8AC3E}">
        <p14:creationId xmlns:p14="http://schemas.microsoft.com/office/powerpoint/2010/main" val="2613577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extLst>
      <p:ext uri="{BB962C8B-B14F-4D97-AF65-F5344CB8AC3E}">
        <p14:creationId xmlns:p14="http://schemas.microsoft.com/office/powerpoint/2010/main" val="242822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194484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extLst>
      <p:ext uri="{BB962C8B-B14F-4D97-AF65-F5344CB8AC3E}">
        <p14:creationId xmlns:p14="http://schemas.microsoft.com/office/powerpoint/2010/main" val="3956543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extLst>
      <p:ext uri="{BB962C8B-B14F-4D97-AF65-F5344CB8AC3E}">
        <p14:creationId xmlns:p14="http://schemas.microsoft.com/office/powerpoint/2010/main" val="2960662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extLst>
      <p:ext uri="{BB962C8B-B14F-4D97-AF65-F5344CB8AC3E}">
        <p14:creationId xmlns:p14="http://schemas.microsoft.com/office/powerpoint/2010/main" val="2140424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extLst>
      <p:ext uri="{BB962C8B-B14F-4D97-AF65-F5344CB8AC3E}">
        <p14:creationId xmlns:p14="http://schemas.microsoft.com/office/powerpoint/2010/main" val="1988370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extLst>
      <p:ext uri="{BB962C8B-B14F-4D97-AF65-F5344CB8AC3E}">
        <p14:creationId xmlns:p14="http://schemas.microsoft.com/office/powerpoint/2010/main" val="1226030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extLst>
      <p:ext uri="{BB962C8B-B14F-4D97-AF65-F5344CB8AC3E}">
        <p14:creationId xmlns:p14="http://schemas.microsoft.com/office/powerpoint/2010/main" val="1319072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extLst>
      <p:ext uri="{BB962C8B-B14F-4D97-AF65-F5344CB8AC3E}">
        <p14:creationId xmlns:p14="http://schemas.microsoft.com/office/powerpoint/2010/main" val="997925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extLst>
      <p:ext uri="{BB962C8B-B14F-4D97-AF65-F5344CB8AC3E}">
        <p14:creationId xmlns:p14="http://schemas.microsoft.com/office/powerpoint/2010/main" val="4267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extLst>
      <p:ext uri="{BB962C8B-B14F-4D97-AF65-F5344CB8AC3E}">
        <p14:creationId xmlns:p14="http://schemas.microsoft.com/office/powerpoint/2010/main" val="1278958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extLst>
      <p:ext uri="{BB962C8B-B14F-4D97-AF65-F5344CB8AC3E}">
        <p14:creationId xmlns:p14="http://schemas.microsoft.com/office/powerpoint/2010/main" val="398222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322070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extLst>
      <p:ext uri="{BB962C8B-B14F-4D97-AF65-F5344CB8AC3E}">
        <p14:creationId xmlns:p14="http://schemas.microsoft.com/office/powerpoint/2010/main" val="2575605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extLst>
      <p:ext uri="{BB962C8B-B14F-4D97-AF65-F5344CB8AC3E}">
        <p14:creationId xmlns:p14="http://schemas.microsoft.com/office/powerpoint/2010/main" val="3101656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extLst>
      <p:ext uri="{BB962C8B-B14F-4D97-AF65-F5344CB8AC3E}">
        <p14:creationId xmlns:p14="http://schemas.microsoft.com/office/powerpoint/2010/main" val="1363126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extLst>
      <p:ext uri="{BB962C8B-B14F-4D97-AF65-F5344CB8AC3E}">
        <p14:creationId xmlns:p14="http://schemas.microsoft.com/office/powerpoint/2010/main" val="988282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extLst>
      <p:ext uri="{BB962C8B-B14F-4D97-AF65-F5344CB8AC3E}">
        <p14:creationId xmlns:p14="http://schemas.microsoft.com/office/powerpoint/2010/main" val="36209882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94d2126_0_4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94d2126_0_45: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47" name="Google Shape;147;gf2094d2126_0_45: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extLst>
      <p:ext uri="{BB962C8B-B14F-4D97-AF65-F5344CB8AC3E}">
        <p14:creationId xmlns:p14="http://schemas.microsoft.com/office/powerpoint/2010/main" val="3983480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2094d2126_0_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3" name="Google Shape;233;gf2094d2126_0_2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34" name="Google Shape;234;gf2094d2126_0_2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68964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164098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409211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3485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a672f4e8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7a672f4e8_0_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a:latin typeface="Calibri"/>
                <a:ea typeface="Calibri"/>
                <a:cs typeface="Calibri"/>
                <a:sym typeface="Calibri"/>
              </a:rPr>
              <a:t>It stands for “Global Information Tracker”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a:t> </a:t>
            </a:r>
            <a:r>
              <a:rPr lang="en-US" sz="1200">
                <a:latin typeface="Calibri"/>
                <a:ea typeface="Calibri"/>
                <a:cs typeface="Calibri"/>
                <a:sym typeface="Calibri"/>
              </a:rPr>
              <a:t>Git tracks the changes you make to files, so you have a record of what has been done. This is very important because you will be making mistakes and you would want to know how revert the changes to a previous version. We talked about this shortly last time but let’s see how it works on Google Doc. Go To Google Doc.</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a:latin typeface="Calibri"/>
                <a:ea typeface="Calibri"/>
                <a:cs typeface="Calibri"/>
                <a:sym typeface="Calibri"/>
              </a:rPr>
              <a:t>Git is a version control system used for coordinating work among programmers. When you work on files by yourself you have the freedom to do whatever you want but it doesn’t work like that when you work on the files with other people. Some people are messy, they don’t follow the protocols or rules and it can create issues. For example, you can work on a file for a month and the can come and just overwrite it with some other information. We can’t let this happen </a:t>
            </a:r>
            <a:r>
              <a:rPr lang="en-US" sz="1200">
                <a:latin typeface="Calibri"/>
                <a:ea typeface="Calibri"/>
                <a:cs typeface="Calibri"/>
                <a:sym typeface="Wingdings" pitchFamily="2" charset="2"/>
              </a:rPr>
              <a:t>:)</a:t>
            </a:r>
            <a:endParaRPr lang="en-US" sz="120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a:latin typeface="Calibri"/>
                <a:ea typeface="Calibri"/>
                <a:cs typeface="Calibri"/>
                <a:sym typeface="Calibri"/>
              </a:rPr>
              <a:t> If needed you to revert the files to specific versions.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a:latin typeface="Calibri"/>
                <a:ea typeface="Calibri"/>
                <a:cs typeface="Calibri"/>
                <a:sym typeface="Calibri"/>
              </a:rPr>
              <a:t>So this is great, right? Thanks to GitHub, you will never break anything. You can always go back to a previous state and save your work.</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dirty="0"/>
          </a:p>
        </p:txBody>
      </p:sp>
      <p:sp>
        <p:nvSpPr>
          <p:cNvPr id="156" name="Google Shape;156;gf7a672f4e8_0_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48" name="Google Shape;48;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54" name="Google Shape;54;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18" name="Google Shape;18;p4"/>
          <p:cNvSpPr txBox="1">
            <a:spLocks noGrp="1"/>
          </p:cNvSpPr>
          <p:nvPr>
            <p:ph type="body" idx="1"/>
          </p:nvPr>
        </p:nvSpPr>
        <p:spPr>
          <a:xfrm>
            <a:off x="609480" y="1299720"/>
            <a:ext cx="10972500" cy="3977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21" name="Google Shape;21;p5"/>
          <p:cNvSpPr txBox="1">
            <a:spLocks noGrp="1"/>
          </p:cNvSpPr>
          <p:nvPr>
            <p:ph type="body" idx="1"/>
          </p:nvPr>
        </p:nvSpPr>
        <p:spPr>
          <a:xfrm>
            <a:off x="609480" y="1375920"/>
            <a:ext cx="5354400" cy="3977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5"/>
          <p:cNvSpPr txBox="1">
            <a:spLocks noGrp="1"/>
          </p:cNvSpPr>
          <p:nvPr>
            <p:ph type="body" idx="2"/>
          </p:nvPr>
        </p:nvSpPr>
        <p:spPr>
          <a:xfrm>
            <a:off x="6231960" y="1375920"/>
            <a:ext cx="5354400" cy="3977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29" name="Google Shape;29;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34" name="Google Shape;34;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39" name="Google Shape;39;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44" name="Google Shape;44;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480" y="45000"/>
            <a:ext cx="1097250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1pPr>
            <a:lvl2pPr lvl="1">
              <a:spcBef>
                <a:spcPts val="0"/>
              </a:spcBef>
              <a:spcAft>
                <a:spcPts val="0"/>
              </a:spcAft>
              <a:buSzPts val="900"/>
              <a:buNone/>
              <a:defRPr sz="1300"/>
            </a:lvl2pPr>
            <a:lvl3pPr lvl="2">
              <a:spcBef>
                <a:spcPts val="0"/>
              </a:spcBef>
              <a:spcAft>
                <a:spcPts val="0"/>
              </a:spcAft>
              <a:buSzPts val="900"/>
              <a:buNone/>
              <a:defRPr sz="1300"/>
            </a:lvl3pPr>
            <a:lvl4pPr lvl="3">
              <a:spcBef>
                <a:spcPts val="0"/>
              </a:spcBef>
              <a:spcAft>
                <a:spcPts val="0"/>
              </a:spcAft>
              <a:buSzPts val="900"/>
              <a:buNone/>
              <a:defRPr sz="1300"/>
            </a:lvl4pPr>
            <a:lvl5pPr lvl="4">
              <a:spcBef>
                <a:spcPts val="0"/>
              </a:spcBef>
              <a:spcAft>
                <a:spcPts val="0"/>
              </a:spcAft>
              <a:buSzPts val="900"/>
              <a:buNone/>
              <a:defRPr sz="1300"/>
            </a:lvl5pPr>
            <a:lvl6pPr lvl="5">
              <a:spcBef>
                <a:spcPts val="0"/>
              </a:spcBef>
              <a:spcAft>
                <a:spcPts val="0"/>
              </a:spcAft>
              <a:buSzPts val="900"/>
              <a:buNone/>
              <a:defRPr sz="1300"/>
            </a:lvl6pPr>
            <a:lvl7pPr lvl="6">
              <a:spcBef>
                <a:spcPts val="0"/>
              </a:spcBef>
              <a:spcAft>
                <a:spcPts val="0"/>
              </a:spcAft>
              <a:buSzPts val="900"/>
              <a:buNone/>
              <a:defRPr sz="1300"/>
            </a:lvl7pPr>
            <a:lvl8pPr lvl="7">
              <a:spcBef>
                <a:spcPts val="0"/>
              </a:spcBef>
              <a:spcAft>
                <a:spcPts val="0"/>
              </a:spcAft>
              <a:buSzPts val="900"/>
              <a:buNone/>
              <a:defRPr sz="1300"/>
            </a:lvl8pPr>
            <a:lvl9pPr lvl="8">
              <a:spcBef>
                <a:spcPts val="0"/>
              </a:spcBef>
              <a:spcAft>
                <a:spcPts val="0"/>
              </a:spcAft>
              <a:buSzPts val="900"/>
              <a:buNone/>
              <a:defRPr sz="1300"/>
            </a:lvl9pPr>
          </a:lstStyle>
          <a:p>
            <a:endParaRPr/>
          </a:p>
        </p:txBody>
      </p:sp>
      <p:sp>
        <p:nvSpPr>
          <p:cNvPr id="11" name="Google Shape;11;p1"/>
          <p:cNvSpPr txBox="1">
            <a:spLocks noGrp="1"/>
          </p:cNvSpPr>
          <p:nvPr>
            <p:ph type="body" idx="1"/>
          </p:nvPr>
        </p:nvSpPr>
        <p:spPr>
          <a:xfrm>
            <a:off x="609480" y="1299720"/>
            <a:ext cx="10972500" cy="3977400"/>
          </a:xfrm>
          <a:prstGeom prst="rect">
            <a:avLst/>
          </a:prstGeom>
          <a:noFill/>
          <a:ln>
            <a:noFill/>
          </a:ln>
        </p:spPr>
        <p:txBody>
          <a:bodyPr spcFirstLastPara="1" wrap="square" lIns="0" tIns="0" rIns="0" bIns="0" anchor="t" anchorCtr="0">
            <a:normAutofit/>
          </a:bodyPr>
          <a:lstStyle>
            <a:lvl1pPr marL="457200" marR="0" lvl="0" indent="-387350" algn="l" rtl="0">
              <a:lnSpc>
                <a:spcPct val="90000"/>
              </a:lnSpc>
              <a:spcBef>
                <a:spcPts val="1000"/>
              </a:spcBef>
              <a:spcAft>
                <a:spcPts val="0"/>
              </a:spcAft>
              <a:buClr>
                <a:schemeClr val="dk1"/>
              </a:buClr>
              <a:buSzPts val="2500"/>
              <a:buFont typeface="Arial"/>
              <a:buChar char="•"/>
              <a:defRPr sz="29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rjunmann73/Data-Analytics-Project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github.com/DonJayamanne/data-scienc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12.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12.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gif"/></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https://raw.githubusercontent.com/Homebrew/install/HEAD/install.sh" TargetMode="External"/><Relationship Id="rId4" Type="http://schemas.openxmlformats.org/officeDocument/2006/relationships/hyperlink" Target="https://git-scm.com/download/mac"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8.xml.rels><?xml version="1.0" encoding="UTF-8" standalone="yes"?>
<Relationships xmlns="http://schemas.openxmlformats.org/package/2006/relationships"><Relationship Id="rId3" Type="http://schemas.openxmlformats.org/officeDocument/2006/relationships/hyperlink" Target="https://syntaxbytetutorials.com/add-a-github-ssh-key-on-window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stackoverflow.com/questions/68775869/support-for-password-authentication-was-removed-please-use-a-personal-access-to"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hyperlink" Target="mailto:git@github.com:username/repoName.git"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3ctoken%3e@github.com/username/directory-name.gi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3ctoken%3e@github.com/username/directory-name.git"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609480" y="45000"/>
            <a:ext cx="10972500" cy="114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pic>
        <p:nvPicPr>
          <p:cNvPr id="142" name="Google Shape;142;p26"/>
          <p:cNvPicPr preferRelativeResize="0">
            <a:picLocks noGrp="1"/>
          </p:cNvPicPr>
          <p:nvPr>
            <p:ph type="body" idx="1"/>
          </p:nvPr>
        </p:nvPicPr>
        <p:blipFill rotWithShape="1">
          <a:blip r:embed="rId3">
            <a:alphaModFix/>
          </a:blip>
          <a:srcRect/>
          <a:stretch/>
        </p:blipFill>
        <p:spPr>
          <a:xfrm>
            <a:off x="0" y="0"/>
            <a:ext cx="12266700" cy="6900900"/>
          </a:xfrm>
          <a:prstGeom prst="rect">
            <a:avLst/>
          </a:prstGeom>
          <a:noFill/>
          <a:ln>
            <a:noFill/>
          </a:ln>
        </p:spPr>
      </p:pic>
      <p:sp>
        <p:nvSpPr>
          <p:cNvPr id="143" name="Google Shape;143;p26"/>
          <p:cNvSpPr txBox="1"/>
          <p:nvPr/>
        </p:nvSpPr>
        <p:spPr>
          <a:xfrm>
            <a:off x="3041400" y="5140150"/>
            <a:ext cx="6183900" cy="93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900" b="1">
                <a:solidFill>
                  <a:srgbClr val="FFFF00"/>
                </a:solidFill>
                <a:latin typeface="Nunito"/>
                <a:ea typeface="Nunito"/>
                <a:cs typeface="Nunito"/>
                <a:sym typeface="Nunito"/>
              </a:rPr>
              <a:t>GIT Training</a:t>
            </a:r>
            <a:endParaRPr sz="4900" b="1">
              <a:solidFill>
                <a:srgbClr val="FFFF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solidFill>
                  <a:schemeClr val="dk1"/>
                </a:solidFill>
                <a:latin typeface="Calibri"/>
                <a:ea typeface="Calibri"/>
                <a:cs typeface="Calibri"/>
                <a:sym typeface="Calibri"/>
              </a:rPr>
              <a:t>GIT and GitHub</a:t>
            </a:r>
          </a:p>
        </p:txBody>
      </p:sp>
      <p:sp>
        <p:nvSpPr>
          <p:cNvPr id="159" name="Google Shape;159;p28"/>
          <p:cNvSpPr txBox="1"/>
          <p:nvPr/>
        </p:nvSpPr>
        <p:spPr>
          <a:xfrm>
            <a:off x="530075" y="1413574"/>
            <a:ext cx="11312880" cy="6403071"/>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Very similar but there are some small differences. People sometimes you them interchangeably</a:t>
            </a:r>
          </a:p>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Git is a software and installed locally on your computer</a:t>
            </a:r>
          </a:p>
          <a:p>
            <a:pPr marL="50800" marR="0" lvl="0" algn="l" rtl="0">
              <a:lnSpc>
                <a:spcPct val="90000"/>
              </a:lnSpc>
              <a:spcBef>
                <a:spcPts val="1000"/>
              </a:spcBef>
              <a:spcAft>
                <a:spcPts val="0"/>
              </a:spcAft>
              <a:buClr>
                <a:schemeClr val="dk1"/>
              </a:buClr>
              <a:buSzPts val="2800"/>
            </a:pPr>
            <a:r>
              <a:rPr lang="en-US" sz="3600" dirty="0">
                <a:latin typeface="Calibri"/>
                <a:ea typeface="Calibri"/>
                <a:cs typeface="Calibri"/>
                <a:sym typeface="Calibri"/>
              </a:rPr>
              <a:t>	</a:t>
            </a:r>
            <a:r>
              <a:rPr lang="en-US" sz="2800" dirty="0">
                <a:latin typeface="Calibri"/>
                <a:ea typeface="Calibri"/>
                <a:cs typeface="Calibri"/>
                <a:sym typeface="Calibri"/>
              </a:rPr>
              <a:t>- You need to write some codes/scripts for Git</a:t>
            </a:r>
            <a:endParaRPr lang="en-US" sz="3600" dirty="0">
              <a:latin typeface="Calibri"/>
              <a:ea typeface="Calibri"/>
              <a:cs typeface="Calibri"/>
              <a:sym typeface="Calibri"/>
            </a:endParaRPr>
          </a:p>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GitHub is a website and hosted on Web. GitHub provides a web interface that allows you to manage your code/files etc. </a:t>
            </a:r>
          </a:p>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You will learn about both of them</a:t>
            </a:r>
          </a:p>
          <a:p>
            <a:pPr marL="50800" marR="0" lvl="0" algn="l" rtl="0">
              <a:lnSpc>
                <a:spcPct val="90000"/>
              </a:lnSpc>
              <a:spcBef>
                <a:spcPts val="1000"/>
              </a:spcBef>
              <a:spcAft>
                <a:spcPts val="0"/>
              </a:spcAft>
              <a:buClr>
                <a:schemeClr val="dk1"/>
              </a:buClr>
              <a:buSzPts val="2800"/>
            </a:pPr>
            <a:r>
              <a:rPr lang="en-US" sz="3600" dirty="0">
                <a:latin typeface="Calibri"/>
                <a:ea typeface="Calibri"/>
                <a:cs typeface="Calibri"/>
                <a:sym typeface="Calibri"/>
              </a:rPr>
              <a:t>	</a:t>
            </a:r>
            <a:r>
              <a:rPr lang="en-US" sz="2800" dirty="0">
                <a:latin typeface="Calibri"/>
                <a:ea typeface="Calibri"/>
                <a:cs typeface="Calibri"/>
                <a:sym typeface="Calibri"/>
              </a:rPr>
              <a:t>- We will install Git on your computers and then a GitHub account</a:t>
            </a:r>
          </a:p>
          <a:p>
            <a:pPr marL="50800" marR="0" lvl="0" algn="l" rtl="0">
              <a:lnSpc>
                <a:spcPct val="90000"/>
              </a:lnSpc>
              <a:spcBef>
                <a:spcPts val="1000"/>
              </a:spcBef>
              <a:spcAft>
                <a:spcPts val="0"/>
              </a:spcAft>
              <a:buClr>
                <a:schemeClr val="dk1"/>
              </a:buClr>
              <a:buSzPts val="2800"/>
            </a:pPr>
            <a:r>
              <a:rPr lang="en-US" sz="2800" dirty="0">
                <a:latin typeface="Calibri"/>
                <a:ea typeface="Calibri"/>
                <a:cs typeface="Calibri"/>
                <a:sym typeface="Calibri"/>
              </a:rPr>
              <a:t>	- Next, we are going to connect them to each other</a:t>
            </a:r>
            <a:endParaRPr lang="en-US" sz="36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8" name="Google Shape;170;p29">
            <a:extLst>
              <a:ext uri="{FF2B5EF4-FFF2-40B4-BE49-F238E27FC236}">
                <a16:creationId xmlns:a16="http://schemas.microsoft.com/office/drawing/2014/main" id="{2E321700-BCB8-5B4F-8C17-ACC793547191}"/>
              </a:ext>
            </a:extLst>
          </p:cNvPr>
          <p:cNvPicPr preferRelativeResize="0"/>
          <p:nvPr/>
        </p:nvPicPr>
        <p:blipFill rotWithShape="1">
          <a:blip r:embed="rId4">
            <a:alphaModFix/>
          </a:blip>
          <a:srcRect t="7153" b="62259"/>
          <a:stretch/>
        </p:blipFill>
        <p:spPr>
          <a:xfrm>
            <a:off x="7191114" y="345051"/>
            <a:ext cx="5000886" cy="816560"/>
          </a:xfrm>
          <a:prstGeom prst="rect">
            <a:avLst/>
          </a:prstGeom>
          <a:noFill/>
          <a:ln>
            <a:noFill/>
          </a:ln>
        </p:spPr>
      </p:pic>
    </p:spTree>
    <p:extLst>
      <p:ext uri="{BB962C8B-B14F-4D97-AF65-F5344CB8AC3E}">
        <p14:creationId xmlns:p14="http://schemas.microsoft.com/office/powerpoint/2010/main" val="232474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500"/>
                                        <p:tgtEl>
                                          <p:spTgt spid="15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9">
                                            <p:txEl>
                                              <p:pRg st="2" end="2"/>
                                            </p:txEl>
                                          </p:spTgt>
                                        </p:tgtEl>
                                        <p:attrNameLst>
                                          <p:attrName>style.visibility</p:attrName>
                                        </p:attrNameLst>
                                      </p:cBhvr>
                                      <p:to>
                                        <p:strVal val="visible"/>
                                      </p:to>
                                    </p:set>
                                    <p:animEffect transition="in" filter="fade">
                                      <p:cBhvr>
                                        <p:cTn id="15" dur="500"/>
                                        <p:tgtEl>
                                          <p:spTgt spid="1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9">
                                            <p:txEl>
                                              <p:pRg st="3" end="3"/>
                                            </p:txEl>
                                          </p:spTgt>
                                        </p:tgtEl>
                                        <p:attrNameLst>
                                          <p:attrName>style.visibility</p:attrName>
                                        </p:attrNameLst>
                                      </p:cBhvr>
                                      <p:to>
                                        <p:strVal val="visible"/>
                                      </p:to>
                                    </p:set>
                                    <p:animEffect transition="in" filter="fade">
                                      <p:cBhvr>
                                        <p:cTn id="20" dur="500"/>
                                        <p:tgtEl>
                                          <p:spTgt spid="1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9">
                                            <p:txEl>
                                              <p:pRg st="4" end="4"/>
                                            </p:txEl>
                                          </p:spTgt>
                                        </p:tgtEl>
                                        <p:attrNameLst>
                                          <p:attrName>style.visibility</p:attrName>
                                        </p:attrNameLst>
                                      </p:cBhvr>
                                      <p:to>
                                        <p:strVal val="visible"/>
                                      </p:to>
                                    </p:set>
                                    <p:animEffect transition="in" filter="fade">
                                      <p:cBhvr>
                                        <p:cTn id="25" dur="500"/>
                                        <p:tgtEl>
                                          <p:spTgt spid="1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9">
                                            <p:txEl>
                                              <p:pRg st="5" end="5"/>
                                            </p:txEl>
                                          </p:spTgt>
                                        </p:tgtEl>
                                        <p:attrNameLst>
                                          <p:attrName>style.visibility</p:attrName>
                                        </p:attrNameLst>
                                      </p:cBhvr>
                                      <p:to>
                                        <p:strVal val="visible"/>
                                      </p:to>
                                    </p:set>
                                    <p:animEffect transition="in" filter="fade">
                                      <p:cBhvr>
                                        <p:cTn id="30" dur="500"/>
                                        <p:tgtEl>
                                          <p:spTgt spid="15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9">
                                            <p:txEl>
                                              <p:pRg st="6" end="6"/>
                                            </p:txEl>
                                          </p:spTgt>
                                        </p:tgtEl>
                                        <p:attrNameLst>
                                          <p:attrName>style.visibility</p:attrName>
                                        </p:attrNameLst>
                                      </p:cBhvr>
                                      <p:to>
                                        <p:strVal val="visible"/>
                                      </p:to>
                                    </p:set>
                                    <p:animEffect transition="in" filter="fade">
                                      <p:cBhvr>
                                        <p:cTn id="35" dur="500"/>
                                        <p:tgtEl>
                                          <p:spTgt spid="1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solidFill>
                  <a:schemeClr val="dk1"/>
                </a:solidFill>
                <a:latin typeface="Calibri"/>
                <a:ea typeface="Calibri"/>
                <a:cs typeface="Calibri"/>
                <a:sym typeface="Calibri"/>
              </a:rPr>
              <a:t>GIT and GitHub</a:t>
            </a:r>
          </a:p>
        </p:txBody>
      </p:sp>
      <p:sp>
        <p:nvSpPr>
          <p:cNvPr id="159" name="Google Shape;159;p28"/>
          <p:cNvSpPr txBox="1"/>
          <p:nvPr/>
        </p:nvSpPr>
        <p:spPr>
          <a:xfrm>
            <a:off x="491574" y="1665540"/>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GitHub is also an ocean of resources!</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First, let’s see some sample accounts: </a:t>
            </a:r>
          </a:p>
          <a:p>
            <a:pPr marL="50800" lvl="1">
              <a:lnSpc>
                <a:spcPct val="90000"/>
              </a:lnSpc>
              <a:spcBef>
                <a:spcPts val="1000"/>
              </a:spcBef>
              <a:buClr>
                <a:schemeClr val="dk1"/>
              </a:buClr>
              <a:buSzPts val="2800"/>
            </a:pPr>
            <a:r>
              <a:rPr lang="en-US" sz="2400" dirty="0">
                <a:latin typeface="Calibri"/>
                <a:ea typeface="Calibri"/>
                <a:cs typeface="Calibri"/>
                <a:sym typeface="Calibri"/>
              </a:rPr>
              <a:t>	</a:t>
            </a:r>
            <a:r>
              <a:rPr lang="en-US" sz="2400" dirty="0">
                <a:latin typeface="Calibri"/>
                <a:ea typeface="Calibri"/>
                <a:cs typeface="Calibri"/>
                <a:sym typeface="Calibri"/>
                <a:hlinkClick r:id="rId3"/>
              </a:rPr>
              <a:t>https://github.com/arjunmann73/Data-Analytics-Projects</a:t>
            </a:r>
            <a:endParaRPr lang="en-US" sz="2400" dirty="0">
              <a:latin typeface="Calibri"/>
              <a:ea typeface="Calibri"/>
              <a:cs typeface="Calibri"/>
              <a:sym typeface="Calibri"/>
            </a:endParaRPr>
          </a:p>
          <a:p>
            <a:pPr marL="50800" lvl="1">
              <a:lnSpc>
                <a:spcPct val="90000"/>
              </a:lnSpc>
              <a:spcBef>
                <a:spcPts val="1000"/>
              </a:spcBef>
              <a:buClr>
                <a:schemeClr val="dk1"/>
              </a:buClr>
              <a:buSzPts val="2800"/>
            </a:pPr>
            <a:r>
              <a:rPr lang="en-US" sz="2400" dirty="0">
                <a:latin typeface="Calibri"/>
                <a:ea typeface="Calibri"/>
                <a:cs typeface="Calibri"/>
                <a:sym typeface="Calibri"/>
              </a:rPr>
              <a:t>	</a:t>
            </a:r>
            <a:r>
              <a:rPr lang="en-US" sz="2400" dirty="0">
                <a:latin typeface="Calibri"/>
                <a:ea typeface="Calibri"/>
                <a:cs typeface="Calibri"/>
                <a:sym typeface="Calibri"/>
                <a:hlinkClick r:id="rId4"/>
              </a:rPr>
              <a:t>https://github.com/DonJayamanne/data-science</a:t>
            </a:r>
            <a:endParaRPr lang="en-US" sz="2400" dirty="0">
              <a:latin typeface="Calibri"/>
              <a:ea typeface="Calibri"/>
              <a:cs typeface="Calibri"/>
              <a:sym typeface="Calibri"/>
            </a:endParaRPr>
          </a:p>
          <a:p>
            <a:pPr marL="457200" lvl="0" indent="-406400">
              <a:lnSpc>
                <a:spcPct val="90000"/>
              </a:lnSpc>
              <a:spcBef>
                <a:spcPts val="1000"/>
              </a:spcBef>
              <a:buClr>
                <a:schemeClr val="dk1"/>
              </a:buClr>
              <a:buSzPts val="2800"/>
              <a:buChar char="•"/>
            </a:pPr>
            <a:endParaRPr sz="3200" dirty="0">
              <a:latin typeface="Calibri"/>
              <a:ea typeface="Calibri"/>
              <a:cs typeface="Calibri"/>
              <a:sym typeface="Calibri"/>
            </a:endParaRPr>
          </a:p>
        </p:txBody>
      </p:sp>
      <p:pic>
        <p:nvPicPr>
          <p:cNvPr id="160" name="Google Shape;160;p28"/>
          <p:cNvPicPr preferRelativeResize="0"/>
          <p:nvPr/>
        </p:nvPicPr>
        <p:blipFill rotWithShape="1">
          <a:blip r:embed="rId5">
            <a:alphaModFix/>
          </a:blip>
          <a:srcRect/>
          <a:stretch/>
        </p:blipFill>
        <p:spPr>
          <a:xfrm>
            <a:off x="0" y="6429240"/>
            <a:ext cx="12191402" cy="462960"/>
          </a:xfrm>
          <a:prstGeom prst="rect">
            <a:avLst/>
          </a:prstGeom>
          <a:noFill/>
          <a:ln>
            <a:noFill/>
          </a:ln>
        </p:spPr>
      </p:pic>
    </p:spTree>
    <p:extLst>
      <p:ext uri="{BB962C8B-B14F-4D97-AF65-F5344CB8AC3E}">
        <p14:creationId xmlns:p14="http://schemas.microsoft.com/office/powerpoint/2010/main" val="215772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50800" lvl="1">
              <a:lnSpc>
                <a:spcPct val="90000"/>
              </a:lnSpc>
              <a:spcBef>
                <a:spcPts val="1000"/>
              </a:spcBef>
              <a:buClr>
                <a:schemeClr val="dk1"/>
              </a:buClr>
              <a:buSzPts val="2800"/>
            </a:pPr>
            <a:r>
              <a:rPr lang="en-US" sz="2800" dirty="0">
                <a:latin typeface="Calibri"/>
                <a:ea typeface="Calibri"/>
                <a:cs typeface="Calibri"/>
                <a:sym typeface="Calibri"/>
              </a:rPr>
              <a:t>	- What is a Software </a:t>
            </a:r>
            <a:r>
              <a:rPr lang="en-US" sz="2800" dirty="0">
                <a:latin typeface="Calibri"/>
                <a:cs typeface="Calibri"/>
                <a:sym typeface="Calibri"/>
              </a:rPr>
              <a:t>Repository?</a:t>
            </a:r>
          </a:p>
          <a:p>
            <a:pPr marL="50800" lvl="1">
              <a:lnSpc>
                <a:spcPct val="90000"/>
              </a:lnSpc>
              <a:spcBef>
                <a:spcPts val="1000"/>
              </a:spcBef>
              <a:buClr>
                <a:schemeClr val="dk1"/>
              </a:buClr>
              <a:buSzPts val="2800"/>
            </a:pPr>
            <a:r>
              <a:rPr lang="en-US" sz="2800" dirty="0">
                <a:latin typeface="Calibri"/>
                <a:cs typeface="Calibri"/>
                <a:sym typeface="Calibri"/>
              </a:rPr>
              <a:t>	</a:t>
            </a:r>
            <a:r>
              <a:rPr lang="en-US" sz="2800" b="1" dirty="0">
                <a:latin typeface="Calibri"/>
                <a:cs typeface="Calibri"/>
                <a:sym typeface="Calibri"/>
              </a:rPr>
              <a:t>- Local and Remote Repositories</a:t>
            </a:r>
          </a:p>
          <a:p>
            <a:pPr marL="50800" lvl="1">
              <a:lnSpc>
                <a:spcPct val="90000"/>
              </a:lnSpc>
              <a:spcBef>
                <a:spcPts val="1000"/>
              </a:spcBef>
              <a:buClr>
                <a:schemeClr val="dk1"/>
              </a:buClr>
              <a:buSzPts val="2800"/>
            </a:pPr>
            <a:r>
              <a:rPr lang="en-US" sz="2800" dirty="0">
                <a:latin typeface="Calibri"/>
                <a:cs typeface="Calibri"/>
                <a:sym typeface="Calibri"/>
              </a:rPr>
              <a:t>	- Git Workflow</a:t>
            </a:r>
            <a:endParaRPr lang="en-US" sz="3200" dirty="0">
              <a:latin typeface="Calibri"/>
              <a:ea typeface="Calibri"/>
              <a:cs typeface="Calibri"/>
              <a:sym typeface="Calibri"/>
            </a:endParaRP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Setting up Git and GitHub</a:t>
            </a: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Git: Hands on Work</a:t>
            </a: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171737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Local vs Remote Repositories</a:t>
            </a:r>
            <a:endParaRPr sz="4600" dirty="0">
              <a:solidFill>
                <a:schemeClr val="dk1"/>
              </a:solidFill>
              <a:latin typeface="Calibri"/>
              <a:ea typeface="Calibri"/>
              <a:cs typeface="Calibri"/>
              <a:sym typeface="Calibri"/>
            </a:endParaRPr>
          </a:p>
        </p:txBody>
      </p:sp>
      <p:pic>
        <p:nvPicPr>
          <p:cNvPr id="211" name="Google Shape;211;p32"/>
          <p:cNvPicPr preferRelativeResize="0"/>
          <p:nvPr/>
        </p:nvPicPr>
        <p:blipFill rotWithShape="1">
          <a:blip r:embed="rId3">
            <a:alphaModFix/>
          </a:blip>
          <a:srcRect/>
          <a:stretch/>
        </p:blipFill>
        <p:spPr>
          <a:xfrm>
            <a:off x="0" y="6429240"/>
            <a:ext cx="12191402" cy="462960"/>
          </a:xfrm>
          <a:prstGeom prst="rect">
            <a:avLst/>
          </a:prstGeom>
          <a:noFill/>
          <a:ln>
            <a:noFill/>
          </a:ln>
        </p:spPr>
      </p:pic>
      <p:grpSp>
        <p:nvGrpSpPr>
          <p:cNvPr id="22" name="Group 21">
            <a:extLst>
              <a:ext uri="{FF2B5EF4-FFF2-40B4-BE49-F238E27FC236}">
                <a16:creationId xmlns:a16="http://schemas.microsoft.com/office/drawing/2014/main" id="{6A26035F-CB3D-0C4C-9EEC-0BD7358C8053}"/>
              </a:ext>
            </a:extLst>
          </p:cNvPr>
          <p:cNvGrpSpPr/>
          <p:nvPr/>
        </p:nvGrpSpPr>
        <p:grpSpPr>
          <a:xfrm>
            <a:off x="8251945" y="3356366"/>
            <a:ext cx="1485435" cy="1250977"/>
            <a:chOff x="2298669" y="3354877"/>
            <a:chExt cx="1485435" cy="1250977"/>
          </a:xfrm>
        </p:grpSpPr>
        <p:pic>
          <p:nvPicPr>
            <p:cNvPr id="23" name="Picture 4" descr="Vector illustration of a laptop with cloud storage on the screen. All files  in one, security. White background 2189662 Vector Art at Vecteezy">
              <a:extLst>
                <a:ext uri="{FF2B5EF4-FFF2-40B4-BE49-F238E27FC236}">
                  <a16:creationId xmlns:a16="http://schemas.microsoft.com/office/drawing/2014/main" id="{B291B7AD-56F1-5F4F-872E-ED05075FE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6B8C1A8-004F-8140-AFB3-C508E1150EA3}"/>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93DE291-55B9-3244-AAA4-C310849A1D39}"/>
              </a:ext>
            </a:extLst>
          </p:cNvPr>
          <p:cNvGrpSpPr/>
          <p:nvPr/>
        </p:nvGrpSpPr>
        <p:grpSpPr>
          <a:xfrm>
            <a:off x="5275306" y="4925759"/>
            <a:ext cx="1485435" cy="1250977"/>
            <a:chOff x="2298669" y="3354877"/>
            <a:chExt cx="1485435" cy="1250977"/>
          </a:xfrm>
        </p:grpSpPr>
        <p:pic>
          <p:nvPicPr>
            <p:cNvPr id="26" name="Picture 4" descr="Vector illustration of a laptop with cloud storage on the screen. All files  in one, security. White background 2189662 Vector Art at Vecteezy">
              <a:extLst>
                <a:ext uri="{FF2B5EF4-FFF2-40B4-BE49-F238E27FC236}">
                  <a16:creationId xmlns:a16="http://schemas.microsoft.com/office/drawing/2014/main" id="{C09355C5-1A68-7343-88C2-2026F28299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872EEA6-2AB2-2443-822D-04FDEBE23B4C}"/>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Google Shape;222;p32">
            <a:extLst>
              <a:ext uri="{FF2B5EF4-FFF2-40B4-BE49-F238E27FC236}">
                <a16:creationId xmlns:a16="http://schemas.microsoft.com/office/drawing/2014/main" id="{EF903662-ABDC-C543-9533-852EB7AAA031}"/>
              </a:ext>
            </a:extLst>
          </p:cNvPr>
          <p:cNvPicPr preferRelativeResize="0"/>
          <p:nvPr/>
        </p:nvPicPr>
        <p:blipFill rotWithShape="1">
          <a:blip r:embed="rId5">
            <a:alphaModFix/>
          </a:blip>
          <a:srcRect r="18410"/>
          <a:stretch/>
        </p:blipFill>
        <p:spPr>
          <a:xfrm>
            <a:off x="2519805" y="3402736"/>
            <a:ext cx="1006594" cy="648563"/>
          </a:xfrm>
          <a:prstGeom prst="rect">
            <a:avLst/>
          </a:prstGeom>
          <a:noFill/>
          <a:ln>
            <a:noFill/>
          </a:ln>
        </p:spPr>
      </p:pic>
      <p:grpSp>
        <p:nvGrpSpPr>
          <p:cNvPr id="30" name="Group 29">
            <a:extLst>
              <a:ext uri="{FF2B5EF4-FFF2-40B4-BE49-F238E27FC236}">
                <a16:creationId xmlns:a16="http://schemas.microsoft.com/office/drawing/2014/main" id="{47273050-5B3D-0B47-A35F-4A0D6E1C489B}"/>
              </a:ext>
            </a:extLst>
          </p:cNvPr>
          <p:cNvGrpSpPr/>
          <p:nvPr/>
        </p:nvGrpSpPr>
        <p:grpSpPr>
          <a:xfrm>
            <a:off x="2298669" y="3354877"/>
            <a:ext cx="1485435" cy="1250977"/>
            <a:chOff x="2298669" y="3354877"/>
            <a:chExt cx="1485435" cy="1250977"/>
          </a:xfrm>
        </p:grpSpPr>
        <p:pic>
          <p:nvPicPr>
            <p:cNvPr id="31" name="Picture 4" descr="Vector illustration of a laptop with cloud storage on the screen. All files  in one, security. White background 2189662 Vector Art at Vecteezy">
              <a:extLst>
                <a:ext uri="{FF2B5EF4-FFF2-40B4-BE49-F238E27FC236}">
                  <a16:creationId xmlns:a16="http://schemas.microsoft.com/office/drawing/2014/main" id="{B5D0775E-FE70-E941-9968-360EA3AD63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5B96ACD6-7219-A847-AAA1-FB49836AB8D3}"/>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F6AD43F-A1E3-494D-BCD3-294C04A128C1}"/>
              </a:ext>
            </a:extLst>
          </p:cNvPr>
          <p:cNvGrpSpPr/>
          <p:nvPr/>
        </p:nvGrpSpPr>
        <p:grpSpPr>
          <a:xfrm>
            <a:off x="5275306" y="1443265"/>
            <a:ext cx="1485435" cy="1250977"/>
            <a:chOff x="2298669" y="3354877"/>
            <a:chExt cx="1485435" cy="1250977"/>
          </a:xfrm>
        </p:grpSpPr>
        <p:pic>
          <p:nvPicPr>
            <p:cNvPr id="36" name="Picture 4" descr="Vector illustration of a laptop with cloud storage on the screen. All files  in one, security. White background 2189662 Vector Art at Vecteezy">
              <a:extLst>
                <a:ext uri="{FF2B5EF4-FFF2-40B4-BE49-F238E27FC236}">
                  <a16:creationId xmlns:a16="http://schemas.microsoft.com/office/drawing/2014/main" id="{5A639BF9-2A28-D744-A350-231062C3AC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E3A1E645-B0A0-2745-994B-176DB64ED6D5}"/>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Google Shape;222;p32">
            <a:extLst>
              <a:ext uri="{FF2B5EF4-FFF2-40B4-BE49-F238E27FC236}">
                <a16:creationId xmlns:a16="http://schemas.microsoft.com/office/drawing/2014/main" id="{E7BC3FE4-1F95-674E-BEFF-EB3D6209EC8D}"/>
              </a:ext>
            </a:extLst>
          </p:cNvPr>
          <p:cNvPicPr preferRelativeResize="0"/>
          <p:nvPr/>
        </p:nvPicPr>
        <p:blipFill rotWithShape="1">
          <a:blip r:embed="rId5">
            <a:alphaModFix/>
          </a:blip>
          <a:srcRect r="18410"/>
          <a:stretch/>
        </p:blipFill>
        <p:spPr>
          <a:xfrm>
            <a:off x="2519805" y="3399761"/>
            <a:ext cx="1006594" cy="648563"/>
          </a:xfrm>
          <a:prstGeom prst="rect">
            <a:avLst/>
          </a:prstGeom>
          <a:noFill/>
          <a:ln>
            <a:noFill/>
          </a:ln>
        </p:spPr>
      </p:pic>
      <p:sp>
        <p:nvSpPr>
          <p:cNvPr id="39" name="Rounded Rectangle 38">
            <a:extLst>
              <a:ext uri="{FF2B5EF4-FFF2-40B4-BE49-F238E27FC236}">
                <a16:creationId xmlns:a16="http://schemas.microsoft.com/office/drawing/2014/main" id="{40CB914C-0359-7541-9901-5B7085A4B45B}"/>
              </a:ext>
            </a:extLst>
          </p:cNvPr>
          <p:cNvSpPr/>
          <p:nvPr/>
        </p:nvSpPr>
        <p:spPr>
          <a:xfrm>
            <a:off x="2175641" y="2919753"/>
            <a:ext cx="1718203" cy="1859728"/>
          </a:xfrm>
          <a:prstGeom prst="roundRect">
            <a:avLst>
              <a:gd name="adj" fmla="val 520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Google Shape;221;p32">
            <a:extLst>
              <a:ext uri="{FF2B5EF4-FFF2-40B4-BE49-F238E27FC236}">
                <a16:creationId xmlns:a16="http://schemas.microsoft.com/office/drawing/2014/main" id="{35998455-AF65-6B42-9934-4A32F7D97D74}"/>
              </a:ext>
            </a:extLst>
          </p:cNvPr>
          <p:cNvSpPr txBox="1"/>
          <p:nvPr/>
        </p:nvSpPr>
        <p:spPr>
          <a:xfrm>
            <a:off x="2704052" y="2919753"/>
            <a:ext cx="63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t>You</a:t>
            </a: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Local vs Remote Repositories</a:t>
            </a:r>
            <a:endParaRPr sz="4600" dirty="0">
              <a:solidFill>
                <a:schemeClr val="dk1"/>
              </a:solidFill>
              <a:latin typeface="Calibri"/>
              <a:ea typeface="Calibri"/>
              <a:cs typeface="Calibri"/>
              <a:sym typeface="Calibri"/>
            </a:endParaRPr>
          </a:p>
        </p:txBody>
      </p:sp>
      <p:pic>
        <p:nvPicPr>
          <p:cNvPr id="211" name="Google Shape;211;p32"/>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212" name="Google Shape;212;p32"/>
          <p:cNvPicPr preferRelativeResize="0"/>
          <p:nvPr/>
        </p:nvPicPr>
        <p:blipFill rotWithShape="1">
          <a:blip r:embed="rId4">
            <a:alphaModFix/>
          </a:blip>
          <a:srcRect l="23395" r="23395" b="72650"/>
          <a:stretch/>
        </p:blipFill>
        <p:spPr>
          <a:xfrm>
            <a:off x="4968962" y="3517888"/>
            <a:ext cx="2098126" cy="584225"/>
          </a:xfrm>
          <a:prstGeom prst="rect">
            <a:avLst/>
          </a:prstGeom>
          <a:noFill/>
          <a:ln>
            <a:noFill/>
          </a:ln>
        </p:spPr>
      </p:pic>
      <p:grpSp>
        <p:nvGrpSpPr>
          <p:cNvPr id="19" name="Group 18">
            <a:extLst>
              <a:ext uri="{FF2B5EF4-FFF2-40B4-BE49-F238E27FC236}">
                <a16:creationId xmlns:a16="http://schemas.microsoft.com/office/drawing/2014/main" id="{3B09E4BA-1CD1-9942-8CA6-454A9F906146}"/>
              </a:ext>
            </a:extLst>
          </p:cNvPr>
          <p:cNvGrpSpPr/>
          <p:nvPr/>
        </p:nvGrpSpPr>
        <p:grpSpPr>
          <a:xfrm>
            <a:off x="5275306" y="1443265"/>
            <a:ext cx="1485435" cy="1250977"/>
            <a:chOff x="2298669" y="3354877"/>
            <a:chExt cx="1485435" cy="1250977"/>
          </a:xfrm>
        </p:grpSpPr>
        <p:pic>
          <p:nvPicPr>
            <p:cNvPr id="20" name="Picture 4" descr="Vector illustration of a laptop with cloud storage on the screen. All files  in one, security. White background 2189662 Vector Art at Vecteezy">
              <a:extLst>
                <a:ext uri="{FF2B5EF4-FFF2-40B4-BE49-F238E27FC236}">
                  <a16:creationId xmlns:a16="http://schemas.microsoft.com/office/drawing/2014/main" id="{83B97AD0-53C8-CF47-A757-2AB0F0B86A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FAFB9D4-3F67-C04A-81A1-F8E56A687D48}"/>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26035F-CB3D-0C4C-9EEC-0BD7358C8053}"/>
              </a:ext>
            </a:extLst>
          </p:cNvPr>
          <p:cNvGrpSpPr/>
          <p:nvPr/>
        </p:nvGrpSpPr>
        <p:grpSpPr>
          <a:xfrm>
            <a:off x="8251945" y="3356366"/>
            <a:ext cx="1485435" cy="1250977"/>
            <a:chOff x="2298669" y="3354877"/>
            <a:chExt cx="1485435" cy="1250977"/>
          </a:xfrm>
        </p:grpSpPr>
        <p:pic>
          <p:nvPicPr>
            <p:cNvPr id="23" name="Picture 4" descr="Vector illustration of a laptop with cloud storage on the screen. All files  in one, security. White background 2189662 Vector Art at Vecteezy">
              <a:extLst>
                <a:ext uri="{FF2B5EF4-FFF2-40B4-BE49-F238E27FC236}">
                  <a16:creationId xmlns:a16="http://schemas.microsoft.com/office/drawing/2014/main" id="{B291B7AD-56F1-5F4F-872E-ED05075FE7A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6B8C1A8-004F-8140-AFB3-C508E1150EA3}"/>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93DE291-55B9-3244-AAA4-C310849A1D39}"/>
              </a:ext>
            </a:extLst>
          </p:cNvPr>
          <p:cNvGrpSpPr/>
          <p:nvPr/>
        </p:nvGrpSpPr>
        <p:grpSpPr>
          <a:xfrm>
            <a:off x="5275306" y="4925759"/>
            <a:ext cx="1485435" cy="1250977"/>
            <a:chOff x="2298669" y="3354877"/>
            <a:chExt cx="1485435" cy="1250977"/>
          </a:xfrm>
        </p:grpSpPr>
        <p:pic>
          <p:nvPicPr>
            <p:cNvPr id="26" name="Picture 4" descr="Vector illustration of a laptop with cloud storage on the screen. All files  in one, security. White background 2189662 Vector Art at Vecteezy">
              <a:extLst>
                <a:ext uri="{FF2B5EF4-FFF2-40B4-BE49-F238E27FC236}">
                  <a16:creationId xmlns:a16="http://schemas.microsoft.com/office/drawing/2014/main" id="{C09355C5-1A68-7343-88C2-2026F28299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872EEA6-2AB2-2443-822D-04FDEBE23B4C}"/>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194CA3F-C180-ED44-BBE6-18B32FC1A31E}"/>
              </a:ext>
            </a:extLst>
          </p:cNvPr>
          <p:cNvGrpSpPr/>
          <p:nvPr/>
        </p:nvGrpSpPr>
        <p:grpSpPr>
          <a:xfrm>
            <a:off x="2298669" y="3354877"/>
            <a:ext cx="1485435" cy="1250977"/>
            <a:chOff x="2298669" y="3354877"/>
            <a:chExt cx="1485435" cy="1250977"/>
          </a:xfrm>
        </p:grpSpPr>
        <p:pic>
          <p:nvPicPr>
            <p:cNvPr id="29" name="Picture 4" descr="Vector illustration of a laptop with cloud storage on the screen. All files  in one, security. White background 2189662 Vector Art at Vecteezy">
              <a:extLst>
                <a:ext uri="{FF2B5EF4-FFF2-40B4-BE49-F238E27FC236}">
                  <a16:creationId xmlns:a16="http://schemas.microsoft.com/office/drawing/2014/main" id="{963E7E1B-CD70-4E4D-9350-227B5917F9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6FF17CC0-A97F-824E-BEE3-F71533F45148}"/>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Google Shape;222;p32">
            <a:extLst>
              <a:ext uri="{FF2B5EF4-FFF2-40B4-BE49-F238E27FC236}">
                <a16:creationId xmlns:a16="http://schemas.microsoft.com/office/drawing/2014/main" id="{A373DCE6-905A-9F4E-ABD0-716CFC953319}"/>
              </a:ext>
            </a:extLst>
          </p:cNvPr>
          <p:cNvPicPr preferRelativeResize="0"/>
          <p:nvPr/>
        </p:nvPicPr>
        <p:blipFill rotWithShape="1">
          <a:blip r:embed="rId6">
            <a:alphaModFix/>
          </a:blip>
          <a:srcRect r="18410"/>
          <a:stretch/>
        </p:blipFill>
        <p:spPr>
          <a:xfrm>
            <a:off x="2519805" y="3399761"/>
            <a:ext cx="1006594" cy="648563"/>
          </a:xfrm>
          <a:prstGeom prst="rect">
            <a:avLst/>
          </a:prstGeom>
          <a:noFill/>
          <a:ln>
            <a:noFill/>
          </a:ln>
        </p:spPr>
      </p:pic>
      <p:sp>
        <p:nvSpPr>
          <p:cNvPr id="32" name="Rounded Rectangle 31">
            <a:extLst>
              <a:ext uri="{FF2B5EF4-FFF2-40B4-BE49-F238E27FC236}">
                <a16:creationId xmlns:a16="http://schemas.microsoft.com/office/drawing/2014/main" id="{BE14C766-C7B7-BE48-8ED1-BE7E806B0D67}"/>
              </a:ext>
            </a:extLst>
          </p:cNvPr>
          <p:cNvSpPr/>
          <p:nvPr/>
        </p:nvSpPr>
        <p:spPr>
          <a:xfrm>
            <a:off x="2175641" y="2919753"/>
            <a:ext cx="1718203" cy="1859728"/>
          </a:xfrm>
          <a:prstGeom prst="roundRect">
            <a:avLst>
              <a:gd name="adj" fmla="val 520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Google Shape;216;p32">
            <a:extLst>
              <a:ext uri="{FF2B5EF4-FFF2-40B4-BE49-F238E27FC236}">
                <a16:creationId xmlns:a16="http://schemas.microsoft.com/office/drawing/2014/main" id="{C53F54C6-30DC-7042-8019-B803AE0E89F9}"/>
              </a:ext>
            </a:extLst>
          </p:cNvPr>
          <p:cNvCxnSpPr/>
          <p:nvPr/>
        </p:nvCxnSpPr>
        <p:spPr>
          <a:xfrm rot="10800000">
            <a:off x="4106462" y="3810002"/>
            <a:ext cx="862500" cy="0"/>
          </a:xfrm>
          <a:prstGeom prst="straightConnector1">
            <a:avLst/>
          </a:prstGeom>
          <a:noFill/>
          <a:ln w="19050" cap="flat" cmpd="sng">
            <a:solidFill>
              <a:srgbClr val="BF9000"/>
            </a:solidFill>
            <a:prstDash val="solid"/>
            <a:round/>
            <a:headEnd type="triangle" w="med" len="med"/>
            <a:tailEnd type="triangle" w="med" len="med"/>
          </a:ln>
        </p:spPr>
      </p:cxnSp>
      <p:sp>
        <p:nvSpPr>
          <p:cNvPr id="34" name="Google Shape;221;p32">
            <a:extLst>
              <a:ext uri="{FF2B5EF4-FFF2-40B4-BE49-F238E27FC236}">
                <a16:creationId xmlns:a16="http://schemas.microsoft.com/office/drawing/2014/main" id="{FE42EFE6-66CA-E44D-962D-9E32432CCE91}"/>
              </a:ext>
            </a:extLst>
          </p:cNvPr>
          <p:cNvSpPr txBox="1"/>
          <p:nvPr/>
        </p:nvSpPr>
        <p:spPr>
          <a:xfrm>
            <a:off x="2704052" y="2919753"/>
            <a:ext cx="63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t>You</a:t>
            </a:r>
            <a:endParaRPr b="1" dirty="0"/>
          </a:p>
        </p:txBody>
      </p:sp>
    </p:spTree>
    <p:extLst>
      <p:ext uri="{BB962C8B-B14F-4D97-AF65-F5344CB8AC3E}">
        <p14:creationId xmlns:p14="http://schemas.microsoft.com/office/powerpoint/2010/main" val="32469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500"/>
                                        <p:tgtEl>
                                          <p:spTgt spid="2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Local vs Remote Repositories</a:t>
            </a:r>
            <a:endParaRPr sz="4600" dirty="0">
              <a:solidFill>
                <a:schemeClr val="dk1"/>
              </a:solidFill>
              <a:latin typeface="Calibri"/>
              <a:ea typeface="Calibri"/>
              <a:cs typeface="Calibri"/>
              <a:sym typeface="Calibri"/>
            </a:endParaRPr>
          </a:p>
        </p:txBody>
      </p:sp>
      <p:pic>
        <p:nvPicPr>
          <p:cNvPr id="211" name="Google Shape;211;p32"/>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212" name="Google Shape;212;p32"/>
          <p:cNvPicPr preferRelativeResize="0"/>
          <p:nvPr/>
        </p:nvPicPr>
        <p:blipFill rotWithShape="1">
          <a:blip r:embed="rId4">
            <a:alphaModFix/>
          </a:blip>
          <a:srcRect l="23395" r="23395" b="72650"/>
          <a:stretch/>
        </p:blipFill>
        <p:spPr>
          <a:xfrm>
            <a:off x="4968962" y="3517888"/>
            <a:ext cx="2098126" cy="584225"/>
          </a:xfrm>
          <a:prstGeom prst="rect">
            <a:avLst/>
          </a:prstGeom>
          <a:noFill/>
          <a:ln>
            <a:noFill/>
          </a:ln>
        </p:spPr>
      </p:pic>
      <p:cxnSp>
        <p:nvCxnSpPr>
          <p:cNvPr id="216" name="Google Shape;216;p32"/>
          <p:cNvCxnSpPr/>
          <p:nvPr/>
        </p:nvCxnSpPr>
        <p:spPr>
          <a:xfrm rot="10800000">
            <a:off x="4106462" y="3810002"/>
            <a:ext cx="862500" cy="0"/>
          </a:xfrm>
          <a:prstGeom prst="straightConnector1">
            <a:avLst/>
          </a:prstGeom>
          <a:noFill/>
          <a:ln w="19050" cap="flat" cmpd="sng">
            <a:solidFill>
              <a:srgbClr val="BF9000"/>
            </a:solidFill>
            <a:prstDash val="solid"/>
            <a:round/>
            <a:headEnd type="triangle" w="med" len="med"/>
            <a:tailEnd type="triangle" w="med" len="med"/>
          </a:ln>
        </p:spPr>
      </p:cxnSp>
      <p:cxnSp>
        <p:nvCxnSpPr>
          <p:cNvPr id="218" name="Google Shape;218;p32"/>
          <p:cNvCxnSpPr/>
          <p:nvPr/>
        </p:nvCxnSpPr>
        <p:spPr>
          <a:xfrm rot="10800000">
            <a:off x="6018025" y="4135689"/>
            <a:ext cx="0" cy="643800"/>
          </a:xfrm>
          <a:prstGeom prst="straightConnector1">
            <a:avLst/>
          </a:prstGeom>
          <a:noFill/>
          <a:ln w="19050" cap="flat" cmpd="sng">
            <a:solidFill>
              <a:srgbClr val="BF9000"/>
            </a:solidFill>
            <a:prstDash val="solid"/>
            <a:round/>
            <a:headEnd type="triangle" w="med" len="med"/>
            <a:tailEnd type="triangle" w="med" len="med"/>
          </a:ln>
        </p:spPr>
      </p:cxnSp>
      <p:cxnSp>
        <p:nvCxnSpPr>
          <p:cNvPr id="219" name="Google Shape;219;p32"/>
          <p:cNvCxnSpPr/>
          <p:nvPr/>
        </p:nvCxnSpPr>
        <p:spPr>
          <a:xfrm rot="10800000">
            <a:off x="6018025" y="2797839"/>
            <a:ext cx="0" cy="643800"/>
          </a:xfrm>
          <a:prstGeom prst="straightConnector1">
            <a:avLst/>
          </a:prstGeom>
          <a:noFill/>
          <a:ln w="19050" cap="flat" cmpd="sng">
            <a:solidFill>
              <a:srgbClr val="BF9000"/>
            </a:solidFill>
            <a:prstDash val="solid"/>
            <a:round/>
            <a:headEnd type="triangle" w="med" len="med"/>
            <a:tailEnd type="triangle" w="med" len="med"/>
          </a:ln>
        </p:spPr>
      </p:cxnSp>
      <p:cxnSp>
        <p:nvCxnSpPr>
          <p:cNvPr id="220" name="Google Shape;220;p32"/>
          <p:cNvCxnSpPr/>
          <p:nvPr/>
        </p:nvCxnSpPr>
        <p:spPr>
          <a:xfrm rot="10800000">
            <a:off x="7148699" y="3810002"/>
            <a:ext cx="862500" cy="0"/>
          </a:xfrm>
          <a:prstGeom prst="straightConnector1">
            <a:avLst/>
          </a:prstGeom>
          <a:noFill/>
          <a:ln w="19050" cap="flat" cmpd="sng">
            <a:solidFill>
              <a:srgbClr val="BF9000"/>
            </a:solidFill>
            <a:prstDash val="solid"/>
            <a:round/>
            <a:headEnd type="triangle" w="med" len="med"/>
            <a:tailEnd type="triangle" w="med" len="med"/>
          </a:ln>
        </p:spPr>
      </p:cxnSp>
      <p:grpSp>
        <p:nvGrpSpPr>
          <p:cNvPr id="19" name="Group 18">
            <a:extLst>
              <a:ext uri="{FF2B5EF4-FFF2-40B4-BE49-F238E27FC236}">
                <a16:creationId xmlns:a16="http://schemas.microsoft.com/office/drawing/2014/main" id="{3B09E4BA-1CD1-9942-8CA6-454A9F906146}"/>
              </a:ext>
            </a:extLst>
          </p:cNvPr>
          <p:cNvGrpSpPr/>
          <p:nvPr/>
        </p:nvGrpSpPr>
        <p:grpSpPr>
          <a:xfrm>
            <a:off x="5275306" y="1443265"/>
            <a:ext cx="1485435" cy="1250977"/>
            <a:chOff x="2298669" y="3354877"/>
            <a:chExt cx="1485435" cy="1250977"/>
          </a:xfrm>
        </p:grpSpPr>
        <p:pic>
          <p:nvPicPr>
            <p:cNvPr id="20" name="Picture 4" descr="Vector illustration of a laptop with cloud storage on the screen. All files  in one, security. White background 2189662 Vector Art at Vecteezy">
              <a:extLst>
                <a:ext uri="{FF2B5EF4-FFF2-40B4-BE49-F238E27FC236}">
                  <a16:creationId xmlns:a16="http://schemas.microsoft.com/office/drawing/2014/main" id="{83B97AD0-53C8-CF47-A757-2AB0F0B86A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FAFB9D4-3F67-C04A-81A1-F8E56A687D48}"/>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26035F-CB3D-0C4C-9EEC-0BD7358C8053}"/>
              </a:ext>
            </a:extLst>
          </p:cNvPr>
          <p:cNvGrpSpPr/>
          <p:nvPr/>
        </p:nvGrpSpPr>
        <p:grpSpPr>
          <a:xfrm>
            <a:off x="8251945" y="3356366"/>
            <a:ext cx="1485435" cy="1250977"/>
            <a:chOff x="2298669" y="3354877"/>
            <a:chExt cx="1485435" cy="1250977"/>
          </a:xfrm>
        </p:grpSpPr>
        <p:pic>
          <p:nvPicPr>
            <p:cNvPr id="23" name="Picture 4" descr="Vector illustration of a laptop with cloud storage on the screen. All files  in one, security. White background 2189662 Vector Art at Vecteezy">
              <a:extLst>
                <a:ext uri="{FF2B5EF4-FFF2-40B4-BE49-F238E27FC236}">
                  <a16:creationId xmlns:a16="http://schemas.microsoft.com/office/drawing/2014/main" id="{B291B7AD-56F1-5F4F-872E-ED05075FE7A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6B8C1A8-004F-8140-AFB3-C508E1150EA3}"/>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93DE291-55B9-3244-AAA4-C310849A1D39}"/>
              </a:ext>
            </a:extLst>
          </p:cNvPr>
          <p:cNvGrpSpPr/>
          <p:nvPr/>
        </p:nvGrpSpPr>
        <p:grpSpPr>
          <a:xfrm>
            <a:off x="5275306" y="4925759"/>
            <a:ext cx="1485435" cy="1250977"/>
            <a:chOff x="2298669" y="3354877"/>
            <a:chExt cx="1485435" cy="1250977"/>
          </a:xfrm>
        </p:grpSpPr>
        <p:pic>
          <p:nvPicPr>
            <p:cNvPr id="26" name="Picture 4" descr="Vector illustration of a laptop with cloud storage on the screen. All files  in one, security. White background 2189662 Vector Art at Vecteezy">
              <a:extLst>
                <a:ext uri="{FF2B5EF4-FFF2-40B4-BE49-F238E27FC236}">
                  <a16:creationId xmlns:a16="http://schemas.microsoft.com/office/drawing/2014/main" id="{C09355C5-1A68-7343-88C2-2026F28299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872EEA6-2AB2-2443-822D-04FDEBE23B4C}"/>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194CA3F-C180-ED44-BBE6-18B32FC1A31E}"/>
              </a:ext>
            </a:extLst>
          </p:cNvPr>
          <p:cNvGrpSpPr/>
          <p:nvPr/>
        </p:nvGrpSpPr>
        <p:grpSpPr>
          <a:xfrm>
            <a:off x="2298669" y="3354877"/>
            <a:ext cx="1485435" cy="1250977"/>
            <a:chOff x="2298669" y="3354877"/>
            <a:chExt cx="1485435" cy="1250977"/>
          </a:xfrm>
        </p:grpSpPr>
        <p:pic>
          <p:nvPicPr>
            <p:cNvPr id="29" name="Picture 4" descr="Vector illustration of a laptop with cloud storage on the screen. All files  in one, security. White background 2189662 Vector Art at Vecteezy">
              <a:extLst>
                <a:ext uri="{FF2B5EF4-FFF2-40B4-BE49-F238E27FC236}">
                  <a16:creationId xmlns:a16="http://schemas.microsoft.com/office/drawing/2014/main" id="{963E7E1B-CD70-4E4D-9350-227B5917F9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6FF17CC0-A97F-824E-BEE3-F71533F45148}"/>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Google Shape;222;p32">
            <a:extLst>
              <a:ext uri="{FF2B5EF4-FFF2-40B4-BE49-F238E27FC236}">
                <a16:creationId xmlns:a16="http://schemas.microsoft.com/office/drawing/2014/main" id="{A373DCE6-905A-9F4E-ABD0-716CFC953319}"/>
              </a:ext>
            </a:extLst>
          </p:cNvPr>
          <p:cNvPicPr preferRelativeResize="0"/>
          <p:nvPr/>
        </p:nvPicPr>
        <p:blipFill rotWithShape="1">
          <a:blip r:embed="rId6">
            <a:alphaModFix/>
          </a:blip>
          <a:srcRect r="18410"/>
          <a:stretch/>
        </p:blipFill>
        <p:spPr>
          <a:xfrm>
            <a:off x="2519805" y="3399761"/>
            <a:ext cx="1006594" cy="648563"/>
          </a:xfrm>
          <a:prstGeom prst="rect">
            <a:avLst/>
          </a:prstGeom>
          <a:noFill/>
          <a:ln>
            <a:noFill/>
          </a:ln>
        </p:spPr>
      </p:pic>
      <p:sp>
        <p:nvSpPr>
          <p:cNvPr id="32" name="Rounded Rectangle 31">
            <a:extLst>
              <a:ext uri="{FF2B5EF4-FFF2-40B4-BE49-F238E27FC236}">
                <a16:creationId xmlns:a16="http://schemas.microsoft.com/office/drawing/2014/main" id="{BE14C766-C7B7-BE48-8ED1-BE7E806B0D67}"/>
              </a:ext>
            </a:extLst>
          </p:cNvPr>
          <p:cNvSpPr/>
          <p:nvPr/>
        </p:nvSpPr>
        <p:spPr>
          <a:xfrm>
            <a:off x="2175641" y="2919753"/>
            <a:ext cx="1718203" cy="1859728"/>
          </a:xfrm>
          <a:prstGeom prst="roundRect">
            <a:avLst>
              <a:gd name="adj" fmla="val 520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Google Shape;221;p32">
            <a:extLst>
              <a:ext uri="{FF2B5EF4-FFF2-40B4-BE49-F238E27FC236}">
                <a16:creationId xmlns:a16="http://schemas.microsoft.com/office/drawing/2014/main" id="{F4A94E1B-580D-2240-B04F-3DF118808977}"/>
              </a:ext>
            </a:extLst>
          </p:cNvPr>
          <p:cNvSpPr txBox="1"/>
          <p:nvPr/>
        </p:nvSpPr>
        <p:spPr>
          <a:xfrm>
            <a:off x="2704052" y="2919753"/>
            <a:ext cx="63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t>You</a:t>
            </a:r>
            <a:endParaRPr b="1" dirty="0"/>
          </a:p>
        </p:txBody>
      </p:sp>
    </p:spTree>
    <p:extLst>
      <p:ext uri="{BB962C8B-B14F-4D97-AF65-F5344CB8AC3E}">
        <p14:creationId xmlns:p14="http://schemas.microsoft.com/office/powerpoint/2010/main" val="223558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30" name="Google Shape;222;p32">
            <a:extLst>
              <a:ext uri="{FF2B5EF4-FFF2-40B4-BE49-F238E27FC236}">
                <a16:creationId xmlns:a16="http://schemas.microsoft.com/office/drawing/2014/main" id="{69CF1B87-C2E3-F242-8EDC-F555132BE136}"/>
              </a:ext>
            </a:extLst>
          </p:cNvPr>
          <p:cNvPicPr preferRelativeResize="0"/>
          <p:nvPr/>
        </p:nvPicPr>
        <p:blipFill rotWithShape="1">
          <a:blip r:embed="rId3">
            <a:alphaModFix/>
          </a:blip>
          <a:srcRect r="18410"/>
          <a:stretch/>
        </p:blipFill>
        <p:spPr>
          <a:xfrm>
            <a:off x="2519805" y="3402736"/>
            <a:ext cx="1006594" cy="648563"/>
          </a:xfrm>
          <a:prstGeom prst="rect">
            <a:avLst/>
          </a:prstGeom>
          <a:noFill/>
          <a:ln>
            <a:noFill/>
          </a:ln>
        </p:spPr>
      </p:pic>
      <p:sp>
        <p:nvSpPr>
          <p:cNvPr id="210" name="Google Shape;210;p32"/>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Local vs Remote Repositories</a:t>
            </a:r>
            <a:endParaRPr sz="4600" dirty="0">
              <a:solidFill>
                <a:schemeClr val="dk1"/>
              </a:solidFill>
              <a:latin typeface="Calibri"/>
              <a:ea typeface="Calibri"/>
              <a:cs typeface="Calibri"/>
              <a:sym typeface="Calibri"/>
            </a:endParaRPr>
          </a:p>
        </p:txBody>
      </p:sp>
      <p:pic>
        <p:nvPicPr>
          <p:cNvPr id="211" name="Google Shape;211;p32"/>
          <p:cNvPicPr preferRelativeResize="0"/>
          <p:nvPr/>
        </p:nvPicPr>
        <p:blipFill rotWithShape="1">
          <a:blip r:embed="rId4">
            <a:alphaModFix/>
          </a:blip>
          <a:srcRect/>
          <a:stretch/>
        </p:blipFill>
        <p:spPr>
          <a:xfrm>
            <a:off x="0" y="6429240"/>
            <a:ext cx="12191402" cy="462960"/>
          </a:xfrm>
          <a:prstGeom prst="rect">
            <a:avLst/>
          </a:prstGeom>
          <a:noFill/>
          <a:ln>
            <a:noFill/>
          </a:ln>
        </p:spPr>
      </p:pic>
      <p:pic>
        <p:nvPicPr>
          <p:cNvPr id="212" name="Google Shape;212;p32"/>
          <p:cNvPicPr preferRelativeResize="0"/>
          <p:nvPr/>
        </p:nvPicPr>
        <p:blipFill rotWithShape="1">
          <a:blip r:embed="rId5">
            <a:alphaModFix/>
          </a:blip>
          <a:srcRect l="23395" r="23395" b="72650"/>
          <a:stretch/>
        </p:blipFill>
        <p:spPr>
          <a:xfrm>
            <a:off x="4968962" y="3517888"/>
            <a:ext cx="2098126" cy="584225"/>
          </a:xfrm>
          <a:prstGeom prst="rect">
            <a:avLst/>
          </a:prstGeom>
          <a:noFill/>
          <a:ln>
            <a:noFill/>
          </a:ln>
        </p:spPr>
      </p:pic>
      <p:sp>
        <p:nvSpPr>
          <p:cNvPr id="221" name="Google Shape;221;p32"/>
          <p:cNvSpPr txBox="1"/>
          <p:nvPr/>
        </p:nvSpPr>
        <p:spPr>
          <a:xfrm>
            <a:off x="2704052" y="2919753"/>
            <a:ext cx="63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t>You</a:t>
            </a:r>
            <a:endParaRPr b="1" dirty="0"/>
          </a:p>
        </p:txBody>
      </p:sp>
      <p:grpSp>
        <p:nvGrpSpPr>
          <p:cNvPr id="3" name="Group 2">
            <a:extLst>
              <a:ext uri="{FF2B5EF4-FFF2-40B4-BE49-F238E27FC236}">
                <a16:creationId xmlns:a16="http://schemas.microsoft.com/office/drawing/2014/main" id="{1D585A71-109C-4148-9083-CBA904FCADC7}"/>
              </a:ext>
            </a:extLst>
          </p:cNvPr>
          <p:cNvGrpSpPr/>
          <p:nvPr/>
        </p:nvGrpSpPr>
        <p:grpSpPr>
          <a:xfrm>
            <a:off x="2298669" y="3354877"/>
            <a:ext cx="1485435" cy="1250977"/>
            <a:chOff x="2298669" y="3354877"/>
            <a:chExt cx="1485435" cy="1250977"/>
          </a:xfrm>
        </p:grpSpPr>
        <p:pic>
          <p:nvPicPr>
            <p:cNvPr id="16" name="Picture 4" descr="Vector illustration of a laptop with cloud storage on the screen. All files  in one, security. White background 2189662 Vector Art at Vecteezy">
              <a:extLst>
                <a:ext uri="{FF2B5EF4-FFF2-40B4-BE49-F238E27FC236}">
                  <a16:creationId xmlns:a16="http://schemas.microsoft.com/office/drawing/2014/main" id="{5BA4C84A-8848-8441-8416-DEF34E82618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79747C-BE66-A74B-9A2D-6FA1FB869E0C}"/>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3B09E4BA-1CD1-9942-8CA6-454A9F906146}"/>
              </a:ext>
            </a:extLst>
          </p:cNvPr>
          <p:cNvGrpSpPr/>
          <p:nvPr/>
        </p:nvGrpSpPr>
        <p:grpSpPr>
          <a:xfrm>
            <a:off x="5275306" y="1443265"/>
            <a:ext cx="1485435" cy="1250977"/>
            <a:chOff x="2298669" y="3354877"/>
            <a:chExt cx="1485435" cy="1250977"/>
          </a:xfrm>
        </p:grpSpPr>
        <p:pic>
          <p:nvPicPr>
            <p:cNvPr id="20" name="Picture 4" descr="Vector illustration of a laptop with cloud storage on the screen. All files  in one, security. White background 2189662 Vector Art at Vecteezy">
              <a:extLst>
                <a:ext uri="{FF2B5EF4-FFF2-40B4-BE49-F238E27FC236}">
                  <a16:creationId xmlns:a16="http://schemas.microsoft.com/office/drawing/2014/main" id="{83B97AD0-53C8-CF47-A757-2AB0F0B86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FAFB9D4-3F67-C04A-81A1-F8E56A687D48}"/>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26035F-CB3D-0C4C-9EEC-0BD7358C8053}"/>
              </a:ext>
            </a:extLst>
          </p:cNvPr>
          <p:cNvGrpSpPr/>
          <p:nvPr/>
        </p:nvGrpSpPr>
        <p:grpSpPr>
          <a:xfrm>
            <a:off x="8251945" y="3356366"/>
            <a:ext cx="1485435" cy="1250977"/>
            <a:chOff x="2298669" y="3354877"/>
            <a:chExt cx="1485435" cy="1250977"/>
          </a:xfrm>
        </p:grpSpPr>
        <p:pic>
          <p:nvPicPr>
            <p:cNvPr id="23" name="Picture 4" descr="Vector illustration of a laptop with cloud storage on the screen. All files  in one, security. White background 2189662 Vector Art at Vecteezy">
              <a:extLst>
                <a:ext uri="{FF2B5EF4-FFF2-40B4-BE49-F238E27FC236}">
                  <a16:creationId xmlns:a16="http://schemas.microsoft.com/office/drawing/2014/main" id="{B291B7AD-56F1-5F4F-872E-ED05075FE7A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6B8C1A8-004F-8140-AFB3-C508E1150EA3}"/>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93DE291-55B9-3244-AAA4-C310849A1D39}"/>
              </a:ext>
            </a:extLst>
          </p:cNvPr>
          <p:cNvGrpSpPr/>
          <p:nvPr/>
        </p:nvGrpSpPr>
        <p:grpSpPr>
          <a:xfrm>
            <a:off x="5275306" y="4925759"/>
            <a:ext cx="1485435" cy="1250977"/>
            <a:chOff x="2298669" y="3354877"/>
            <a:chExt cx="1485435" cy="1250977"/>
          </a:xfrm>
        </p:grpSpPr>
        <p:pic>
          <p:nvPicPr>
            <p:cNvPr id="26" name="Picture 4" descr="Vector illustration of a laptop with cloud storage on the screen. All files  in one, security. White background 2189662 Vector Art at Vecteezy">
              <a:extLst>
                <a:ext uri="{FF2B5EF4-FFF2-40B4-BE49-F238E27FC236}">
                  <a16:creationId xmlns:a16="http://schemas.microsoft.com/office/drawing/2014/main" id="{C09355C5-1A68-7343-88C2-2026F28299C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872EEA6-2AB2-2443-822D-04FDEBE23B4C}"/>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Google Shape;222;p32">
            <a:extLst>
              <a:ext uri="{FF2B5EF4-FFF2-40B4-BE49-F238E27FC236}">
                <a16:creationId xmlns:a16="http://schemas.microsoft.com/office/drawing/2014/main" id="{762706AB-72E4-0848-9226-30055CD6A9D4}"/>
              </a:ext>
            </a:extLst>
          </p:cNvPr>
          <p:cNvPicPr preferRelativeResize="0"/>
          <p:nvPr/>
        </p:nvPicPr>
        <p:blipFill rotWithShape="1">
          <a:blip r:embed="rId3">
            <a:alphaModFix/>
          </a:blip>
          <a:srcRect r="18410"/>
          <a:stretch/>
        </p:blipFill>
        <p:spPr>
          <a:xfrm>
            <a:off x="2519805" y="3409286"/>
            <a:ext cx="1006594" cy="648563"/>
          </a:xfrm>
          <a:prstGeom prst="rect">
            <a:avLst/>
          </a:prstGeom>
          <a:noFill/>
          <a:ln>
            <a:noFill/>
          </a:ln>
        </p:spPr>
      </p:pic>
      <p:pic>
        <p:nvPicPr>
          <p:cNvPr id="28" name="Google Shape;222;p32">
            <a:extLst>
              <a:ext uri="{FF2B5EF4-FFF2-40B4-BE49-F238E27FC236}">
                <a16:creationId xmlns:a16="http://schemas.microsoft.com/office/drawing/2014/main" id="{41B9A347-B71A-C047-8759-B6281A860E23}"/>
              </a:ext>
            </a:extLst>
          </p:cNvPr>
          <p:cNvPicPr preferRelativeResize="0"/>
          <p:nvPr/>
        </p:nvPicPr>
        <p:blipFill rotWithShape="1">
          <a:blip r:embed="rId3">
            <a:alphaModFix/>
          </a:blip>
          <a:srcRect r="18410"/>
          <a:stretch/>
        </p:blipFill>
        <p:spPr>
          <a:xfrm>
            <a:off x="2519805" y="3402736"/>
            <a:ext cx="1006594" cy="648563"/>
          </a:xfrm>
          <a:prstGeom prst="rect">
            <a:avLst/>
          </a:prstGeom>
          <a:noFill/>
          <a:ln>
            <a:noFill/>
          </a:ln>
        </p:spPr>
      </p:pic>
      <p:sp>
        <p:nvSpPr>
          <p:cNvPr id="29" name="Rounded Rectangle 28">
            <a:extLst>
              <a:ext uri="{FF2B5EF4-FFF2-40B4-BE49-F238E27FC236}">
                <a16:creationId xmlns:a16="http://schemas.microsoft.com/office/drawing/2014/main" id="{3AEA6BE8-49EE-2742-8C9F-00BADFF3C305}"/>
              </a:ext>
            </a:extLst>
          </p:cNvPr>
          <p:cNvSpPr/>
          <p:nvPr/>
        </p:nvSpPr>
        <p:spPr>
          <a:xfrm>
            <a:off x="2175641" y="2919753"/>
            <a:ext cx="1718203" cy="1859728"/>
          </a:xfrm>
          <a:prstGeom prst="roundRect">
            <a:avLst>
              <a:gd name="adj" fmla="val 520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Google Shape;216;p32">
            <a:extLst>
              <a:ext uri="{FF2B5EF4-FFF2-40B4-BE49-F238E27FC236}">
                <a16:creationId xmlns:a16="http://schemas.microsoft.com/office/drawing/2014/main" id="{9616D90F-7B27-8D4C-96D8-DA72F7A18DDC}"/>
              </a:ext>
            </a:extLst>
          </p:cNvPr>
          <p:cNvCxnSpPr/>
          <p:nvPr/>
        </p:nvCxnSpPr>
        <p:spPr>
          <a:xfrm rot="10800000">
            <a:off x="4106462" y="3810002"/>
            <a:ext cx="862500" cy="0"/>
          </a:xfrm>
          <a:prstGeom prst="straightConnector1">
            <a:avLst/>
          </a:prstGeom>
          <a:noFill/>
          <a:ln w="19050" cap="flat" cmpd="sng">
            <a:solidFill>
              <a:srgbClr val="BF9000"/>
            </a:solidFill>
            <a:prstDash val="solid"/>
            <a:round/>
            <a:headEnd type="triangle" w="med" len="med"/>
            <a:tailEnd type="triangle" w="med" len="med"/>
          </a:ln>
        </p:spPr>
      </p:cxnSp>
      <p:cxnSp>
        <p:nvCxnSpPr>
          <p:cNvPr id="37" name="Google Shape;218;p32">
            <a:extLst>
              <a:ext uri="{FF2B5EF4-FFF2-40B4-BE49-F238E27FC236}">
                <a16:creationId xmlns:a16="http://schemas.microsoft.com/office/drawing/2014/main" id="{9B29A6FF-60CA-4D41-9249-47D054E50FCA}"/>
              </a:ext>
            </a:extLst>
          </p:cNvPr>
          <p:cNvCxnSpPr/>
          <p:nvPr/>
        </p:nvCxnSpPr>
        <p:spPr>
          <a:xfrm rot="10800000">
            <a:off x="6018025" y="4135689"/>
            <a:ext cx="0" cy="643800"/>
          </a:xfrm>
          <a:prstGeom prst="straightConnector1">
            <a:avLst/>
          </a:prstGeom>
          <a:noFill/>
          <a:ln w="19050" cap="flat" cmpd="sng">
            <a:solidFill>
              <a:srgbClr val="BF9000"/>
            </a:solidFill>
            <a:prstDash val="solid"/>
            <a:round/>
            <a:headEnd type="triangle" w="med" len="med"/>
            <a:tailEnd type="triangle" w="med" len="med"/>
          </a:ln>
        </p:spPr>
      </p:cxnSp>
      <p:cxnSp>
        <p:nvCxnSpPr>
          <p:cNvPr id="38" name="Google Shape;219;p32">
            <a:extLst>
              <a:ext uri="{FF2B5EF4-FFF2-40B4-BE49-F238E27FC236}">
                <a16:creationId xmlns:a16="http://schemas.microsoft.com/office/drawing/2014/main" id="{FA3E589B-F196-6444-8DA8-E5BC9F9F2380}"/>
              </a:ext>
            </a:extLst>
          </p:cNvPr>
          <p:cNvCxnSpPr/>
          <p:nvPr/>
        </p:nvCxnSpPr>
        <p:spPr>
          <a:xfrm rot="10800000">
            <a:off x="6018025" y="2797839"/>
            <a:ext cx="0" cy="643800"/>
          </a:xfrm>
          <a:prstGeom prst="straightConnector1">
            <a:avLst/>
          </a:prstGeom>
          <a:noFill/>
          <a:ln w="19050" cap="flat" cmpd="sng">
            <a:solidFill>
              <a:srgbClr val="BF9000"/>
            </a:solidFill>
            <a:prstDash val="solid"/>
            <a:round/>
            <a:headEnd type="triangle" w="med" len="med"/>
            <a:tailEnd type="triangle" w="med" len="med"/>
          </a:ln>
        </p:spPr>
      </p:cxnSp>
      <p:cxnSp>
        <p:nvCxnSpPr>
          <p:cNvPr id="39" name="Google Shape;220;p32">
            <a:extLst>
              <a:ext uri="{FF2B5EF4-FFF2-40B4-BE49-F238E27FC236}">
                <a16:creationId xmlns:a16="http://schemas.microsoft.com/office/drawing/2014/main" id="{2B13FCF4-E1A5-0940-8D2F-512F83160CA5}"/>
              </a:ext>
            </a:extLst>
          </p:cNvPr>
          <p:cNvCxnSpPr/>
          <p:nvPr/>
        </p:nvCxnSpPr>
        <p:spPr>
          <a:xfrm rot="10800000">
            <a:off x="7148699" y="3810002"/>
            <a:ext cx="862500" cy="0"/>
          </a:xfrm>
          <a:prstGeom prst="straightConnector1">
            <a:avLst/>
          </a:prstGeom>
          <a:noFill/>
          <a:ln w="19050" cap="flat" cmpd="sng">
            <a:solidFill>
              <a:srgbClr val="BF9000"/>
            </a:solidFill>
            <a:prstDash val="solid"/>
            <a:round/>
            <a:headEnd type="triangle" w="med" len="med"/>
            <a:tailEnd type="triangle" w="med" len="med"/>
          </a:ln>
        </p:spPr>
      </p:cxnSp>
    </p:spTree>
    <p:extLst>
      <p:ext uri="{BB962C8B-B14F-4D97-AF65-F5344CB8AC3E}">
        <p14:creationId xmlns:p14="http://schemas.microsoft.com/office/powerpoint/2010/main" val="40292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58333E-6 2.59259E-6 L 0.2457 0.01227 " pathEditMode="relative" rAng="0" ptsTypes="AA">
                                      <p:cBhvr>
                                        <p:cTn id="6" dur="2000" fill="hold"/>
                                        <p:tgtEl>
                                          <p:spTgt spid="28"/>
                                        </p:tgtEl>
                                        <p:attrNameLst>
                                          <p:attrName>ppt_x</p:attrName>
                                          <p:attrName>ppt_y</p:attrName>
                                        </p:attrNameLst>
                                      </p:cBhvr>
                                      <p:rCtr x="12318"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30" name="Google Shape;222;p32">
            <a:extLst>
              <a:ext uri="{FF2B5EF4-FFF2-40B4-BE49-F238E27FC236}">
                <a16:creationId xmlns:a16="http://schemas.microsoft.com/office/drawing/2014/main" id="{69CF1B87-C2E3-F242-8EDC-F555132BE136}"/>
              </a:ext>
            </a:extLst>
          </p:cNvPr>
          <p:cNvPicPr preferRelativeResize="0"/>
          <p:nvPr/>
        </p:nvPicPr>
        <p:blipFill rotWithShape="1">
          <a:blip r:embed="rId3">
            <a:alphaModFix/>
          </a:blip>
          <a:srcRect r="18410"/>
          <a:stretch/>
        </p:blipFill>
        <p:spPr>
          <a:xfrm>
            <a:off x="2519805" y="3402736"/>
            <a:ext cx="1006594" cy="648563"/>
          </a:xfrm>
          <a:prstGeom prst="rect">
            <a:avLst/>
          </a:prstGeom>
          <a:noFill/>
          <a:ln>
            <a:noFill/>
          </a:ln>
        </p:spPr>
      </p:pic>
      <p:sp>
        <p:nvSpPr>
          <p:cNvPr id="210" name="Google Shape;210;p32"/>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Local vs Remote Repositories</a:t>
            </a:r>
            <a:endParaRPr sz="4600" dirty="0">
              <a:solidFill>
                <a:schemeClr val="dk1"/>
              </a:solidFill>
              <a:latin typeface="Calibri"/>
              <a:ea typeface="Calibri"/>
              <a:cs typeface="Calibri"/>
              <a:sym typeface="Calibri"/>
            </a:endParaRPr>
          </a:p>
        </p:txBody>
      </p:sp>
      <p:pic>
        <p:nvPicPr>
          <p:cNvPr id="211" name="Google Shape;211;p32"/>
          <p:cNvPicPr preferRelativeResize="0"/>
          <p:nvPr/>
        </p:nvPicPr>
        <p:blipFill rotWithShape="1">
          <a:blip r:embed="rId4">
            <a:alphaModFix/>
          </a:blip>
          <a:srcRect/>
          <a:stretch/>
        </p:blipFill>
        <p:spPr>
          <a:xfrm>
            <a:off x="0" y="6429240"/>
            <a:ext cx="12191402" cy="462960"/>
          </a:xfrm>
          <a:prstGeom prst="rect">
            <a:avLst/>
          </a:prstGeom>
          <a:noFill/>
          <a:ln>
            <a:noFill/>
          </a:ln>
        </p:spPr>
      </p:pic>
      <p:pic>
        <p:nvPicPr>
          <p:cNvPr id="212" name="Google Shape;212;p32"/>
          <p:cNvPicPr preferRelativeResize="0"/>
          <p:nvPr/>
        </p:nvPicPr>
        <p:blipFill rotWithShape="1">
          <a:blip r:embed="rId5">
            <a:alphaModFix/>
          </a:blip>
          <a:srcRect l="23395" r="23395" b="72650"/>
          <a:stretch/>
        </p:blipFill>
        <p:spPr>
          <a:xfrm>
            <a:off x="4968962" y="3517888"/>
            <a:ext cx="2098126" cy="584225"/>
          </a:xfrm>
          <a:prstGeom prst="rect">
            <a:avLst/>
          </a:prstGeom>
          <a:noFill/>
          <a:ln>
            <a:noFill/>
          </a:ln>
        </p:spPr>
      </p:pic>
      <p:grpSp>
        <p:nvGrpSpPr>
          <p:cNvPr id="3" name="Group 2">
            <a:extLst>
              <a:ext uri="{FF2B5EF4-FFF2-40B4-BE49-F238E27FC236}">
                <a16:creationId xmlns:a16="http://schemas.microsoft.com/office/drawing/2014/main" id="{1D585A71-109C-4148-9083-CBA904FCADC7}"/>
              </a:ext>
            </a:extLst>
          </p:cNvPr>
          <p:cNvGrpSpPr/>
          <p:nvPr/>
        </p:nvGrpSpPr>
        <p:grpSpPr>
          <a:xfrm>
            <a:off x="2298669" y="3354877"/>
            <a:ext cx="1485435" cy="1250977"/>
            <a:chOff x="2298669" y="3354877"/>
            <a:chExt cx="1485435" cy="1250977"/>
          </a:xfrm>
        </p:grpSpPr>
        <p:pic>
          <p:nvPicPr>
            <p:cNvPr id="16" name="Picture 4" descr="Vector illustration of a laptop with cloud storage on the screen. All files  in one, security. White background 2189662 Vector Art at Vecteezy">
              <a:extLst>
                <a:ext uri="{FF2B5EF4-FFF2-40B4-BE49-F238E27FC236}">
                  <a16:creationId xmlns:a16="http://schemas.microsoft.com/office/drawing/2014/main" id="{5BA4C84A-8848-8441-8416-DEF34E82618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79747C-BE66-A74B-9A2D-6FA1FB869E0C}"/>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3B09E4BA-1CD1-9942-8CA6-454A9F906146}"/>
              </a:ext>
            </a:extLst>
          </p:cNvPr>
          <p:cNvGrpSpPr/>
          <p:nvPr/>
        </p:nvGrpSpPr>
        <p:grpSpPr>
          <a:xfrm>
            <a:off x="5275306" y="1443265"/>
            <a:ext cx="1485435" cy="1250977"/>
            <a:chOff x="2298669" y="3354877"/>
            <a:chExt cx="1485435" cy="1250977"/>
          </a:xfrm>
        </p:grpSpPr>
        <p:pic>
          <p:nvPicPr>
            <p:cNvPr id="20" name="Picture 4" descr="Vector illustration of a laptop with cloud storage on the screen. All files  in one, security. White background 2189662 Vector Art at Vecteezy">
              <a:extLst>
                <a:ext uri="{FF2B5EF4-FFF2-40B4-BE49-F238E27FC236}">
                  <a16:creationId xmlns:a16="http://schemas.microsoft.com/office/drawing/2014/main" id="{83B97AD0-53C8-CF47-A757-2AB0F0B86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FAFB9D4-3F67-C04A-81A1-F8E56A687D48}"/>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26035F-CB3D-0C4C-9EEC-0BD7358C8053}"/>
              </a:ext>
            </a:extLst>
          </p:cNvPr>
          <p:cNvGrpSpPr/>
          <p:nvPr/>
        </p:nvGrpSpPr>
        <p:grpSpPr>
          <a:xfrm>
            <a:off x="8251945" y="3356366"/>
            <a:ext cx="1485435" cy="1250977"/>
            <a:chOff x="2298669" y="3354877"/>
            <a:chExt cx="1485435" cy="1250977"/>
          </a:xfrm>
        </p:grpSpPr>
        <p:pic>
          <p:nvPicPr>
            <p:cNvPr id="23" name="Picture 4" descr="Vector illustration of a laptop with cloud storage on the screen. All files  in one, security. White background 2189662 Vector Art at Vecteezy">
              <a:extLst>
                <a:ext uri="{FF2B5EF4-FFF2-40B4-BE49-F238E27FC236}">
                  <a16:creationId xmlns:a16="http://schemas.microsoft.com/office/drawing/2014/main" id="{B291B7AD-56F1-5F4F-872E-ED05075FE7A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6B8C1A8-004F-8140-AFB3-C508E1150EA3}"/>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93DE291-55B9-3244-AAA4-C310849A1D39}"/>
              </a:ext>
            </a:extLst>
          </p:cNvPr>
          <p:cNvGrpSpPr/>
          <p:nvPr/>
        </p:nvGrpSpPr>
        <p:grpSpPr>
          <a:xfrm>
            <a:off x="5275306" y="4925759"/>
            <a:ext cx="1485435" cy="1250977"/>
            <a:chOff x="2298669" y="3354877"/>
            <a:chExt cx="1485435" cy="1250977"/>
          </a:xfrm>
        </p:grpSpPr>
        <p:pic>
          <p:nvPicPr>
            <p:cNvPr id="26" name="Picture 4" descr="Vector illustration of a laptop with cloud storage on the screen. All files  in one, security. White background 2189662 Vector Art at Vecteezy">
              <a:extLst>
                <a:ext uri="{FF2B5EF4-FFF2-40B4-BE49-F238E27FC236}">
                  <a16:creationId xmlns:a16="http://schemas.microsoft.com/office/drawing/2014/main" id="{C09355C5-1A68-7343-88C2-2026F28299C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68" t="18015" r="10391" b="16934"/>
            <a:stretch/>
          </p:blipFill>
          <p:spPr bwMode="auto">
            <a:xfrm>
              <a:off x="2298669" y="3354877"/>
              <a:ext cx="1485435" cy="1250977"/>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872EEA6-2AB2-2443-822D-04FDEBE23B4C}"/>
                </a:ext>
              </a:extLst>
            </p:cNvPr>
            <p:cNvSpPr/>
            <p:nvPr/>
          </p:nvSpPr>
          <p:spPr>
            <a:xfrm>
              <a:off x="2569413" y="3441639"/>
              <a:ext cx="926162" cy="574736"/>
            </a:xfrm>
            <a:prstGeom prst="rect">
              <a:avLst/>
            </a:prstGeom>
            <a:solidFill>
              <a:srgbClr val="D0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Google Shape;222;p32">
            <a:extLst>
              <a:ext uri="{FF2B5EF4-FFF2-40B4-BE49-F238E27FC236}">
                <a16:creationId xmlns:a16="http://schemas.microsoft.com/office/drawing/2014/main" id="{762706AB-72E4-0848-9226-30055CD6A9D4}"/>
              </a:ext>
            </a:extLst>
          </p:cNvPr>
          <p:cNvPicPr preferRelativeResize="0"/>
          <p:nvPr/>
        </p:nvPicPr>
        <p:blipFill rotWithShape="1">
          <a:blip r:embed="rId3">
            <a:alphaModFix/>
          </a:blip>
          <a:srcRect r="18410"/>
          <a:stretch/>
        </p:blipFill>
        <p:spPr>
          <a:xfrm>
            <a:off x="2519805" y="3409286"/>
            <a:ext cx="1006594" cy="648563"/>
          </a:xfrm>
          <a:prstGeom prst="rect">
            <a:avLst/>
          </a:prstGeom>
          <a:noFill/>
          <a:ln>
            <a:noFill/>
          </a:ln>
        </p:spPr>
      </p:pic>
      <p:pic>
        <p:nvPicPr>
          <p:cNvPr id="28" name="Google Shape;222;p32">
            <a:extLst>
              <a:ext uri="{FF2B5EF4-FFF2-40B4-BE49-F238E27FC236}">
                <a16:creationId xmlns:a16="http://schemas.microsoft.com/office/drawing/2014/main" id="{41B9A347-B71A-C047-8759-B6281A860E23}"/>
              </a:ext>
            </a:extLst>
          </p:cNvPr>
          <p:cNvPicPr preferRelativeResize="0"/>
          <p:nvPr/>
        </p:nvPicPr>
        <p:blipFill rotWithShape="1">
          <a:blip r:embed="rId3">
            <a:alphaModFix/>
          </a:blip>
          <a:srcRect r="18410"/>
          <a:stretch/>
        </p:blipFill>
        <p:spPr>
          <a:xfrm>
            <a:off x="2519805" y="3412261"/>
            <a:ext cx="1006594" cy="648563"/>
          </a:xfrm>
          <a:prstGeom prst="rect">
            <a:avLst/>
          </a:prstGeom>
          <a:noFill/>
          <a:ln>
            <a:noFill/>
          </a:ln>
        </p:spPr>
      </p:pic>
      <p:pic>
        <p:nvPicPr>
          <p:cNvPr id="29" name="Google Shape;222;p32">
            <a:extLst>
              <a:ext uri="{FF2B5EF4-FFF2-40B4-BE49-F238E27FC236}">
                <a16:creationId xmlns:a16="http://schemas.microsoft.com/office/drawing/2014/main" id="{BAB17370-E188-E44B-B9F2-D3DD509962DC}"/>
              </a:ext>
            </a:extLst>
          </p:cNvPr>
          <p:cNvPicPr preferRelativeResize="0"/>
          <p:nvPr/>
        </p:nvPicPr>
        <p:blipFill rotWithShape="1">
          <a:blip r:embed="rId3">
            <a:alphaModFix/>
          </a:blip>
          <a:srcRect r="18410"/>
          <a:stretch/>
        </p:blipFill>
        <p:spPr>
          <a:xfrm>
            <a:off x="5521923" y="3480728"/>
            <a:ext cx="1006594" cy="648563"/>
          </a:xfrm>
          <a:prstGeom prst="rect">
            <a:avLst/>
          </a:prstGeom>
          <a:noFill/>
          <a:ln>
            <a:noFill/>
          </a:ln>
        </p:spPr>
      </p:pic>
      <p:pic>
        <p:nvPicPr>
          <p:cNvPr id="32" name="Google Shape;222;p32">
            <a:extLst>
              <a:ext uri="{FF2B5EF4-FFF2-40B4-BE49-F238E27FC236}">
                <a16:creationId xmlns:a16="http://schemas.microsoft.com/office/drawing/2014/main" id="{9E81993B-6489-284B-BEEB-557261F5D958}"/>
              </a:ext>
            </a:extLst>
          </p:cNvPr>
          <p:cNvPicPr preferRelativeResize="0"/>
          <p:nvPr/>
        </p:nvPicPr>
        <p:blipFill rotWithShape="1">
          <a:blip r:embed="rId3">
            <a:alphaModFix/>
          </a:blip>
          <a:srcRect r="18410"/>
          <a:stretch/>
        </p:blipFill>
        <p:spPr>
          <a:xfrm>
            <a:off x="5521923" y="3480728"/>
            <a:ext cx="1006594" cy="648563"/>
          </a:xfrm>
          <a:prstGeom prst="rect">
            <a:avLst/>
          </a:prstGeom>
          <a:noFill/>
          <a:ln>
            <a:noFill/>
          </a:ln>
        </p:spPr>
      </p:pic>
      <p:pic>
        <p:nvPicPr>
          <p:cNvPr id="34" name="Google Shape;222;p32">
            <a:extLst>
              <a:ext uri="{FF2B5EF4-FFF2-40B4-BE49-F238E27FC236}">
                <a16:creationId xmlns:a16="http://schemas.microsoft.com/office/drawing/2014/main" id="{019698A1-848C-214A-AEE5-E79CB962D88C}"/>
              </a:ext>
            </a:extLst>
          </p:cNvPr>
          <p:cNvPicPr preferRelativeResize="0"/>
          <p:nvPr/>
        </p:nvPicPr>
        <p:blipFill rotWithShape="1">
          <a:blip r:embed="rId3">
            <a:alphaModFix/>
          </a:blip>
          <a:srcRect r="18410"/>
          <a:stretch/>
        </p:blipFill>
        <p:spPr>
          <a:xfrm>
            <a:off x="5528253" y="3480728"/>
            <a:ext cx="1006594" cy="648563"/>
          </a:xfrm>
          <a:prstGeom prst="rect">
            <a:avLst/>
          </a:prstGeom>
          <a:noFill/>
          <a:ln>
            <a:noFill/>
          </a:ln>
        </p:spPr>
      </p:pic>
      <p:pic>
        <p:nvPicPr>
          <p:cNvPr id="33" name="Google Shape;222;p32">
            <a:extLst>
              <a:ext uri="{FF2B5EF4-FFF2-40B4-BE49-F238E27FC236}">
                <a16:creationId xmlns:a16="http://schemas.microsoft.com/office/drawing/2014/main" id="{3D9DF12E-FD7F-9743-B63C-AB137359FCAC}"/>
              </a:ext>
            </a:extLst>
          </p:cNvPr>
          <p:cNvPicPr preferRelativeResize="0"/>
          <p:nvPr/>
        </p:nvPicPr>
        <p:blipFill rotWithShape="1">
          <a:blip r:embed="rId3">
            <a:alphaModFix/>
          </a:blip>
          <a:srcRect r="18410"/>
          <a:stretch/>
        </p:blipFill>
        <p:spPr>
          <a:xfrm>
            <a:off x="5521923" y="3480728"/>
            <a:ext cx="1006594" cy="648563"/>
          </a:xfrm>
          <a:prstGeom prst="rect">
            <a:avLst/>
          </a:prstGeom>
          <a:noFill/>
          <a:ln>
            <a:noFill/>
          </a:ln>
        </p:spPr>
      </p:pic>
      <p:pic>
        <p:nvPicPr>
          <p:cNvPr id="36" name="Google Shape;222;p32">
            <a:extLst>
              <a:ext uri="{FF2B5EF4-FFF2-40B4-BE49-F238E27FC236}">
                <a16:creationId xmlns:a16="http://schemas.microsoft.com/office/drawing/2014/main" id="{FD9533ED-4539-7C49-AC02-451F34151335}"/>
              </a:ext>
            </a:extLst>
          </p:cNvPr>
          <p:cNvPicPr preferRelativeResize="0"/>
          <p:nvPr/>
        </p:nvPicPr>
        <p:blipFill rotWithShape="1">
          <a:blip r:embed="rId3">
            <a:alphaModFix/>
          </a:blip>
          <a:srcRect r="18410"/>
          <a:stretch/>
        </p:blipFill>
        <p:spPr>
          <a:xfrm>
            <a:off x="5521923" y="3483422"/>
            <a:ext cx="1006594" cy="648563"/>
          </a:xfrm>
          <a:prstGeom prst="rect">
            <a:avLst/>
          </a:prstGeom>
          <a:noFill/>
          <a:ln>
            <a:noFill/>
          </a:ln>
        </p:spPr>
      </p:pic>
      <p:sp>
        <p:nvSpPr>
          <p:cNvPr id="37" name="Rounded Rectangle 36">
            <a:extLst>
              <a:ext uri="{FF2B5EF4-FFF2-40B4-BE49-F238E27FC236}">
                <a16:creationId xmlns:a16="http://schemas.microsoft.com/office/drawing/2014/main" id="{78BEB751-574A-F14E-8A3B-E3B74AD67564}"/>
              </a:ext>
            </a:extLst>
          </p:cNvPr>
          <p:cNvSpPr/>
          <p:nvPr/>
        </p:nvSpPr>
        <p:spPr>
          <a:xfrm>
            <a:off x="2175641" y="2919753"/>
            <a:ext cx="1718203" cy="1859728"/>
          </a:xfrm>
          <a:prstGeom prst="roundRect">
            <a:avLst>
              <a:gd name="adj" fmla="val 520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Google Shape;221;p32">
            <a:extLst>
              <a:ext uri="{FF2B5EF4-FFF2-40B4-BE49-F238E27FC236}">
                <a16:creationId xmlns:a16="http://schemas.microsoft.com/office/drawing/2014/main" id="{7CAD6F29-9AB7-9F41-BB11-680C8AC890F7}"/>
              </a:ext>
            </a:extLst>
          </p:cNvPr>
          <p:cNvSpPr txBox="1"/>
          <p:nvPr/>
        </p:nvSpPr>
        <p:spPr>
          <a:xfrm>
            <a:off x="2704052" y="2919753"/>
            <a:ext cx="63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t>You</a:t>
            </a:r>
            <a:endParaRPr b="1" dirty="0"/>
          </a:p>
        </p:txBody>
      </p:sp>
      <p:pic>
        <p:nvPicPr>
          <p:cNvPr id="7170" name="Picture 2" descr="Amazon.com: Smiley Face Circle Magnet : Home &amp;amp; Kitchen">
            <a:extLst>
              <a:ext uri="{FF2B5EF4-FFF2-40B4-BE49-F238E27FC236}">
                <a16:creationId xmlns:a16="http://schemas.microsoft.com/office/drawing/2014/main" id="{27F77962-E218-544E-9C20-E5CB07BD4A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7635" y="1697340"/>
            <a:ext cx="323850" cy="3238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Amazon.com: Smiley Face Circle Magnet : Home &amp;amp; Kitchen">
            <a:extLst>
              <a:ext uri="{FF2B5EF4-FFF2-40B4-BE49-F238E27FC236}">
                <a16:creationId xmlns:a16="http://schemas.microsoft.com/office/drawing/2014/main" id="{0FEAFBB4-B161-3241-A3CE-A110E54ADB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6507" y="3571642"/>
            <a:ext cx="323850" cy="32385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Amazon.com: Smiley Face Circle Magnet : Home &amp;amp; Kitchen">
            <a:extLst>
              <a:ext uri="{FF2B5EF4-FFF2-40B4-BE49-F238E27FC236}">
                <a16:creationId xmlns:a16="http://schemas.microsoft.com/office/drawing/2014/main" id="{1F23E488-4EF5-1741-956F-351C6977DF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2924" y="5160660"/>
            <a:ext cx="323850" cy="32385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Google Shape;216;p32">
            <a:extLst>
              <a:ext uri="{FF2B5EF4-FFF2-40B4-BE49-F238E27FC236}">
                <a16:creationId xmlns:a16="http://schemas.microsoft.com/office/drawing/2014/main" id="{9C54EBA6-3FAA-AE43-9F77-F1698C72804B}"/>
              </a:ext>
            </a:extLst>
          </p:cNvPr>
          <p:cNvCxnSpPr/>
          <p:nvPr/>
        </p:nvCxnSpPr>
        <p:spPr>
          <a:xfrm rot="10800000">
            <a:off x="4106462" y="3810002"/>
            <a:ext cx="862500" cy="0"/>
          </a:xfrm>
          <a:prstGeom prst="straightConnector1">
            <a:avLst/>
          </a:prstGeom>
          <a:noFill/>
          <a:ln w="19050" cap="flat" cmpd="sng">
            <a:solidFill>
              <a:srgbClr val="BF9000"/>
            </a:solidFill>
            <a:prstDash val="solid"/>
            <a:round/>
            <a:headEnd type="triangle" w="med" len="med"/>
            <a:tailEnd type="triangle" w="med" len="med"/>
          </a:ln>
        </p:spPr>
      </p:cxnSp>
      <p:cxnSp>
        <p:nvCxnSpPr>
          <p:cNvPr id="42" name="Google Shape;218;p32">
            <a:extLst>
              <a:ext uri="{FF2B5EF4-FFF2-40B4-BE49-F238E27FC236}">
                <a16:creationId xmlns:a16="http://schemas.microsoft.com/office/drawing/2014/main" id="{A38989F7-3612-6F44-A9A8-68F07CC5AF66}"/>
              </a:ext>
            </a:extLst>
          </p:cNvPr>
          <p:cNvCxnSpPr/>
          <p:nvPr/>
        </p:nvCxnSpPr>
        <p:spPr>
          <a:xfrm rot="10800000">
            <a:off x="6018025" y="4135689"/>
            <a:ext cx="0" cy="643800"/>
          </a:xfrm>
          <a:prstGeom prst="straightConnector1">
            <a:avLst/>
          </a:prstGeom>
          <a:noFill/>
          <a:ln w="19050" cap="flat" cmpd="sng">
            <a:solidFill>
              <a:srgbClr val="BF9000"/>
            </a:solidFill>
            <a:prstDash val="solid"/>
            <a:round/>
            <a:headEnd type="triangle" w="med" len="med"/>
            <a:tailEnd type="triangle" w="med" len="med"/>
          </a:ln>
        </p:spPr>
      </p:cxnSp>
      <p:cxnSp>
        <p:nvCxnSpPr>
          <p:cNvPr id="43" name="Google Shape;219;p32">
            <a:extLst>
              <a:ext uri="{FF2B5EF4-FFF2-40B4-BE49-F238E27FC236}">
                <a16:creationId xmlns:a16="http://schemas.microsoft.com/office/drawing/2014/main" id="{94F1C57E-2BAF-8742-8A66-7F80169F353F}"/>
              </a:ext>
            </a:extLst>
          </p:cNvPr>
          <p:cNvCxnSpPr/>
          <p:nvPr/>
        </p:nvCxnSpPr>
        <p:spPr>
          <a:xfrm rot="10800000">
            <a:off x="6018025" y="2797839"/>
            <a:ext cx="0" cy="643800"/>
          </a:xfrm>
          <a:prstGeom prst="straightConnector1">
            <a:avLst/>
          </a:prstGeom>
          <a:noFill/>
          <a:ln w="19050" cap="flat" cmpd="sng">
            <a:solidFill>
              <a:srgbClr val="BF9000"/>
            </a:solidFill>
            <a:prstDash val="solid"/>
            <a:round/>
            <a:headEnd type="triangle" w="med" len="med"/>
            <a:tailEnd type="triangle" w="med" len="med"/>
          </a:ln>
        </p:spPr>
      </p:cxnSp>
      <p:cxnSp>
        <p:nvCxnSpPr>
          <p:cNvPr id="44" name="Google Shape;220;p32">
            <a:extLst>
              <a:ext uri="{FF2B5EF4-FFF2-40B4-BE49-F238E27FC236}">
                <a16:creationId xmlns:a16="http://schemas.microsoft.com/office/drawing/2014/main" id="{F4807511-420C-1D4E-8966-026EE37EDD80}"/>
              </a:ext>
            </a:extLst>
          </p:cNvPr>
          <p:cNvCxnSpPr/>
          <p:nvPr/>
        </p:nvCxnSpPr>
        <p:spPr>
          <a:xfrm rot="10800000">
            <a:off x="7148699" y="3810002"/>
            <a:ext cx="862500" cy="0"/>
          </a:xfrm>
          <a:prstGeom prst="straightConnector1">
            <a:avLst/>
          </a:prstGeom>
          <a:noFill/>
          <a:ln w="19050" cap="flat" cmpd="sng">
            <a:solidFill>
              <a:srgbClr val="BF9000"/>
            </a:solidFill>
            <a:prstDash val="solid"/>
            <a:round/>
            <a:headEnd type="triangle" w="med" len="med"/>
            <a:tailEnd type="triangle" w="med" len="med"/>
          </a:ln>
        </p:spPr>
      </p:cxnSp>
      <p:pic>
        <p:nvPicPr>
          <p:cNvPr id="45" name="Picture 2" descr="Amazon.com: Smiley Face Circle Magnet : Home &amp;amp; Kitchen">
            <a:extLst>
              <a:ext uri="{FF2B5EF4-FFF2-40B4-BE49-F238E27FC236}">
                <a16:creationId xmlns:a16="http://schemas.microsoft.com/office/drawing/2014/main" id="{26B4438D-BA27-484C-AB24-43BFFEF660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7833" y="3590459"/>
            <a:ext cx="32385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6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182 -1.11111E-6 L -0.00312 -0.28958 " pathEditMode="relative" rAng="0" ptsTypes="AA">
                                      <p:cBhvr>
                                        <p:cTn id="6" dur="2000" fill="hold"/>
                                        <p:tgtEl>
                                          <p:spTgt spid="34"/>
                                        </p:tgtEl>
                                        <p:attrNameLst>
                                          <p:attrName>ppt_x</p:attrName>
                                          <p:attrName>ppt_y</p:attrName>
                                        </p:attrNameLst>
                                      </p:cBhvr>
                                      <p:rCtr x="-65" y="-14491"/>
                                    </p:animMotion>
                                  </p:childTnLst>
                                </p:cTn>
                              </p:par>
                              <p:par>
                                <p:cTn id="7" presetID="0" presetClass="path" presetSubtype="0" accel="50000" decel="50000" fill="hold" nodeType="withEffect">
                                  <p:stCondLst>
                                    <p:cond delay="0"/>
                                  </p:stCondLst>
                                  <p:childTnLst>
                                    <p:animMotion origin="layout" path="M -0.00052 0.0007 L -0.0026 0.21991 " pathEditMode="relative" rAng="0" ptsTypes="AA">
                                      <p:cBhvr>
                                        <p:cTn id="8" dur="2000" fill="hold"/>
                                        <p:tgtEl>
                                          <p:spTgt spid="33"/>
                                        </p:tgtEl>
                                        <p:attrNameLst>
                                          <p:attrName>ppt_x</p:attrName>
                                          <p:attrName>ppt_y</p:attrName>
                                        </p:attrNameLst>
                                      </p:cBhvr>
                                      <p:rCtr x="-104" y="10949"/>
                                    </p:animMotion>
                                  </p:childTnLst>
                                </p:cTn>
                              </p:par>
                              <p:par>
                                <p:cTn id="9" presetID="0" presetClass="path" presetSubtype="0" accel="50000" decel="50000" fill="hold" nodeType="withEffect">
                                  <p:stCondLst>
                                    <p:cond delay="0"/>
                                  </p:stCondLst>
                                  <p:childTnLst>
                                    <p:animMotion origin="layout" path="M -0.00052 -0.00023 L 0.24258 -0.01065 " pathEditMode="relative" rAng="0" ptsTypes="AA">
                                      <p:cBhvr>
                                        <p:cTn id="10" dur="2000" fill="hold"/>
                                        <p:tgtEl>
                                          <p:spTgt spid="36"/>
                                        </p:tgtEl>
                                        <p:attrNameLst>
                                          <p:attrName>ppt_x</p:attrName>
                                          <p:attrName>ppt_y</p:attrName>
                                        </p:attrNameLst>
                                      </p:cBhvr>
                                      <p:rCtr x="12148" y="-532"/>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fade">
                                      <p:cBhvr>
                                        <p:cTn id="18" dur="500"/>
                                        <p:tgtEl>
                                          <p:spTgt spid="7170"/>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50800" lvl="1">
              <a:lnSpc>
                <a:spcPct val="90000"/>
              </a:lnSpc>
              <a:spcBef>
                <a:spcPts val="1000"/>
              </a:spcBef>
              <a:buClr>
                <a:schemeClr val="dk1"/>
              </a:buClr>
              <a:buSzPts val="2800"/>
            </a:pPr>
            <a:r>
              <a:rPr lang="en-US" sz="2800" dirty="0">
                <a:latin typeface="Calibri"/>
                <a:ea typeface="Calibri"/>
                <a:cs typeface="Calibri"/>
                <a:sym typeface="Calibri"/>
              </a:rPr>
              <a:t>	- What is a Software </a:t>
            </a:r>
            <a:r>
              <a:rPr lang="en-US" sz="2800" dirty="0">
                <a:latin typeface="Calibri"/>
                <a:cs typeface="Calibri"/>
                <a:sym typeface="Calibri"/>
              </a:rPr>
              <a:t>Repository?</a:t>
            </a:r>
          </a:p>
          <a:p>
            <a:pPr marL="50800" lvl="1">
              <a:lnSpc>
                <a:spcPct val="90000"/>
              </a:lnSpc>
              <a:spcBef>
                <a:spcPts val="1000"/>
              </a:spcBef>
              <a:buClr>
                <a:schemeClr val="dk1"/>
              </a:buClr>
              <a:buSzPts val="2800"/>
            </a:pPr>
            <a:r>
              <a:rPr lang="en-US" sz="2800" dirty="0">
                <a:latin typeface="Calibri"/>
                <a:cs typeface="Calibri"/>
                <a:sym typeface="Calibri"/>
              </a:rPr>
              <a:t>	- Local and Remote Repositories</a:t>
            </a:r>
          </a:p>
          <a:p>
            <a:pPr marL="50800" lvl="1">
              <a:lnSpc>
                <a:spcPct val="90000"/>
              </a:lnSpc>
              <a:spcBef>
                <a:spcPts val="1000"/>
              </a:spcBef>
              <a:buClr>
                <a:schemeClr val="dk1"/>
              </a:buClr>
              <a:buSzPts val="2800"/>
            </a:pPr>
            <a:r>
              <a:rPr lang="en-US" sz="2800" b="1" dirty="0">
                <a:latin typeface="Calibri"/>
                <a:cs typeface="Calibri"/>
                <a:sym typeface="Calibri"/>
              </a:rPr>
              <a:t>	- Git Workflow</a:t>
            </a:r>
            <a:endParaRPr lang="en-US" sz="3200" b="1" dirty="0">
              <a:latin typeface="Calibri"/>
              <a:ea typeface="Calibri"/>
              <a:cs typeface="Calibri"/>
              <a:sym typeface="Calibri"/>
            </a:endParaRP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Setting up Git and GitHub</a:t>
            </a: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Git: Hands on Work</a:t>
            </a: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3505914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Workflow</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endParaRPr lang="en-US" sz="34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grpSp>
        <p:nvGrpSpPr>
          <p:cNvPr id="3" name="Group 2">
            <a:extLst>
              <a:ext uri="{FF2B5EF4-FFF2-40B4-BE49-F238E27FC236}">
                <a16:creationId xmlns:a16="http://schemas.microsoft.com/office/drawing/2014/main" id="{0AC36E29-7715-8745-B4D6-63EC2D975210}"/>
              </a:ext>
            </a:extLst>
          </p:cNvPr>
          <p:cNvGrpSpPr/>
          <p:nvPr/>
        </p:nvGrpSpPr>
        <p:grpSpPr>
          <a:xfrm>
            <a:off x="2023629" y="1628593"/>
            <a:ext cx="8396595" cy="4270219"/>
            <a:chOff x="2023629" y="1628593"/>
            <a:chExt cx="8396595" cy="4270219"/>
          </a:xfrm>
        </p:grpSpPr>
        <p:pic>
          <p:nvPicPr>
            <p:cNvPr id="14338" name="Picture 2" descr="What Is Git &amp;amp; Why Should You Use It? | Noble Desktop Blog | Tutorials,  Resources, Tips &amp;amp; Tricks">
              <a:extLst>
                <a:ext uri="{FF2B5EF4-FFF2-40B4-BE49-F238E27FC236}">
                  <a16:creationId xmlns:a16="http://schemas.microsoft.com/office/drawing/2014/main" id="{94EB0D1C-0003-9945-9727-27D7611AC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628593"/>
              <a:ext cx="8334249" cy="4270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B0C6E-5849-5944-80CB-0C69A7067D3D}"/>
                </a:ext>
              </a:extLst>
            </p:cNvPr>
            <p:cNvSpPr txBox="1"/>
            <p:nvPr/>
          </p:nvSpPr>
          <p:spPr>
            <a:xfrm>
              <a:off x="2023629" y="4197928"/>
              <a:ext cx="1550843" cy="523220"/>
            </a:xfrm>
            <a:prstGeom prst="rect">
              <a:avLst/>
            </a:prstGeom>
            <a:solidFill>
              <a:srgbClr val="FFFFFF"/>
            </a:solidFill>
          </p:spPr>
          <p:txBody>
            <a:bodyPr wrap="square" rtlCol="0">
              <a:spAutoFit/>
            </a:bodyPr>
            <a:lstStyle/>
            <a:p>
              <a:pPr algn="ctr"/>
              <a:r>
                <a:rPr lang="en-US" sz="2800" b="1" dirty="0">
                  <a:solidFill>
                    <a:srgbClr val="01B200"/>
                  </a:solidFill>
                  <a:latin typeface="Arial" panose="020B0604020202020204" pitchFamily="34" charset="0"/>
                  <a:cs typeface="Arial" panose="020B0604020202020204" pitchFamily="34" charset="0"/>
                </a:rPr>
                <a:t>Main</a:t>
              </a:r>
            </a:p>
          </p:txBody>
        </p:sp>
      </p:grpSp>
    </p:spTree>
    <p:extLst>
      <p:ext uri="{BB962C8B-B14F-4D97-AF65-F5344CB8AC3E}">
        <p14:creationId xmlns:p14="http://schemas.microsoft.com/office/powerpoint/2010/main" val="176339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dirty="0">
                <a:latin typeface="Calibri"/>
                <a:cs typeface="Calibri"/>
                <a:sym typeface="Calibri"/>
              </a:rPr>
              <a:t>Setting up Git and GitHub</a:t>
            </a:r>
          </a:p>
          <a:p>
            <a:pPr marL="457200" lvl="0" indent="-406400">
              <a:lnSpc>
                <a:spcPct val="90000"/>
              </a:lnSpc>
              <a:spcBef>
                <a:spcPts val="1000"/>
              </a:spcBef>
              <a:buClr>
                <a:schemeClr val="dk1"/>
              </a:buClr>
              <a:buSzPts val="2800"/>
              <a:buChar char="•"/>
            </a:pPr>
            <a:r>
              <a:rPr lang="en-US" sz="3200" dirty="0">
                <a:latin typeface="Calibri"/>
                <a:cs typeface="Calibri"/>
                <a:sym typeface="Calibri"/>
              </a:rPr>
              <a:t>Git: Hands on Work</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312632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Workflow</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endParaRPr lang="en-US" sz="34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grpSp>
        <p:nvGrpSpPr>
          <p:cNvPr id="3" name="Group 2">
            <a:extLst>
              <a:ext uri="{FF2B5EF4-FFF2-40B4-BE49-F238E27FC236}">
                <a16:creationId xmlns:a16="http://schemas.microsoft.com/office/drawing/2014/main" id="{0AC36E29-7715-8745-B4D6-63EC2D975210}"/>
              </a:ext>
            </a:extLst>
          </p:cNvPr>
          <p:cNvGrpSpPr/>
          <p:nvPr/>
        </p:nvGrpSpPr>
        <p:grpSpPr>
          <a:xfrm>
            <a:off x="2023629" y="1628593"/>
            <a:ext cx="8396595" cy="4270219"/>
            <a:chOff x="2023629" y="1628593"/>
            <a:chExt cx="8396595" cy="4270219"/>
          </a:xfrm>
        </p:grpSpPr>
        <p:pic>
          <p:nvPicPr>
            <p:cNvPr id="14338" name="Picture 2" descr="What Is Git &amp;amp; Why Should You Use It? | Noble Desktop Blog | Tutorials,  Resources, Tips &amp;amp; Tricks">
              <a:extLst>
                <a:ext uri="{FF2B5EF4-FFF2-40B4-BE49-F238E27FC236}">
                  <a16:creationId xmlns:a16="http://schemas.microsoft.com/office/drawing/2014/main" id="{94EB0D1C-0003-9945-9727-27D7611AC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628593"/>
              <a:ext cx="8334249" cy="4270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B0C6E-5849-5944-80CB-0C69A7067D3D}"/>
                </a:ext>
              </a:extLst>
            </p:cNvPr>
            <p:cNvSpPr txBox="1"/>
            <p:nvPr/>
          </p:nvSpPr>
          <p:spPr>
            <a:xfrm>
              <a:off x="2023629" y="4197928"/>
              <a:ext cx="1550843" cy="523220"/>
            </a:xfrm>
            <a:prstGeom prst="rect">
              <a:avLst/>
            </a:prstGeom>
            <a:solidFill>
              <a:srgbClr val="FFFFFF"/>
            </a:solidFill>
          </p:spPr>
          <p:txBody>
            <a:bodyPr wrap="square" rtlCol="0">
              <a:spAutoFit/>
            </a:bodyPr>
            <a:lstStyle/>
            <a:p>
              <a:pPr algn="ctr"/>
              <a:r>
                <a:rPr lang="en-US" sz="2800" b="1" dirty="0">
                  <a:solidFill>
                    <a:srgbClr val="01B200"/>
                  </a:solidFill>
                  <a:latin typeface="Arial" panose="020B0604020202020204" pitchFamily="34" charset="0"/>
                  <a:cs typeface="Arial" panose="020B0604020202020204" pitchFamily="34" charset="0"/>
                </a:rPr>
                <a:t>Main</a:t>
              </a:r>
            </a:p>
          </p:txBody>
        </p:sp>
      </p:grpSp>
      <p:sp>
        <p:nvSpPr>
          <p:cNvPr id="4" name="Rectangle 3">
            <a:extLst>
              <a:ext uri="{FF2B5EF4-FFF2-40B4-BE49-F238E27FC236}">
                <a16:creationId xmlns:a16="http://schemas.microsoft.com/office/drawing/2014/main" id="{723D2AE6-141B-DA44-BE31-F2DBA78DCFDD}"/>
              </a:ext>
            </a:extLst>
          </p:cNvPr>
          <p:cNvSpPr/>
          <p:nvPr/>
        </p:nvSpPr>
        <p:spPr>
          <a:xfrm>
            <a:off x="1759289" y="3242362"/>
            <a:ext cx="2079521" cy="159511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755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Workflow</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endParaRPr lang="en-US" sz="34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grpSp>
        <p:nvGrpSpPr>
          <p:cNvPr id="3" name="Group 2">
            <a:extLst>
              <a:ext uri="{FF2B5EF4-FFF2-40B4-BE49-F238E27FC236}">
                <a16:creationId xmlns:a16="http://schemas.microsoft.com/office/drawing/2014/main" id="{0AC36E29-7715-8745-B4D6-63EC2D975210}"/>
              </a:ext>
            </a:extLst>
          </p:cNvPr>
          <p:cNvGrpSpPr/>
          <p:nvPr/>
        </p:nvGrpSpPr>
        <p:grpSpPr>
          <a:xfrm>
            <a:off x="2023629" y="1628593"/>
            <a:ext cx="8396595" cy="4270219"/>
            <a:chOff x="2023629" y="1628593"/>
            <a:chExt cx="8396595" cy="4270219"/>
          </a:xfrm>
        </p:grpSpPr>
        <p:pic>
          <p:nvPicPr>
            <p:cNvPr id="14338" name="Picture 2" descr="What Is Git &amp;amp; Why Should You Use It? | Noble Desktop Blog | Tutorials,  Resources, Tips &amp;amp; Tricks">
              <a:extLst>
                <a:ext uri="{FF2B5EF4-FFF2-40B4-BE49-F238E27FC236}">
                  <a16:creationId xmlns:a16="http://schemas.microsoft.com/office/drawing/2014/main" id="{94EB0D1C-0003-9945-9727-27D7611AC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628593"/>
              <a:ext cx="8334249" cy="4270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B0C6E-5849-5944-80CB-0C69A7067D3D}"/>
                </a:ext>
              </a:extLst>
            </p:cNvPr>
            <p:cNvSpPr txBox="1"/>
            <p:nvPr/>
          </p:nvSpPr>
          <p:spPr>
            <a:xfrm>
              <a:off x="2023629" y="4197928"/>
              <a:ext cx="1550843" cy="523220"/>
            </a:xfrm>
            <a:prstGeom prst="rect">
              <a:avLst/>
            </a:prstGeom>
            <a:solidFill>
              <a:srgbClr val="FFFFFF"/>
            </a:solidFill>
          </p:spPr>
          <p:txBody>
            <a:bodyPr wrap="square" rtlCol="0">
              <a:spAutoFit/>
            </a:bodyPr>
            <a:lstStyle/>
            <a:p>
              <a:pPr algn="ctr"/>
              <a:r>
                <a:rPr lang="en-US" sz="2800" b="1" dirty="0">
                  <a:solidFill>
                    <a:srgbClr val="01B200"/>
                  </a:solidFill>
                  <a:latin typeface="Arial" panose="020B0604020202020204" pitchFamily="34" charset="0"/>
                  <a:cs typeface="Arial" panose="020B0604020202020204" pitchFamily="34" charset="0"/>
                </a:rPr>
                <a:t>Main</a:t>
              </a:r>
            </a:p>
          </p:txBody>
        </p:sp>
      </p:grpSp>
      <p:sp>
        <p:nvSpPr>
          <p:cNvPr id="4" name="Rectangle 3">
            <a:extLst>
              <a:ext uri="{FF2B5EF4-FFF2-40B4-BE49-F238E27FC236}">
                <a16:creationId xmlns:a16="http://schemas.microsoft.com/office/drawing/2014/main" id="{723D2AE6-141B-DA44-BE31-F2DBA78DCFDD}"/>
              </a:ext>
            </a:extLst>
          </p:cNvPr>
          <p:cNvSpPr/>
          <p:nvPr/>
        </p:nvSpPr>
        <p:spPr>
          <a:xfrm>
            <a:off x="4173578" y="1497116"/>
            <a:ext cx="3289106" cy="159511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975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Workflow</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endParaRPr lang="en-US" sz="34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grpSp>
        <p:nvGrpSpPr>
          <p:cNvPr id="3" name="Group 2">
            <a:extLst>
              <a:ext uri="{FF2B5EF4-FFF2-40B4-BE49-F238E27FC236}">
                <a16:creationId xmlns:a16="http://schemas.microsoft.com/office/drawing/2014/main" id="{0AC36E29-7715-8745-B4D6-63EC2D975210}"/>
              </a:ext>
            </a:extLst>
          </p:cNvPr>
          <p:cNvGrpSpPr/>
          <p:nvPr/>
        </p:nvGrpSpPr>
        <p:grpSpPr>
          <a:xfrm>
            <a:off x="2023629" y="1628593"/>
            <a:ext cx="8396595" cy="4270219"/>
            <a:chOff x="2023629" y="1628593"/>
            <a:chExt cx="8396595" cy="4270219"/>
          </a:xfrm>
        </p:grpSpPr>
        <p:pic>
          <p:nvPicPr>
            <p:cNvPr id="14338" name="Picture 2" descr="What Is Git &amp;amp; Why Should You Use It? | Noble Desktop Blog | Tutorials,  Resources, Tips &amp;amp; Tricks">
              <a:extLst>
                <a:ext uri="{FF2B5EF4-FFF2-40B4-BE49-F238E27FC236}">
                  <a16:creationId xmlns:a16="http://schemas.microsoft.com/office/drawing/2014/main" id="{94EB0D1C-0003-9945-9727-27D7611AC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628593"/>
              <a:ext cx="8334249" cy="4270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B0C6E-5849-5944-80CB-0C69A7067D3D}"/>
                </a:ext>
              </a:extLst>
            </p:cNvPr>
            <p:cNvSpPr txBox="1"/>
            <p:nvPr/>
          </p:nvSpPr>
          <p:spPr>
            <a:xfrm>
              <a:off x="2023629" y="4197928"/>
              <a:ext cx="1550843" cy="523220"/>
            </a:xfrm>
            <a:prstGeom prst="rect">
              <a:avLst/>
            </a:prstGeom>
            <a:solidFill>
              <a:srgbClr val="FFFFFF"/>
            </a:solidFill>
          </p:spPr>
          <p:txBody>
            <a:bodyPr wrap="square" rtlCol="0">
              <a:spAutoFit/>
            </a:bodyPr>
            <a:lstStyle/>
            <a:p>
              <a:pPr algn="ctr"/>
              <a:r>
                <a:rPr lang="en-US" sz="2800" b="1" dirty="0">
                  <a:solidFill>
                    <a:srgbClr val="01B200"/>
                  </a:solidFill>
                  <a:latin typeface="Arial" panose="020B0604020202020204" pitchFamily="34" charset="0"/>
                  <a:cs typeface="Arial" panose="020B0604020202020204" pitchFamily="34" charset="0"/>
                </a:rPr>
                <a:t>Main</a:t>
              </a:r>
            </a:p>
          </p:txBody>
        </p:sp>
      </p:grpSp>
      <p:sp>
        <p:nvSpPr>
          <p:cNvPr id="4" name="Rectangle 3">
            <a:extLst>
              <a:ext uri="{FF2B5EF4-FFF2-40B4-BE49-F238E27FC236}">
                <a16:creationId xmlns:a16="http://schemas.microsoft.com/office/drawing/2014/main" id="{723D2AE6-141B-DA44-BE31-F2DBA78DCFDD}"/>
              </a:ext>
            </a:extLst>
          </p:cNvPr>
          <p:cNvSpPr/>
          <p:nvPr/>
        </p:nvSpPr>
        <p:spPr>
          <a:xfrm>
            <a:off x="6636773" y="4197928"/>
            <a:ext cx="2713703" cy="12464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9954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Workflow</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endParaRPr lang="en-US" sz="34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grpSp>
        <p:nvGrpSpPr>
          <p:cNvPr id="3" name="Group 2">
            <a:extLst>
              <a:ext uri="{FF2B5EF4-FFF2-40B4-BE49-F238E27FC236}">
                <a16:creationId xmlns:a16="http://schemas.microsoft.com/office/drawing/2014/main" id="{0AC36E29-7715-8745-B4D6-63EC2D975210}"/>
              </a:ext>
            </a:extLst>
          </p:cNvPr>
          <p:cNvGrpSpPr/>
          <p:nvPr/>
        </p:nvGrpSpPr>
        <p:grpSpPr>
          <a:xfrm>
            <a:off x="2023629" y="1628593"/>
            <a:ext cx="8396595" cy="4270219"/>
            <a:chOff x="2023629" y="1628593"/>
            <a:chExt cx="8396595" cy="4270219"/>
          </a:xfrm>
        </p:grpSpPr>
        <p:pic>
          <p:nvPicPr>
            <p:cNvPr id="14338" name="Picture 2" descr="What Is Git &amp;amp; Why Should You Use It? | Noble Desktop Blog | Tutorials,  Resources, Tips &amp;amp; Tricks">
              <a:extLst>
                <a:ext uri="{FF2B5EF4-FFF2-40B4-BE49-F238E27FC236}">
                  <a16:creationId xmlns:a16="http://schemas.microsoft.com/office/drawing/2014/main" id="{94EB0D1C-0003-9945-9727-27D7611AC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628593"/>
              <a:ext cx="8334249" cy="4270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B0C6E-5849-5944-80CB-0C69A7067D3D}"/>
                </a:ext>
              </a:extLst>
            </p:cNvPr>
            <p:cNvSpPr txBox="1"/>
            <p:nvPr/>
          </p:nvSpPr>
          <p:spPr>
            <a:xfrm>
              <a:off x="2023629" y="4197928"/>
              <a:ext cx="1550843" cy="523220"/>
            </a:xfrm>
            <a:prstGeom prst="rect">
              <a:avLst/>
            </a:prstGeom>
            <a:solidFill>
              <a:srgbClr val="FFFFFF"/>
            </a:solidFill>
          </p:spPr>
          <p:txBody>
            <a:bodyPr wrap="square" rtlCol="0">
              <a:spAutoFit/>
            </a:bodyPr>
            <a:lstStyle/>
            <a:p>
              <a:pPr algn="ctr"/>
              <a:r>
                <a:rPr lang="en-US" sz="2800" b="1" dirty="0">
                  <a:solidFill>
                    <a:srgbClr val="01B200"/>
                  </a:solidFill>
                  <a:latin typeface="Arial" panose="020B0604020202020204" pitchFamily="34" charset="0"/>
                  <a:cs typeface="Arial" panose="020B0604020202020204" pitchFamily="34" charset="0"/>
                </a:rPr>
                <a:t>Main</a:t>
              </a:r>
            </a:p>
          </p:txBody>
        </p:sp>
      </p:grpSp>
      <p:sp>
        <p:nvSpPr>
          <p:cNvPr id="4" name="Rectangle 3">
            <a:extLst>
              <a:ext uri="{FF2B5EF4-FFF2-40B4-BE49-F238E27FC236}">
                <a16:creationId xmlns:a16="http://schemas.microsoft.com/office/drawing/2014/main" id="{723D2AE6-141B-DA44-BE31-F2DBA78DCFDD}"/>
              </a:ext>
            </a:extLst>
          </p:cNvPr>
          <p:cNvSpPr/>
          <p:nvPr/>
        </p:nvSpPr>
        <p:spPr>
          <a:xfrm>
            <a:off x="7934632" y="3213041"/>
            <a:ext cx="1002891" cy="12464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297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Workflow</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endParaRPr lang="en-US" sz="34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grpSp>
        <p:nvGrpSpPr>
          <p:cNvPr id="3" name="Group 2">
            <a:extLst>
              <a:ext uri="{FF2B5EF4-FFF2-40B4-BE49-F238E27FC236}">
                <a16:creationId xmlns:a16="http://schemas.microsoft.com/office/drawing/2014/main" id="{0AC36E29-7715-8745-B4D6-63EC2D975210}"/>
              </a:ext>
            </a:extLst>
          </p:cNvPr>
          <p:cNvGrpSpPr/>
          <p:nvPr/>
        </p:nvGrpSpPr>
        <p:grpSpPr>
          <a:xfrm>
            <a:off x="2023629" y="1628593"/>
            <a:ext cx="8396595" cy="4270219"/>
            <a:chOff x="2023629" y="1628593"/>
            <a:chExt cx="8396595" cy="4270219"/>
          </a:xfrm>
        </p:grpSpPr>
        <p:pic>
          <p:nvPicPr>
            <p:cNvPr id="14338" name="Picture 2" descr="What Is Git &amp;amp; Why Should You Use It? | Noble Desktop Blog | Tutorials,  Resources, Tips &amp;amp; Tricks">
              <a:extLst>
                <a:ext uri="{FF2B5EF4-FFF2-40B4-BE49-F238E27FC236}">
                  <a16:creationId xmlns:a16="http://schemas.microsoft.com/office/drawing/2014/main" id="{94EB0D1C-0003-9945-9727-27D7611AC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628593"/>
              <a:ext cx="8334249" cy="4270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B0C6E-5849-5944-80CB-0C69A7067D3D}"/>
                </a:ext>
              </a:extLst>
            </p:cNvPr>
            <p:cNvSpPr txBox="1"/>
            <p:nvPr/>
          </p:nvSpPr>
          <p:spPr>
            <a:xfrm>
              <a:off x="2023629" y="4197928"/>
              <a:ext cx="1550843" cy="523220"/>
            </a:xfrm>
            <a:prstGeom prst="rect">
              <a:avLst/>
            </a:prstGeom>
            <a:solidFill>
              <a:srgbClr val="FFFFFF"/>
            </a:solidFill>
          </p:spPr>
          <p:txBody>
            <a:bodyPr wrap="square" rtlCol="0">
              <a:spAutoFit/>
            </a:bodyPr>
            <a:lstStyle/>
            <a:p>
              <a:pPr algn="ctr"/>
              <a:r>
                <a:rPr lang="en-US" sz="2800" b="1" dirty="0">
                  <a:solidFill>
                    <a:srgbClr val="01B200"/>
                  </a:solidFill>
                  <a:latin typeface="Arial" panose="020B0604020202020204" pitchFamily="34" charset="0"/>
                  <a:cs typeface="Arial" panose="020B0604020202020204" pitchFamily="34" charset="0"/>
                </a:rPr>
                <a:t>Main</a:t>
              </a:r>
            </a:p>
          </p:txBody>
        </p:sp>
      </p:grpSp>
      <p:sp>
        <p:nvSpPr>
          <p:cNvPr id="4" name="Rectangle 3">
            <a:extLst>
              <a:ext uri="{FF2B5EF4-FFF2-40B4-BE49-F238E27FC236}">
                <a16:creationId xmlns:a16="http://schemas.microsoft.com/office/drawing/2014/main" id="{723D2AE6-141B-DA44-BE31-F2DBA78DCFDD}"/>
              </a:ext>
            </a:extLst>
          </p:cNvPr>
          <p:cNvSpPr/>
          <p:nvPr/>
        </p:nvSpPr>
        <p:spPr>
          <a:xfrm>
            <a:off x="9450183" y="3213041"/>
            <a:ext cx="1002891" cy="1246497"/>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8455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7178" name="Picture 10" descr="Abstract Black Man And Woman With Question Mark People Solve Problem Choose  Solution Concept Of Dispute Conflict Deadlock People Asks Questions Think  Trouble Worried Confused Human Vector Stock Illustration - Download Image">
            <a:extLst>
              <a:ext uri="{FF2B5EF4-FFF2-40B4-BE49-F238E27FC236}">
                <a16:creationId xmlns:a16="http://schemas.microsoft.com/office/drawing/2014/main" id="{6D50E290-2725-CE43-A892-70A6893F9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453" y="514032"/>
            <a:ext cx="5583381" cy="398326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88A9C3A0-4BE2-B943-A0E1-B343D0C61D90}"/>
              </a:ext>
            </a:extLst>
          </p:cNvPr>
          <p:cNvSpPr/>
          <p:nvPr/>
        </p:nvSpPr>
        <p:spPr>
          <a:xfrm>
            <a:off x="519547" y="665017"/>
            <a:ext cx="5400874" cy="3853063"/>
          </a:xfrm>
          <a:prstGeom prst="roundRect">
            <a:avLst>
              <a:gd name="adj" fmla="val 764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dirty="0">
                <a:solidFill>
                  <a:srgbClr val="002060"/>
                </a:solidFill>
              </a:rPr>
              <a:t>To Git or not to Git? </a:t>
            </a:r>
          </a:p>
          <a:p>
            <a:pPr marL="0" indent="0" algn="ctr">
              <a:buNone/>
            </a:pPr>
            <a:endParaRPr lang="en-US" sz="4000" dirty="0">
              <a:solidFill>
                <a:srgbClr val="002060"/>
              </a:solidFill>
            </a:endParaRPr>
          </a:p>
          <a:p>
            <a:pPr marL="0" indent="0" algn="ctr">
              <a:buNone/>
            </a:pPr>
            <a:r>
              <a:rPr lang="en-US" sz="4000" b="1" dirty="0">
                <a:solidFill>
                  <a:srgbClr val="002060"/>
                </a:solidFill>
              </a:rPr>
              <a:t>That is no question! </a:t>
            </a:r>
          </a:p>
          <a:p>
            <a:pPr marL="0" indent="0" algn="ctr">
              <a:buNone/>
            </a:pPr>
            <a:endParaRPr lang="en-US" sz="4000" dirty="0">
              <a:solidFill>
                <a:srgbClr val="002060"/>
              </a:solidFill>
            </a:endParaRPr>
          </a:p>
          <a:p>
            <a:pPr marL="0" indent="0" algn="ctr">
              <a:buNone/>
            </a:pPr>
            <a:r>
              <a:rPr lang="en-US" sz="4000" dirty="0">
                <a:solidFill>
                  <a:srgbClr val="002060"/>
                </a:solidFill>
              </a:rPr>
              <a:t>But how?</a:t>
            </a:r>
            <a:endParaRPr lang="en-US" sz="4000" dirty="0">
              <a:solidFill>
                <a:srgbClr val="002060"/>
              </a:solidFill>
              <a:latin typeface="Calibri"/>
              <a:ea typeface="Calibri"/>
              <a:cs typeface="Calibri"/>
              <a:sym typeface="Calibri"/>
            </a:endParaRPr>
          </a:p>
        </p:txBody>
      </p:sp>
      <p:sp>
        <p:nvSpPr>
          <p:cNvPr id="15" name="Rounded Rectangle 14">
            <a:extLst>
              <a:ext uri="{FF2B5EF4-FFF2-40B4-BE49-F238E27FC236}">
                <a16:creationId xmlns:a16="http://schemas.microsoft.com/office/drawing/2014/main" id="{EC0B1C90-50F1-6045-A56E-930BF4C3FEBC}"/>
              </a:ext>
            </a:extLst>
          </p:cNvPr>
          <p:cNvSpPr/>
          <p:nvPr/>
        </p:nvSpPr>
        <p:spPr>
          <a:xfrm>
            <a:off x="519546" y="4883727"/>
            <a:ext cx="11201399" cy="1345391"/>
          </a:xfrm>
          <a:prstGeom prst="roundRect">
            <a:avLst>
              <a:gd name="adj" fmla="val 1142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dirty="0">
                <a:solidFill>
                  <a:srgbClr val="002060"/>
                </a:solidFill>
              </a:rPr>
              <a:t>Let’s git our hands dirty! </a:t>
            </a:r>
            <a:r>
              <a:rPr lang="en-US" sz="4000" dirty="0">
                <a:solidFill>
                  <a:srgbClr val="002060"/>
                </a:solidFill>
                <a:sym typeface="Wingdings" pitchFamily="2" charset="2"/>
              </a:rPr>
              <a:t>:)</a:t>
            </a:r>
            <a:endParaRPr lang="en-US" sz="4000" dirty="0">
              <a:solidFill>
                <a:srgbClr val="002060"/>
              </a:solidFill>
              <a:latin typeface="Calibri"/>
              <a:ea typeface="Calibri"/>
              <a:cs typeface="Calibri"/>
              <a:sym typeface="Calibri"/>
            </a:endParaRPr>
          </a:p>
        </p:txBody>
      </p:sp>
      <p:pic>
        <p:nvPicPr>
          <p:cNvPr id="14" name="Google Shape;151;p27">
            <a:extLst>
              <a:ext uri="{FF2B5EF4-FFF2-40B4-BE49-F238E27FC236}">
                <a16:creationId xmlns:a16="http://schemas.microsoft.com/office/drawing/2014/main" id="{3C946BBC-8837-4448-8D15-9B8825AB0FBB}"/>
              </a:ext>
            </a:extLst>
          </p:cNvPr>
          <p:cNvPicPr preferRelativeResize="0"/>
          <p:nvPr/>
        </p:nvPicPr>
        <p:blipFill rotWithShape="1">
          <a:blip r:embed="rId4">
            <a:alphaModFix/>
          </a:blip>
          <a:srcRect/>
          <a:stretch/>
        </p:blipFill>
        <p:spPr>
          <a:xfrm>
            <a:off x="0" y="6429240"/>
            <a:ext cx="12191402" cy="462960"/>
          </a:xfrm>
          <a:prstGeom prst="rect">
            <a:avLst/>
          </a:prstGeom>
          <a:noFill/>
          <a:ln>
            <a:noFill/>
          </a:ln>
        </p:spPr>
      </p:pic>
      <p:pic>
        <p:nvPicPr>
          <p:cNvPr id="17" name="Google Shape;230;p33">
            <a:extLst>
              <a:ext uri="{FF2B5EF4-FFF2-40B4-BE49-F238E27FC236}">
                <a16:creationId xmlns:a16="http://schemas.microsoft.com/office/drawing/2014/main" id="{9D6ADD4B-A490-1E49-A5B7-590D1E5A24A0}"/>
              </a:ext>
            </a:extLst>
          </p:cNvPr>
          <p:cNvPicPr preferRelativeResize="0"/>
          <p:nvPr/>
        </p:nvPicPr>
        <p:blipFill>
          <a:blip r:embed="rId5">
            <a:alphaModFix/>
          </a:blip>
          <a:stretch>
            <a:fillRect/>
          </a:stretch>
        </p:blipFill>
        <p:spPr>
          <a:xfrm>
            <a:off x="6447200" y="665018"/>
            <a:ext cx="5400874" cy="3834616"/>
          </a:xfrm>
          <a:prstGeom prst="rect">
            <a:avLst/>
          </a:prstGeom>
          <a:noFill/>
          <a:ln>
            <a:noFill/>
          </a:ln>
        </p:spPr>
      </p:pic>
    </p:spTree>
    <p:extLst>
      <p:ext uri="{BB962C8B-B14F-4D97-AF65-F5344CB8AC3E}">
        <p14:creationId xmlns:p14="http://schemas.microsoft.com/office/powerpoint/2010/main" val="12254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457200" marR="0" lvl="0" indent="-406400" algn="l" rtl="0">
              <a:lnSpc>
                <a:spcPct val="90000"/>
              </a:lnSpc>
              <a:spcBef>
                <a:spcPts val="1000"/>
              </a:spcBef>
              <a:spcAft>
                <a:spcPts val="0"/>
              </a:spcAft>
              <a:buClr>
                <a:schemeClr val="dk1"/>
              </a:buClr>
              <a:buSzPts val="2800"/>
              <a:buChar char="•"/>
            </a:pPr>
            <a:r>
              <a:rPr lang="en-US" sz="3200" b="1" dirty="0">
                <a:latin typeface="Calibri"/>
                <a:cs typeface="Calibri"/>
                <a:sym typeface="Calibri"/>
              </a:rPr>
              <a:t>Command Line Interpreter</a:t>
            </a:r>
          </a:p>
          <a:p>
            <a:pPr marL="50800" lvl="1">
              <a:lnSpc>
                <a:spcPct val="90000"/>
              </a:lnSpc>
              <a:spcBef>
                <a:spcPts val="1000"/>
              </a:spcBef>
              <a:buClr>
                <a:schemeClr val="dk1"/>
              </a:buClr>
              <a:buSzPts val="2800"/>
            </a:pPr>
            <a:r>
              <a:rPr lang="en-US" sz="2800" dirty="0">
                <a:latin typeface="Calibri"/>
                <a:cs typeface="Calibri"/>
                <a:sym typeface="Calibri"/>
              </a:rPr>
              <a:t>	- What is a Command Line Interpreter?</a:t>
            </a:r>
          </a:p>
          <a:p>
            <a:pPr marL="50800" lvl="1">
              <a:lnSpc>
                <a:spcPct val="90000"/>
              </a:lnSpc>
              <a:spcBef>
                <a:spcPts val="1000"/>
              </a:spcBef>
              <a:buClr>
                <a:schemeClr val="dk1"/>
              </a:buClr>
              <a:buSzPts val="2800"/>
            </a:pPr>
            <a:r>
              <a:rPr lang="en-US" sz="2800" dirty="0">
                <a:latin typeface="Calibri"/>
                <a:cs typeface="Calibri"/>
                <a:sym typeface="Calibri"/>
              </a:rPr>
              <a:t>	- Basic Commands</a:t>
            </a:r>
            <a:endParaRPr lang="en-US" sz="3200" dirty="0">
              <a:latin typeface="Calibri"/>
              <a:cs typeface="Calibri"/>
              <a:sym typeface="Calibri"/>
            </a:endParaRP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Setting up Git and GitHub</a:t>
            </a: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Git: Hands on Work</a:t>
            </a: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173455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a:lnSpc>
                <a:spcPct val="90000"/>
              </a:lnSpc>
            </a:pPr>
            <a:r>
              <a:rPr lang="en-US" sz="4800" dirty="0">
                <a:latin typeface="Calibri"/>
                <a:cs typeface="Calibri"/>
                <a:sym typeface="Calibri"/>
              </a:rPr>
              <a:t>Command Line Interpreter</a:t>
            </a:r>
          </a:p>
        </p:txBody>
      </p:sp>
      <p:sp>
        <p:nvSpPr>
          <p:cNvPr id="159" name="Google Shape;159;p28"/>
          <p:cNvSpPr txBox="1"/>
          <p:nvPr/>
        </p:nvSpPr>
        <p:spPr>
          <a:xfrm>
            <a:off x="530074" y="1413575"/>
            <a:ext cx="11457715" cy="4763700"/>
          </a:xfrm>
          <a:prstGeom prst="rect">
            <a:avLst/>
          </a:prstGeom>
          <a:noFill/>
          <a:ln>
            <a:noFill/>
          </a:ln>
        </p:spPr>
        <p:txBody>
          <a:bodyPr spcFirstLastPara="1" wrap="square" lIns="91425" tIns="45700" rIns="91425" bIns="45700" anchor="t" anchorCtr="0">
            <a:normAutofit/>
          </a:bodyPr>
          <a:lstStyle/>
          <a:p>
            <a:pPr marL="508000" marR="0" lvl="0" indent="-457200" algn="l" rtl="0">
              <a:lnSpc>
                <a:spcPct val="90000"/>
              </a:lnSpc>
              <a:spcBef>
                <a:spcPts val="1000"/>
              </a:spcBef>
              <a:spcAft>
                <a:spcPts val="0"/>
              </a:spcAft>
              <a:buClr>
                <a:schemeClr val="dk1"/>
              </a:buClr>
              <a:buSzPts val="2800"/>
              <a:buFont typeface="Arial" panose="020B0604020202020204" pitchFamily="34" charset="0"/>
              <a:buChar char="•"/>
            </a:pPr>
            <a:r>
              <a:rPr lang="en-US" sz="3200" dirty="0">
                <a:latin typeface="Calibri"/>
                <a:ea typeface="Calibri"/>
                <a:cs typeface="Calibri"/>
                <a:sym typeface="Calibri"/>
              </a:rPr>
              <a:t>A communication portal between you and your computer. It provides a direct interaction with your computer</a:t>
            </a:r>
          </a:p>
          <a:p>
            <a:pPr marL="508000" marR="0" lvl="0" indent="-457200" algn="l" rtl="0">
              <a:lnSpc>
                <a:spcPct val="90000"/>
              </a:lnSpc>
              <a:spcBef>
                <a:spcPts val="1000"/>
              </a:spcBef>
              <a:spcAft>
                <a:spcPts val="0"/>
              </a:spcAft>
              <a:buClr>
                <a:schemeClr val="dk1"/>
              </a:buClr>
              <a:buSzPts val="2800"/>
              <a:buFont typeface="Arial" panose="020B0604020202020204" pitchFamily="34" charset="0"/>
              <a:buChar char="•"/>
            </a:pPr>
            <a:r>
              <a:rPr lang="en-US" sz="3200" dirty="0">
                <a:latin typeface="Calibri"/>
                <a:ea typeface="Calibri"/>
                <a:cs typeface="Calibri"/>
                <a:sym typeface="Calibri"/>
              </a:rPr>
              <a:t>We don’t always have an available program/software to handle things for us, so we connect to the computer directly</a:t>
            </a:r>
          </a:p>
          <a:p>
            <a:pPr marL="508000" indent="-457200">
              <a:lnSpc>
                <a:spcPct val="90000"/>
              </a:lnSpc>
              <a:spcBef>
                <a:spcPts val="1000"/>
              </a:spcBef>
              <a:buClr>
                <a:schemeClr val="dk1"/>
              </a:buClr>
              <a:buSzPts val="2800"/>
              <a:buFont typeface="Arial" panose="020B0604020202020204" pitchFamily="34" charset="0"/>
              <a:buChar char="•"/>
            </a:pPr>
            <a:r>
              <a:rPr lang="en-US" sz="3200" dirty="0">
                <a:latin typeface="Calibri"/>
                <a:ea typeface="Calibri"/>
                <a:cs typeface="Calibri"/>
                <a:sym typeface="Calibri"/>
              </a:rPr>
              <a:t>It is your best friend when you install programs and manage packages/libraries </a:t>
            </a:r>
            <a:r>
              <a:rPr lang="en-US" sz="3200" dirty="0" err="1">
                <a:latin typeface="Calibri"/>
                <a:ea typeface="Calibri"/>
                <a:cs typeface="Calibri"/>
                <a:sym typeface="Calibri"/>
              </a:rPr>
              <a:t>etc</a:t>
            </a:r>
            <a:endParaRPr lang="en-US" sz="32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5" name="Picture 2" descr="Command Interpreter Window">
            <a:extLst>
              <a:ext uri="{FF2B5EF4-FFF2-40B4-BE49-F238E27FC236}">
                <a16:creationId xmlns:a16="http://schemas.microsoft.com/office/drawing/2014/main" id="{3238E674-D562-8C4C-BF63-63596DF36D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13" t="23620" r="20750" b="13784"/>
          <a:stretch/>
        </p:blipFill>
        <p:spPr bwMode="auto">
          <a:xfrm>
            <a:off x="7964129" y="4287342"/>
            <a:ext cx="4227871" cy="214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27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1" end="1"/>
                                            </p:txEl>
                                          </p:spTgt>
                                        </p:tgtEl>
                                        <p:attrNameLst>
                                          <p:attrName>style.visibility</p:attrName>
                                        </p:attrNameLst>
                                      </p:cBhvr>
                                      <p:to>
                                        <p:strVal val="visible"/>
                                      </p:to>
                                    </p:set>
                                    <p:animEffect transition="in" filter="fade">
                                      <p:cBhvr>
                                        <p:cTn id="7" dur="500"/>
                                        <p:tgtEl>
                                          <p:spTgt spid="1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2" end="2"/>
                                            </p:txEl>
                                          </p:spTgt>
                                        </p:tgtEl>
                                        <p:attrNameLst>
                                          <p:attrName>style.visibility</p:attrName>
                                        </p:attrNameLst>
                                      </p:cBhvr>
                                      <p:to>
                                        <p:strVal val="visible"/>
                                      </p:to>
                                    </p:set>
                                    <p:animEffect transition="in" filter="fade">
                                      <p:cBhvr>
                                        <p:cTn id="12" dur="500"/>
                                        <p:tgtEl>
                                          <p:spTgt spid="1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a:lnSpc>
                <a:spcPct val="90000"/>
              </a:lnSpc>
            </a:pPr>
            <a:r>
              <a:rPr lang="en-US" sz="4800" dirty="0">
                <a:latin typeface="Calibri"/>
                <a:cs typeface="Calibri"/>
                <a:sym typeface="Calibri"/>
              </a:rPr>
              <a:t>Command Line Interpreter</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17" name="Picture 2" descr="Command Interpreter Window">
            <a:extLst>
              <a:ext uri="{FF2B5EF4-FFF2-40B4-BE49-F238E27FC236}">
                <a16:creationId xmlns:a16="http://schemas.microsoft.com/office/drawing/2014/main" id="{7F8DB905-3C13-984F-A349-E7B2D50964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13" t="23620" r="20750" b="13784"/>
          <a:stretch/>
        </p:blipFill>
        <p:spPr bwMode="auto">
          <a:xfrm>
            <a:off x="443484" y="2010768"/>
            <a:ext cx="5602789" cy="28384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ABBAE12-48D6-AA4C-A0BE-7CC8758CFA1D}"/>
              </a:ext>
            </a:extLst>
          </p:cNvPr>
          <p:cNvSpPr txBox="1"/>
          <p:nvPr/>
        </p:nvSpPr>
        <p:spPr>
          <a:xfrm>
            <a:off x="2423178" y="1418936"/>
            <a:ext cx="1643399" cy="523220"/>
          </a:xfrm>
          <a:prstGeom prst="rect">
            <a:avLst/>
          </a:prstGeom>
          <a:noFill/>
        </p:spPr>
        <p:txBody>
          <a:bodyPr wrap="none" rtlCol="0">
            <a:spAutoFit/>
          </a:bodyPr>
          <a:lstStyle/>
          <a:p>
            <a:r>
              <a:rPr lang="en-US" sz="2800" dirty="0">
                <a:solidFill>
                  <a:srgbClr val="002060"/>
                </a:solidFill>
              </a:rPr>
              <a:t>Windows</a:t>
            </a:r>
          </a:p>
        </p:txBody>
      </p:sp>
      <p:sp>
        <p:nvSpPr>
          <p:cNvPr id="19" name="TextBox 18">
            <a:extLst>
              <a:ext uri="{FF2B5EF4-FFF2-40B4-BE49-F238E27FC236}">
                <a16:creationId xmlns:a16="http://schemas.microsoft.com/office/drawing/2014/main" id="{79255BB7-D047-5542-94EF-7D96AAE2FC7D}"/>
              </a:ext>
            </a:extLst>
          </p:cNvPr>
          <p:cNvSpPr txBox="1"/>
          <p:nvPr/>
        </p:nvSpPr>
        <p:spPr>
          <a:xfrm>
            <a:off x="868265" y="5098116"/>
            <a:ext cx="4753224" cy="338554"/>
          </a:xfrm>
          <a:prstGeom prst="rect">
            <a:avLst/>
          </a:prstGeom>
          <a:noFill/>
        </p:spPr>
        <p:txBody>
          <a:bodyPr wrap="none" rtlCol="0">
            <a:spAutoFit/>
          </a:bodyPr>
          <a:lstStyle/>
          <a:p>
            <a:r>
              <a:rPr lang="en-US" sz="1600" dirty="0">
                <a:solidFill>
                  <a:srgbClr val="002060"/>
                </a:solidFill>
              </a:rPr>
              <a:t>* Often referred as “</a:t>
            </a:r>
            <a:r>
              <a:rPr lang="en-US" sz="1600" b="1" dirty="0">
                <a:solidFill>
                  <a:srgbClr val="002060"/>
                </a:solidFill>
              </a:rPr>
              <a:t>Command Prompt</a:t>
            </a:r>
            <a:r>
              <a:rPr lang="en-US" sz="1600" dirty="0">
                <a:solidFill>
                  <a:srgbClr val="002060"/>
                </a:solidFill>
              </a:rPr>
              <a:t>” or “</a:t>
            </a:r>
            <a:r>
              <a:rPr lang="en-US" sz="1600" b="1" dirty="0">
                <a:solidFill>
                  <a:srgbClr val="002060"/>
                </a:solidFill>
              </a:rPr>
              <a:t>CMD</a:t>
            </a:r>
            <a:r>
              <a:rPr lang="en-US" sz="1600" dirty="0">
                <a:solidFill>
                  <a:srgbClr val="002060"/>
                </a:solidFill>
              </a:rPr>
              <a:t>”</a:t>
            </a:r>
          </a:p>
        </p:txBody>
      </p:sp>
    </p:spTree>
    <p:extLst>
      <p:ext uri="{BB962C8B-B14F-4D97-AF65-F5344CB8AC3E}">
        <p14:creationId xmlns:p14="http://schemas.microsoft.com/office/powerpoint/2010/main" val="349540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a:lnSpc>
                <a:spcPct val="90000"/>
              </a:lnSpc>
            </a:pPr>
            <a:r>
              <a:rPr lang="en-US" sz="4800" dirty="0">
                <a:latin typeface="Calibri"/>
                <a:cs typeface="Calibri"/>
                <a:sym typeface="Calibri"/>
              </a:rPr>
              <a:t>Command Line Interpreter</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8" name="Picture 2" descr="Command Interpreter Window">
            <a:extLst>
              <a:ext uri="{FF2B5EF4-FFF2-40B4-BE49-F238E27FC236}">
                <a16:creationId xmlns:a16="http://schemas.microsoft.com/office/drawing/2014/main" id="{EDA95DB7-78F7-2041-B748-5F9C6536E3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13" t="23620" r="20750" b="13784"/>
          <a:stretch/>
        </p:blipFill>
        <p:spPr bwMode="auto">
          <a:xfrm>
            <a:off x="443484" y="2010768"/>
            <a:ext cx="5602789" cy="2838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C5CC6B-E434-8A4F-8D6C-8D6FEB122FF3}"/>
              </a:ext>
            </a:extLst>
          </p:cNvPr>
          <p:cNvSpPr txBox="1"/>
          <p:nvPr/>
        </p:nvSpPr>
        <p:spPr>
          <a:xfrm>
            <a:off x="2423178" y="1418936"/>
            <a:ext cx="1643399" cy="523220"/>
          </a:xfrm>
          <a:prstGeom prst="rect">
            <a:avLst/>
          </a:prstGeom>
          <a:noFill/>
        </p:spPr>
        <p:txBody>
          <a:bodyPr wrap="none" rtlCol="0">
            <a:spAutoFit/>
          </a:bodyPr>
          <a:lstStyle/>
          <a:p>
            <a:r>
              <a:rPr lang="en-US" sz="2800" dirty="0">
                <a:solidFill>
                  <a:srgbClr val="002060"/>
                </a:solidFill>
              </a:rPr>
              <a:t>Windows</a:t>
            </a:r>
          </a:p>
        </p:txBody>
      </p:sp>
      <p:sp>
        <p:nvSpPr>
          <p:cNvPr id="10" name="TextBox 9">
            <a:extLst>
              <a:ext uri="{FF2B5EF4-FFF2-40B4-BE49-F238E27FC236}">
                <a16:creationId xmlns:a16="http://schemas.microsoft.com/office/drawing/2014/main" id="{A6084A0A-E623-E94D-9248-7C5D30FA9F02}"/>
              </a:ext>
            </a:extLst>
          </p:cNvPr>
          <p:cNvSpPr txBox="1"/>
          <p:nvPr/>
        </p:nvSpPr>
        <p:spPr>
          <a:xfrm>
            <a:off x="8281304" y="1404189"/>
            <a:ext cx="1481496" cy="523220"/>
          </a:xfrm>
          <a:prstGeom prst="rect">
            <a:avLst/>
          </a:prstGeom>
          <a:noFill/>
        </p:spPr>
        <p:txBody>
          <a:bodyPr wrap="none" rtlCol="0">
            <a:spAutoFit/>
          </a:bodyPr>
          <a:lstStyle/>
          <a:p>
            <a:r>
              <a:rPr lang="en-US" sz="2800" dirty="0">
                <a:solidFill>
                  <a:srgbClr val="002060"/>
                </a:solidFill>
              </a:rPr>
              <a:t>Mac OS</a:t>
            </a:r>
          </a:p>
        </p:txBody>
      </p:sp>
      <p:pic>
        <p:nvPicPr>
          <p:cNvPr id="4" name="Picture 3">
            <a:extLst>
              <a:ext uri="{FF2B5EF4-FFF2-40B4-BE49-F238E27FC236}">
                <a16:creationId xmlns:a16="http://schemas.microsoft.com/office/drawing/2014/main" id="{2A3C0EFB-1B65-964F-9D72-61366B96F95B}"/>
              </a:ext>
            </a:extLst>
          </p:cNvPr>
          <p:cNvPicPr>
            <a:picLocks noChangeAspect="1"/>
          </p:cNvPicPr>
          <p:nvPr/>
        </p:nvPicPr>
        <p:blipFill>
          <a:blip r:embed="rId5"/>
          <a:stretch>
            <a:fillRect/>
          </a:stretch>
        </p:blipFill>
        <p:spPr>
          <a:xfrm>
            <a:off x="6180019" y="2012966"/>
            <a:ext cx="5602789" cy="2840437"/>
          </a:xfrm>
          <a:prstGeom prst="rect">
            <a:avLst/>
          </a:prstGeom>
        </p:spPr>
      </p:pic>
      <p:sp>
        <p:nvSpPr>
          <p:cNvPr id="12" name="TextBox 11">
            <a:extLst>
              <a:ext uri="{FF2B5EF4-FFF2-40B4-BE49-F238E27FC236}">
                <a16:creationId xmlns:a16="http://schemas.microsoft.com/office/drawing/2014/main" id="{E2ECBC9C-45CA-DD48-AB30-8D248D936C89}"/>
              </a:ext>
            </a:extLst>
          </p:cNvPr>
          <p:cNvSpPr txBox="1"/>
          <p:nvPr/>
        </p:nvSpPr>
        <p:spPr>
          <a:xfrm>
            <a:off x="868265" y="5098116"/>
            <a:ext cx="4753224" cy="338554"/>
          </a:xfrm>
          <a:prstGeom prst="rect">
            <a:avLst/>
          </a:prstGeom>
          <a:noFill/>
        </p:spPr>
        <p:txBody>
          <a:bodyPr wrap="none" rtlCol="0">
            <a:spAutoFit/>
          </a:bodyPr>
          <a:lstStyle/>
          <a:p>
            <a:r>
              <a:rPr lang="en-US" sz="1600" dirty="0">
                <a:solidFill>
                  <a:srgbClr val="002060"/>
                </a:solidFill>
              </a:rPr>
              <a:t>* Often referred as “</a:t>
            </a:r>
            <a:r>
              <a:rPr lang="en-US" sz="1600" b="1" dirty="0">
                <a:solidFill>
                  <a:srgbClr val="002060"/>
                </a:solidFill>
              </a:rPr>
              <a:t>Command Prompt</a:t>
            </a:r>
            <a:r>
              <a:rPr lang="en-US" sz="1600" dirty="0">
                <a:solidFill>
                  <a:srgbClr val="002060"/>
                </a:solidFill>
              </a:rPr>
              <a:t>” or “</a:t>
            </a:r>
            <a:r>
              <a:rPr lang="en-US" sz="1600" b="1" dirty="0">
                <a:solidFill>
                  <a:srgbClr val="002060"/>
                </a:solidFill>
              </a:rPr>
              <a:t>CMD</a:t>
            </a:r>
            <a:r>
              <a:rPr lang="en-US" sz="1600" dirty="0">
                <a:solidFill>
                  <a:srgbClr val="002060"/>
                </a:solidFill>
              </a:rPr>
              <a:t>”</a:t>
            </a:r>
          </a:p>
        </p:txBody>
      </p:sp>
      <p:sp>
        <p:nvSpPr>
          <p:cNvPr id="13" name="TextBox 12">
            <a:extLst>
              <a:ext uri="{FF2B5EF4-FFF2-40B4-BE49-F238E27FC236}">
                <a16:creationId xmlns:a16="http://schemas.microsoft.com/office/drawing/2014/main" id="{33929844-19B3-EF41-9E41-D2CB2974ED4A}"/>
              </a:ext>
            </a:extLst>
          </p:cNvPr>
          <p:cNvSpPr txBox="1"/>
          <p:nvPr/>
        </p:nvSpPr>
        <p:spPr>
          <a:xfrm>
            <a:off x="7557548" y="5098116"/>
            <a:ext cx="2929007" cy="338554"/>
          </a:xfrm>
          <a:prstGeom prst="rect">
            <a:avLst/>
          </a:prstGeom>
          <a:noFill/>
        </p:spPr>
        <p:txBody>
          <a:bodyPr wrap="none" rtlCol="0">
            <a:spAutoFit/>
          </a:bodyPr>
          <a:lstStyle/>
          <a:p>
            <a:r>
              <a:rPr lang="en-US" sz="1600" dirty="0">
                <a:solidFill>
                  <a:srgbClr val="002060"/>
                </a:solidFill>
              </a:rPr>
              <a:t>* Often referred as “</a:t>
            </a:r>
            <a:r>
              <a:rPr lang="en-US" sz="1600" b="1" dirty="0">
                <a:solidFill>
                  <a:srgbClr val="002060"/>
                </a:solidFill>
              </a:rPr>
              <a:t>Terminal</a:t>
            </a:r>
            <a:r>
              <a:rPr lang="en-US" sz="1600" dirty="0">
                <a:solidFill>
                  <a:srgbClr val="002060"/>
                </a:solidFill>
              </a:rPr>
              <a:t>”</a:t>
            </a:r>
          </a:p>
        </p:txBody>
      </p:sp>
    </p:spTree>
    <p:extLst>
      <p:ext uri="{BB962C8B-B14F-4D97-AF65-F5344CB8AC3E}">
        <p14:creationId xmlns:p14="http://schemas.microsoft.com/office/powerpoint/2010/main" val="312602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50800" lvl="1">
              <a:lnSpc>
                <a:spcPct val="90000"/>
              </a:lnSpc>
              <a:spcBef>
                <a:spcPts val="1000"/>
              </a:spcBef>
              <a:buClr>
                <a:schemeClr val="dk1"/>
              </a:buClr>
              <a:buSzPts val="2800"/>
            </a:pPr>
            <a:r>
              <a:rPr lang="en-US" sz="2800" dirty="0">
                <a:latin typeface="Calibri"/>
                <a:ea typeface="Calibri"/>
                <a:cs typeface="Calibri"/>
                <a:sym typeface="Calibri"/>
              </a:rPr>
              <a:t>	</a:t>
            </a:r>
            <a:r>
              <a:rPr lang="en-US" sz="2800" b="1" dirty="0">
                <a:latin typeface="Calibri"/>
                <a:ea typeface="Calibri"/>
                <a:cs typeface="Calibri"/>
                <a:sym typeface="Calibri"/>
              </a:rPr>
              <a:t>- What is a Software </a:t>
            </a:r>
            <a:r>
              <a:rPr lang="en-US" sz="2800" b="1" dirty="0">
                <a:latin typeface="Calibri"/>
                <a:cs typeface="Calibri"/>
                <a:sym typeface="Calibri"/>
              </a:rPr>
              <a:t>Repository?</a:t>
            </a:r>
          </a:p>
          <a:p>
            <a:pPr marL="50800" lvl="1">
              <a:lnSpc>
                <a:spcPct val="90000"/>
              </a:lnSpc>
              <a:spcBef>
                <a:spcPts val="1000"/>
              </a:spcBef>
              <a:buClr>
                <a:schemeClr val="dk1"/>
              </a:buClr>
              <a:buSzPts val="2800"/>
            </a:pPr>
            <a:r>
              <a:rPr lang="en-US" sz="2800" dirty="0">
                <a:latin typeface="Calibri"/>
                <a:cs typeface="Calibri"/>
                <a:sym typeface="Calibri"/>
              </a:rPr>
              <a:t>	- Local and Remote Repositories</a:t>
            </a:r>
          </a:p>
          <a:p>
            <a:pPr marL="50800" lvl="1">
              <a:lnSpc>
                <a:spcPct val="90000"/>
              </a:lnSpc>
              <a:spcBef>
                <a:spcPts val="1000"/>
              </a:spcBef>
              <a:buClr>
                <a:schemeClr val="dk1"/>
              </a:buClr>
              <a:buSzPts val="2800"/>
            </a:pPr>
            <a:r>
              <a:rPr lang="en-US" sz="2800" dirty="0">
                <a:latin typeface="Calibri"/>
                <a:cs typeface="Calibri"/>
                <a:sym typeface="Calibri"/>
              </a:rPr>
              <a:t>	- Git Workflow</a:t>
            </a:r>
            <a:endParaRPr lang="en-US" sz="3200" dirty="0">
              <a:latin typeface="Calibri"/>
              <a:ea typeface="Calibri"/>
              <a:cs typeface="Calibri"/>
              <a:sym typeface="Calibri"/>
            </a:endParaRP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Command Line Interpreter</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Setting up Git and GitHub</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Git: Hands on Work</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573431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a:lnSpc>
                <a:spcPct val="90000"/>
              </a:lnSpc>
            </a:pPr>
            <a:r>
              <a:rPr lang="en-US" sz="4800" dirty="0">
                <a:latin typeface="Calibri"/>
                <a:cs typeface="Calibri"/>
                <a:sym typeface="Calibri"/>
              </a:rPr>
              <a:t>Command Line Interpreter: </a:t>
            </a:r>
            <a:r>
              <a:rPr lang="en-US" sz="4800" b="1" dirty="0">
                <a:latin typeface="Calibri"/>
                <a:cs typeface="Calibri"/>
                <a:sym typeface="Calibri"/>
              </a:rPr>
              <a:t>Windows</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17410" name="Picture 2" descr="How to Open Command Prompt (Windows 10, 8, 7, etc.)">
            <a:extLst>
              <a:ext uri="{FF2B5EF4-FFF2-40B4-BE49-F238E27FC236}">
                <a16:creationId xmlns:a16="http://schemas.microsoft.com/office/drawing/2014/main" id="{D9149EC6-C90D-024E-9F26-4E90CB9442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637" y="1497068"/>
            <a:ext cx="7166919" cy="47779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59;p28">
            <a:extLst>
              <a:ext uri="{FF2B5EF4-FFF2-40B4-BE49-F238E27FC236}">
                <a16:creationId xmlns:a16="http://schemas.microsoft.com/office/drawing/2014/main" id="{3052B0FD-8D91-4041-8C2D-49799AF0E8D6}"/>
              </a:ext>
            </a:extLst>
          </p:cNvPr>
          <p:cNvSpPr txBox="1"/>
          <p:nvPr/>
        </p:nvSpPr>
        <p:spPr>
          <a:xfrm>
            <a:off x="530075" y="1413575"/>
            <a:ext cx="3609439" cy="4763700"/>
          </a:xfrm>
          <a:prstGeom prst="rect">
            <a:avLst/>
          </a:prstGeom>
          <a:noFill/>
          <a:ln>
            <a:noFill/>
          </a:ln>
        </p:spPr>
        <p:txBody>
          <a:bodyPr spcFirstLastPara="1" wrap="square" lIns="91425" tIns="45700" rIns="91425" bIns="45700" anchor="t" anchorCtr="0">
            <a:normAutofit/>
          </a:bodyPr>
          <a:lstStyle/>
          <a:p>
            <a:pPr marL="50800" lvl="0">
              <a:lnSpc>
                <a:spcPct val="90000"/>
              </a:lnSpc>
              <a:spcBef>
                <a:spcPts val="1000"/>
              </a:spcBef>
              <a:buClr>
                <a:schemeClr val="dk1"/>
              </a:buClr>
              <a:buSzPts val="2800"/>
            </a:pPr>
            <a:r>
              <a:rPr lang="en-US" sz="3200" dirty="0">
                <a:latin typeface="Calibri"/>
                <a:ea typeface="Calibri"/>
                <a:cs typeface="Calibri"/>
                <a:sym typeface="Calibri"/>
              </a:rPr>
              <a:t>Type "command prompt” or ”</a:t>
            </a:r>
            <a:r>
              <a:rPr lang="en-US" sz="3200" dirty="0" err="1">
                <a:latin typeface="Calibri"/>
                <a:ea typeface="Calibri"/>
                <a:cs typeface="Calibri"/>
                <a:sym typeface="Calibri"/>
              </a:rPr>
              <a:t>cmd</a:t>
            </a:r>
            <a:r>
              <a:rPr lang="en-US" sz="3200" dirty="0">
                <a:latin typeface="Calibri"/>
                <a:ea typeface="Calibri"/>
                <a:cs typeface="Calibri"/>
                <a:sym typeface="Calibri"/>
              </a:rPr>
              <a:t>" into the Start menu</a:t>
            </a:r>
          </a:p>
        </p:txBody>
      </p:sp>
    </p:spTree>
    <p:extLst>
      <p:ext uri="{BB962C8B-B14F-4D97-AF65-F5344CB8AC3E}">
        <p14:creationId xmlns:p14="http://schemas.microsoft.com/office/powerpoint/2010/main" val="1232711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a:lnSpc>
                <a:spcPct val="90000"/>
              </a:lnSpc>
            </a:pPr>
            <a:r>
              <a:rPr lang="en-US" sz="4800" dirty="0">
                <a:latin typeface="Calibri"/>
                <a:cs typeface="Calibri"/>
                <a:sym typeface="Calibri"/>
              </a:rPr>
              <a:t>Command Line Interpreter: </a:t>
            </a:r>
            <a:r>
              <a:rPr lang="en-US" sz="4800" b="1" dirty="0">
                <a:latin typeface="Calibri"/>
                <a:cs typeface="Calibri"/>
                <a:sym typeface="Calibri"/>
              </a:rPr>
              <a:t>Mac OS</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sp>
        <p:nvSpPr>
          <p:cNvPr id="9" name="Google Shape;159;p28">
            <a:extLst>
              <a:ext uri="{FF2B5EF4-FFF2-40B4-BE49-F238E27FC236}">
                <a16:creationId xmlns:a16="http://schemas.microsoft.com/office/drawing/2014/main" id="{3052B0FD-8D91-4041-8C2D-49799AF0E8D6}"/>
              </a:ext>
            </a:extLst>
          </p:cNvPr>
          <p:cNvSpPr txBox="1"/>
          <p:nvPr/>
        </p:nvSpPr>
        <p:spPr>
          <a:xfrm>
            <a:off x="530075" y="1413575"/>
            <a:ext cx="3609439" cy="4763700"/>
          </a:xfrm>
          <a:prstGeom prst="rect">
            <a:avLst/>
          </a:prstGeom>
          <a:noFill/>
          <a:ln>
            <a:noFill/>
          </a:ln>
        </p:spPr>
        <p:txBody>
          <a:bodyPr spcFirstLastPara="1" wrap="square" lIns="91425" tIns="45700" rIns="91425" bIns="45700" anchor="t" anchorCtr="0">
            <a:normAutofit/>
          </a:bodyPr>
          <a:lstStyle/>
          <a:p>
            <a:pPr marL="50800" lvl="0">
              <a:lnSpc>
                <a:spcPct val="90000"/>
              </a:lnSpc>
              <a:spcBef>
                <a:spcPts val="1000"/>
              </a:spcBef>
              <a:buClr>
                <a:schemeClr val="dk1"/>
              </a:buClr>
              <a:buSzPts val="2800"/>
            </a:pPr>
            <a:r>
              <a:rPr lang="en-US" sz="3200" dirty="0">
                <a:latin typeface="Calibri"/>
                <a:ea typeface="Calibri"/>
                <a:cs typeface="Calibri"/>
                <a:sym typeface="Calibri"/>
              </a:rPr>
              <a:t>Click on the Spotlight button in the menu bar (looks like a magnifying glass)</a:t>
            </a:r>
          </a:p>
          <a:p>
            <a:pPr marL="50800" lvl="0">
              <a:lnSpc>
                <a:spcPct val="90000"/>
              </a:lnSpc>
              <a:spcBef>
                <a:spcPts val="1000"/>
              </a:spcBef>
              <a:buClr>
                <a:schemeClr val="dk1"/>
              </a:buClr>
              <a:buSzPts val="2800"/>
            </a:pPr>
            <a:endParaRPr lang="en-US" sz="3200" dirty="0">
              <a:latin typeface="Calibri"/>
              <a:ea typeface="Calibri"/>
              <a:cs typeface="Calibri"/>
              <a:sym typeface="Calibri"/>
            </a:endParaRPr>
          </a:p>
          <a:p>
            <a:pPr marL="50800" lvl="0">
              <a:lnSpc>
                <a:spcPct val="90000"/>
              </a:lnSpc>
              <a:spcBef>
                <a:spcPts val="1000"/>
              </a:spcBef>
              <a:buClr>
                <a:schemeClr val="dk1"/>
              </a:buClr>
              <a:buSzPts val="2800"/>
            </a:pPr>
            <a:r>
              <a:rPr lang="en-US" sz="3200" dirty="0">
                <a:latin typeface="Calibri"/>
                <a:ea typeface="Calibri"/>
                <a:cs typeface="Calibri"/>
                <a:sym typeface="Calibri"/>
              </a:rPr>
              <a:t>Type “terminal”</a:t>
            </a:r>
          </a:p>
        </p:txBody>
      </p:sp>
      <p:pic>
        <p:nvPicPr>
          <p:cNvPr id="2" name="Picture 1">
            <a:extLst>
              <a:ext uri="{FF2B5EF4-FFF2-40B4-BE49-F238E27FC236}">
                <a16:creationId xmlns:a16="http://schemas.microsoft.com/office/drawing/2014/main" id="{01D1C1EF-12F0-4649-BF0D-1B3DD74FA49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3000" contrast="17000"/>
                    </a14:imgEffect>
                  </a14:imgLayer>
                </a14:imgProps>
              </a:ext>
            </a:extLst>
          </a:blip>
          <a:stretch>
            <a:fillRect/>
          </a:stretch>
        </p:blipFill>
        <p:spPr>
          <a:xfrm>
            <a:off x="4994910" y="1350325"/>
            <a:ext cx="6888095" cy="4970790"/>
          </a:xfrm>
          <a:prstGeom prst="rect">
            <a:avLst/>
          </a:prstGeom>
        </p:spPr>
      </p:pic>
      <p:cxnSp>
        <p:nvCxnSpPr>
          <p:cNvPr id="4" name="Straight Arrow Connector 3">
            <a:extLst>
              <a:ext uri="{FF2B5EF4-FFF2-40B4-BE49-F238E27FC236}">
                <a16:creationId xmlns:a16="http://schemas.microsoft.com/office/drawing/2014/main" id="{7990B29C-E010-2D4D-B6A7-4202D7F34773}"/>
              </a:ext>
            </a:extLst>
          </p:cNvPr>
          <p:cNvCxnSpPr>
            <a:cxnSpLocks/>
          </p:cNvCxnSpPr>
          <p:nvPr/>
        </p:nvCxnSpPr>
        <p:spPr>
          <a:xfrm flipV="1">
            <a:off x="10795479" y="1729946"/>
            <a:ext cx="0" cy="796084"/>
          </a:xfrm>
          <a:prstGeom prst="straightConnector1">
            <a:avLst/>
          </a:prstGeom>
          <a:ln w="38100">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28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4" y="365125"/>
            <a:ext cx="11392537" cy="985200"/>
          </a:xfrm>
          <a:prstGeom prst="rect">
            <a:avLst/>
          </a:prstGeom>
          <a:noFill/>
          <a:ln>
            <a:noFill/>
          </a:ln>
        </p:spPr>
        <p:txBody>
          <a:bodyPr spcFirstLastPara="1" wrap="square" lIns="91425" tIns="45700" rIns="91425" bIns="45700" anchor="ctr" anchorCtr="0">
            <a:normAutofit/>
          </a:bodyPr>
          <a:lstStyle/>
          <a:p>
            <a:pPr>
              <a:lnSpc>
                <a:spcPct val="90000"/>
              </a:lnSpc>
            </a:pPr>
            <a:r>
              <a:rPr lang="en-US" sz="4800" dirty="0">
                <a:latin typeface="Calibri"/>
                <a:cs typeface="Calibri"/>
                <a:sym typeface="Calibri"/>
              </a:rPr>
              <a:t>Command Line Interpreter: </a:t>
            </a:r>
            <a:r>
              <a:rPr lang="en-US" sz="4800" b="1" dirty="0">
                <a:latin typeface="Calibri"/>
                <a:cs typeface="Calibri"/>
                <a:sym typeface="Calibri"/>
              </a:rPr>
              <a:t>Basic Commands</a:t>
            </a: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508000" lvl="0" indent="-457200">
              <a:lnSpc>
                <a:spcPct val="90000"/>
              </a:lnSpc>
              <a:spcBef>
                <a:spcPts val="1000"/>
              </a:spcBef>
              <a:buClr>
                <a:schemeClr val="dk1"/>
              </a:buClr>
              <a:buSzPts val="2800"/>
              <a:buFont typeface="Arial" panose="020B0604020202020204" pitchFamily="34" charset="0"/>
              <a:buChar char="•"/>
            </a:pPr>
            <a:endParaRPr lang="en-US" sz="3400" dirty="0">
              <a:latin typeface="Calibri"/>
              <a:ea typeface="Calibri"/>
              <a:cs typeface="Calibri"/>
              <a:sym typeface="Calibri"/>
            </a:endParaRP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graphicFrame>
        <p:nvGraphicFramePr>
          <p:cNvPr id="2" name="Table 2">
            <a:extLst>
              <a:ext uri="{FF2B5EF4-FFF2-40B4-BE49-F238E27FC236}">
                <a16:creationId xmlns:a16="http://schemas.microsoft.com/office/drawing/2014/main" id="{EAD49E14-863E-C84F-ADAC-DF24431A3F3B}"/>
              </a:ext>
            </a:extLst>
          </p:cNvPr>
          <p:cNvGraphicFramePr>
            <a:graphicFrameLocks noGrp="1"/>
          </p:cNvGraphicFramePr>
          <p:nvPr>
            <p:extLst>
              <p:ext uri="{D42A27DB-BD31-4B8C-83A1-F6EECF244321}">
                <p14:modId xmlns:p14="http://schemas.microsoft.com/office/powerpoint/2010/main" val="1911892907"/>
              </p:ext>
            </p:extLst>
          </p:nvPr>
        </p:nvGraphicFramePr>
        <p:xfrm>
          <a:off x="757915" y="1413575"/>
          <a:ext cx="10904010" cy="4734864"/>
        </p:xfrm>
        <a:graphic>
          <a:graphicData uri="http://schemas.openxmlformats.org/drawingml/2006/table">
            <a:tbl>
              <a:tblPr firstRow="1" bandRow="1">
                <a:tableStyleId>{5F5D537F-44E3-40EB-8D46-4F1E804CC38B}</a:tableStyleId>
              </a:tblPr>
              <a:tblGrid>
                <a:gridCol w="2308670">
                  <a:extLst>
                    <a:ext uri="{9D8B030D-6E8A-4147-A177-3AD203B41FA5}">
                      <a16:colId xmlns:a16="http://schemas.microsoft.com/office/drawing/2014/main" val="8196663"/>
                    </a:ext>
                  </a:extLst>
                </a:gridCol>
                <a:gridCol w="5634963">
                  <a:extLst>
                    <a:ext uri="{9D8B030D-6E8A-4147-A177-3AD203B41FA5}">
                      <a16:colId xmlns:a16="http://schemas.microsoft.com/office/drawing/2014/main" val="670443512"/>
                    </a:ext>
                  </a:extLst>
                </a:gridCol>
                <a:gridCol w="2960377">
                  <a:extLst>
                    <a:ext uri="{9D8B030D-6E8A-4147-A177-3AD203B41FA5}">
                      <a16:colId xmlns:a16="http://schemas.microsoft.com/office/drawing/2014/main" val="1467340344"/>
                    </a:ext>
                  </a:extLst>
                </a:gridCol>
              </a:tblGrid>
              <a:tr h="493285">
                <a:tc>
                  <a:txBody>
                    <a:bodyPr/>
                    <a:lstStyle/>
                    <a:p>
                      <a:pPr algn="ctr"/>
                      <a:r>
                        <a:rPr lang="en-US" sz="2000" b="1" dirty="0"/>
                        <a:t>Command</a:t>
                      </a:r>
                    </a:p>
                  </a:txBody>
                  <a:tcPr anchor="ctr">
                    <a:solidFill>
                      <a:srgbClr val="C6E1FF"/>
                    </a:solidFill>
                  </a:tcPr>
                </a:tc>
                <a:tc>
                  <a:txBody>
                    <a:bodyPr/>
                    <a:lstStyle/>
                    <a:p>
                      <a:pPr algn="ctr"/>
                      <a:r>
                        <a:rPr lang="en-US" sz="2000" b="1" dirty="0"/>
                        <a:t>Description</a:t>
                      </a:r>
                    </a:p>
                  </a:txBody>
                  <a:tcPr anchor="ctr">
                    <a:solidFill>
                      <a:srgbClr val="C6E1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t>Sample Use</a:t>
                      </a:r>
                    </a:p>
                  </a:txBody>
                  <a:tcPr anchor="ctr">
                    <a:solidFill>
                      <a:srgbClr val="C6E1FF"/>
                    </a:solidFill>
                  </a:tcPr>
                </a:tc>
                <a:extLst>
                  <a:ext uri="{0D108BD9-81ED-4DB2-BD59-A6C34878D82A}">
                    <a16:rowId xmlns:a16="http://schemas.microsoft.com/office/drawing/2014/main" val="4077878327"/>
                  </a:ext>
                </a:extLst>
              </a:tr>
              <a:tr h="917156">
                <a:tc>
                  <a:txBody>
                    <a:bodyPr/>
                    <a:lstStyle/>
                    <a:p>
                      <a:pPr lvl="2" algn="ctr"/>
                      <a:r>
                        <a:rPr lang="en-US" sz="2000" b="1" dirty="0"/>
                        <a:t>cd</a:t>
                      </a:r>
                    </a:p>
                  </a:txBody>
                  <a:tcPr anchor="ctr"/>
                </a:tc>
                <a:tc>
                  <a:txBody>
                    <a:bodyPr/>
                    <a:lstStyle/>
                    <a:p>
                      <a:r>
                        <a:rPr lang="en-US" sz="2000" dirty="0"/>
                        <a:t>”Change Directory" or, in simpler terms, change which folder we are in </a:t>
                      </a:r>
                    </a:p>
                  </a:txBody>
                  <a:tcPr anchor="ctr"/>
                </a:tc>
                <a:tc>
                  <a:txBody>
                    <a:bodyPr/>
                    <a:lstStyle/>
                    <a:p>
                      <a:pPr marL="285750" indent="-285750">
                        <a:buFont typeface="Arial" panose="020B0604020202020204" pitchFamily="34" charset="0"/>
                        <a:buChar char="•"/>
                      </a:pPr>
                      <a:r>
                        <a:rPr lang="en-US" sz="2000" b="1" dirty="0"/>
                        <a:t>cd desktop</a:t>
                      </a:r>
                    </a:p>
                    <a:p>
                      <a:pPr marL="285750" indent="-285750">
                        <a:buFont typeface="Arial" panose="020B0604020202020204" pitchFamily="34" charset="0"/>
                        <a:buChar char="•"/>
                      </a:pPr>
                      <a:r>
                        <a:rPr lang="en-US" sz="2000" b="1" dirty="0"/>
                        <a:t>cd downloads</a:t>
                      </a:r>
                    </a:p>
                  </a:txBody>
                  <a:tcPr anchor="ctr"/>
                </a:tc>
                <a:extLst>
                  <a:ext uri="{0D108BD9-81ED-4DB2-BD59-A6C34878D82A}">
                    <a16:rowId xmlns:a16="http://schemas.microsoft.com/office/drawing/2014/main" val="2602802830"/>
                  </a:ext>
                </a:extLst>
              </a:tr>
              <a:tr h="759842">
                <a:tc>
                  <a:txBody>
                    <a:bodyPr/>
                    <a:lstStyle/>
                    <a:p>
                      <a:pPr algn="ctr"/>
                      <a:r>
                        <a:rPr lang="en-US" sz="2000" b="1" dirty="0"/>
                        <a:t>ls</a:t>
                      </a:r>
                    </a:p>
                  </a:txBody>
                  <a:tcPr anchor="ctr"/>
                </a:tc>
                <a:tc>
                  <a:txBody>
                    <a:bodyPr/>
                    <a:lstStyle/>
                    <a:p>
                      <a:r>
                        <a:rPr lang="en-US" sz="2000" dirty="0"/>
                        <a:t>It shows everything in a folder.</a:t>
                      </a:r>
                    </a:p>
                  </a:txBody>
                  <a:tcPr anchor="ctr"/>
                </a:tc>
                <a:tc>
                  <a:txBody>
                    <a:bodyPr/>
                    <a:lstStyle/>
                    <a:p>
                      <a:pPr marL="285750" indent="-285750">
                        <a:buFont typeface="Arial" panose="020B0604020202020204" pitchFamily="34" charset="0"/>
                        <a:buChar char="•"/>
                      </a:pPr>
                      <a:r>
                        <a:rPr lang="en-US" sz="2000" b="1" dirty="0"/>
                        <a:t>Ls or </a:t>
                      </a:r>
                      <a:r>
                        <a:rPr lang="en-US" sz="2000" b="1" dirty="0">
                          <a:solidFill>
                            <a:srgbClr val="FF0000"/>
                          </a:solidFill>
                        </a:rPr>
                        <a:t>DIR /W</a:t>
                      </a:r>
                    </a:p>
                  </a:txBody>
                  <a:tcPr anchor="ctr"/>
                </a:tc>
                <a:extLst>
                  <a:ext uri="{0D108BD9-81ED-4DB2-BD59-A6C34878D82A}">
                    <a16:rowId xmlns:a16="http://schemas.microsoft.com/office/drawing/2014/main" val="586613261"/>
                  </a:ext>
                </a:extLst>
              </a:tr>
              <a:tr h="752168">
                <a:tc>
                  <a:txBody>
                    <a:bodyPr/>
                    <a:lstStyle/>
                    <a:p>
                      <a:pPr algn="ctr"/>
                      <a:r>
                        <a:rPr lang="en-US" sz="2000" b="1" dirty="0"/>
                        <a:t>clear</a:t>
                      </a:r>
                    </a:p>
                  </a:txBody>
                  <a:tcPr anchor="ctr"/>
                </a:tc>
                <a:tc>
                  <a:txBody>
                    <a:bodyPr/>
                    <a:lstStyle/>
                    <a:p>
                      <a:r>
                        <a:rPr lang="en-US" sz="2000" b="0" i="0" u="none" strike="noStrike" cap="none" dirty="0">
                          <a:solidFill>
                            <a:srgbClr val="000000"/>
                          </a:solidFill>
                          <a:effectLst/>
                          <a:latin typeface="Arial"/>
                          <a:cs typeface="Arial"/>
                          <a:sym typeface="Arial"/>
                        </a:rPr>
                        <a:t>It "clears" the screen</a:t>
                      </a:r>
                    </a:p>
                  </a:txBody>
                  <a:tcPr anchor="ctr"/>
                </a:tc>
                <a:tc>
                  <a:txBody>
                    <a:bodyPr/>
                    <a:lstStyle/>
                    <a:p>
                      <a:pPr marL="285750" indent="-285750">
                        <a:buFont typeface="Arial" panose="020B0604020202020204" pitchFamily="34" charset="0"/>
                        <a:buChar char="•"/>
                      </a:pPr>
                      <a:r>
                        <a:rPr lang="en-US" sz="2000" b="1" dirty="0"/>
                        <a:t>Clear or </a:t>
                      </a:r>
                      <a:r>
                        <a:rPr lang="en-US" sz="2000" b="1" dirty="0">
                          <a:solidFill>
                            <a:srgbClr val="FF0000"/>
                          </a:solidFill>
                        </a:rPr>
                        <a:t>CLS</a:t>
                      </a:r>
                    </a:p>
                  </a:txBody>
                  <a:tcPr anchor="ctr"/>
                </a:tc>
                <a:extLst>
                  <a:ext uri="{0D108BD9-81ED-4DB2-BD59-A6C34878D82A}">
                    <a16:rowId xmlns:a16="http://schemas.microsoft.com/office/drawing/2014/main" val="3708918006"/>
                  </a:ext>
                </a:extLst>
              </a:tr>
              <a:tr h="796413">
                <a:tc>
                  <a:txBody>
                    <a:bodyPr/>
                    <a:lstStyle/>
                    <a:p>
                      <a:pPr algn="ctr"/>
                      <a:r>
                        <a:rPr lang="en-US" sz="2000" b="1" dirty="0" err="1"/>
                        <a:t>mkdir</a:t>
                      </a:r>
                      <a:endParaRPr lang="en-US" sz="2000" b="1" dirty="0"/>
                    </a:p>
                  </a:txBody>
                  <a:tcPr anchor="ctr"/>
                </a:tc>
                <a:tc>
                  <a:txBody>
                    <a:bodyPr/>
                    <a:lstStyle/>
                    <a:p>
                      <a:r>
                        <a:rPr lang="en-US" sz="2000" b="0" i="0" u="none" strike="noStrike" cap="none" dirty="0">
                          <a:solidFill>
                            <a:srgbClr val="000000"/>
                          </a:solidFill>
                          <a:effectLst/>
                          <a:latin typeface="Arial"/>
                          <a:ea typeface="Arial"/>
                          <a:cs typeface="Arial"/>
                          <a:sym typeface="Arial"/>
                        </a:rPr>
                        <a:t>"Make Directory" or simply, make a new folder.</a:t>
                      </a:r>
                      <a:endParaRPr lang="en-US" sz="2000" b="0" i="0" u="none" strike="noStrike" cap="none" dirty="0">
                        <a:solidFill>
                          <a:srgbClr val="000000"/>
                        </a:solidFill>
                        <a:effectLst/>
                        <a:latin typeface="Arial"/>
                        <a:cs typeface="Arial"/>
                        <a:sym typeface="Arial"/>
                      </a:endParaRPr>
                    </a:p>
                  </a:txBody>
                  <a:tcPr anchor="ctr"/>
                </a:tc>
                <a:tc>
                  <a:txBody>
                    <a:bodyPr/>
                    <a:lstStyle/>
                    <a:p>
                      <a:pPr marL="285750" indent="-285750">
                        <a:buFont typeface="Arial" panose="020B0604020202020204" pitchFamily="34" charset="0"/>
                        <a:buChar char="•"/>
                      </a:pPr>
                      <a:r>
                        <a:rPr lang="en-US" sz="2000" b="1" dirty="0" err="1"/>
                        <a:t>mkdir</a:t>
                      </a:r>
                      <a:r>
                        <a:rPr lang="en-US" sz="2000" b="1" dirty="0"/>
                        <a:t> </a:t>
                      </a:r>
                      <a:r>
                        <a:rPr lang="en-US" sz="2000" b="1" dirty="0" err="1"/>
                        <a:t>newFolder</a:t>
                      </a:r>
                      <a:endParaRPr lang="en-US" sz="2000" b="1" dirty="0"/>
                    </a:p>
                    <a:p>
                      <a:pPr marL="285750" indent="-285750">
                        <a:buFont typeface="Arial" panose="020B0604020202020204" pitchFamily="34" charset="0"/>
                        <a:buChar char="•"/>
                      </a:pPr>
                      <a:r>
                        <a:rPr lang="en-US" sz="2000" b="1" dirty="0" err="1"/>
                        <a:t>mkdir</a:t>
                      </a:r>
                      <a:r>
                        <a:rPr lang="en-US" sz="2000" b="1" dirty="0"/>
                        <a:t> </a:t>
                      </a:r>
                      <a:r>
                        <a:rPr lang="en-US" sz="2000" b="1" dirty="0">
                          <a:solidFill>
                            <a:srgbClr val="FF0000"/>
                          </a:solidFill>
                        </a:rPr>
                        <a:t>“Name”</a:t>
                      </a:r>
                    </a:p>
                  </a:txBody>
                  <a:tcPr anchor="ctr"/>
                </a:tc>
                <a:extLst>
                  <a:ext uri="{0D108BD9-81ED-4DB2-BD59-A6C34878D82A}">
                    <a16:rowId xmlns:a16="http://schemas.microsoft.com/office/drawing/2014/main" val="4042230725"/>
                  </a:ext>
                </a:extLst>
              </a:tr>
              <a:tr h="917156">
                <a:tc>
                  <a:txBody>
                    <a:bodyPr/>
                    <a:lstStyle/>
                    <a:p>
                      <a:pPr marR="0" algn="ctr" rtl="0" fontAlgn="ctr">
                        <a:lnSpc>
                          <a:spcPct val="100000"/>
                        </a:lnSpc>
                        <a:spcBef>
                          <a:spcPts val="0"/>
                        </a:spcBef>
                        <a:spcAft>
                          <a:spcPts val="0"/>
                        </a:spcAft>
                        <a:buClr>
                          <a:srgbClr val="000000"/>
                        </a:buClr>
                        <a:buFont typeface="Arial"/>
                      </a:pPr>
                      <a:r>
                        <a:rPr lang="en-US" sz="2000" b="1" i="0" u="none" strike="noStrike" cap="none" dirty="0">
                          <a:solidFill>
                            <a:srgbClr val="000000"/>
                          </a:solidFill>
                          <a:latin typeface="Arial"/>
                          <a:cs typeface="Arial"/>
                          <a:sym typeface="Arial"/>
                        </a:rPr>
                        <a:t>cd .. </a:t>
                      </a:r>
                    </a:p>
                  </a:txBody>
                  <a:tcPr marL="88900" marR="88900" marT="50800" marB="50800" anchor="ctr"/>
                </a:tc>
                <a:tc>
                  <a:txBody>
                    <a:bodyPr/>
                    <a:lstStyle/>
                    <a:p>
                      <a:pPr marR="0" algn="l" rtl="0" fontAlgn="ctr">
                        <a:lnSpc>
                          <a:spcPct val="100000"/>
                        </a:lnSpc>
                        <a:spcBef>
                          <a:spcPts val="0"/>
                        </a:spcBef>
                        <a:spcAft>
                          <a:spcPts val="0"/>
                        </a:spcAft>
                        <a:buClr>
                          <a:srgbClr val="000000"/>
                        </a:buClr>
                        <a:buFont typeface="Arial"/>
                      </a:pPr>
                      <a:r>
                        <a:rPr lang="en-US" sz="2000" b="0" i="0" u="none" strike="noStrike" cap="none" dirty="0">
                          <a:solidFill>
                            <a:srgbClr val="000000"/>
                          </a:solidFill>
                          <a:effectLst/>
                          <a:latin typeface="Arial"/>
                          <a:cs typeface="Arial"/>
                          <a:sym typeface="Arial"/>
                        </a:rPr>
                        <a:t>Will move the user up one directory. So, if you are in the .../</a:t>
                      </a:r>
                      <a:r>
                        <a:rPr lang="en-US" sz="2000" b="0" i="0" u="none" strike="noStrike" cap="none" dirty="0" err="1">
                          <a:solidFill>
                            <a:srgbClr val="000000"/>
                          </a:solidFill>
                          <a:effectLst/>
                          <a:latin typeface="Arial"/>
                          <a:cs typeface="Arial"/>
                          <a:sym typeface="Arial"/>
                        </a:rPr>
                        <a:t>myPictures</a:t>
                      </a:r>
                      <a:r>
                        <a:rPr lang="en-US" sz="2000" b="0" i="0" u="none" strike="noStrike" cap="none" dirty="0">
                          <a:solidFill>
                            <a:srgbClr val="000000"/>
                          </a:solidFill>
                          <a:effectLst/>
                          <a:latin typeface="Arial"/>
                          <a:cs typeface="Arial"/>
                          <a:sym typeface="Arial"/>
                        </a:rPr>
                        <a:t>/</a:t>
                      </a:r>
                      <a:r>
                        <a:rPr lang="en-US" sz="2000" b="0" i="0" u="none" strike="noStrike" cap="none" dirty="0" err="1">
                          <a:solidFill>
                            <a:srgbClr val="000000"/>
                          </a:solidFill>
                          <a:effectLst/>
                          <a:latin typeface="Arial"/>
                          <a:cs typeface="Arial"/>
                          <a:sym typeface="Arial"/>
                        </a:rPr>
                        <a:t>RoadTrip</a:t>
                      </a:r>
                      <a:r>
                        <a:rPr lang="en-US" sz="2000" b="0" i="0" u="none" strike="noStrike" cap="none" dirty="0">
                          <a:solidFill>
                            <a:srgbClr val="000000"/>
                          </a:solidFill>
                          <a:effectLst/>
                          <a:latin typeface="Arial"/>
                          <a:cs typeface="Arial"/>
                          <a:sym typeface="Arial"/>
                        </a:rPr>
                        <a:t> directory, it will take you to .../</a:t>
                      </a:r>
                      <a:r>
                        <a:rPr lang="en-US" sz="2000" b="0" i="0" u="none" strike="noStrike" cap="none" dirty="0" err="1">
                          <a:solidFill>
                            <a:srgbClr val="000000"/>
                          </a:solidFill>
                          <a:effectLst/>
                          <a:latin typeface="Arial"/>
                          <a:cs typeface="Arial"/>
                          <a:sym typeface="Arial"/>
                        </a:rPr>
                        <a:t>myPictures</a:t>
                      </a:r>
                      <a:r>
                        <a:rPr lang="en-US" sz="2000" b="0" i="0" u="none" strike="noStrike" cap="none" dirty="0">
                          <a:solidFill>
                            <a:srgbClr val="000000"/>
                          </a:solidFill>
                          <a:effectLst/>
                          <a:latin typeface="Arial"/>
                          <a:cs typeface="Arial"/>
                          <a:sym typeface="Arial"/>
                        </a:rPr>
                        <a:t> directory.</a:t>
                      </a:r>
                    </a:p>
                  </a:txBody>
                  <a:tcPr marL="88900" marR="88900" marT="50800" marB="50800" anchor="ctr"/>
                </a:tc>
                <a:tc>
                  <a:txBody>
                    <a:bodyPr/>
                    <a:lstStyle/>
                    <a:p>
                      <a:pPr marR="0" algn="l" rtl="0" fontAlgn="ctr">
                        <a:lnSpc>
                          <a:spcPct val="100000"/>
                        </a:lnSpc>
                        <a:spcBef>
                          <a:spcPts val="0"/>
                        </a:spcBef>
                        <a:spcAft>
                          <a:spcPts val="0"/>
                        </a:spcAft>
                        <a:buClr>
                          <a:srgbClr val="000000"/>
                        </a:buClr>
                        <a:buFont typeface="Arial"/>
                      </a:pPr>
                      <a:r>
                        <a:rPr lang="en-US" sz="2000" b="1" i="0" u="none" strike="noStrike" cap="none" dirty="0">
                          <a:solidFill>
                            <a:srgbClr val="000000"/>
                          </a:solidFill>
                          <a:latin typeface="Arial"/>
                          <a:cs typeface="Arial"/>
                          <a:sym typeface="Arial"/>
                        </a:rPr>
                        <a:t>• cd ..</a:t>
                      </a:r>
                    </a:p>
                  </a:txBody>
                  <a:tcPr marL="88900" marR="88900" marT="50800" marB="50800" anchor="ctr"/>
                </a:tc>
                <a:extLst>
                  <a:ext uri="{0D108BD9-81ED-4DB2-BD59-A6C34878D82A}">
                    <a16:rowId xmlns:a16="http://schemas.microsoft.com/office/drawing/2014/main" val="2763501118"/>
                  </a:ext>
                </a:extLst>
              </a:tr>
            </a:tbl>
          </a:graphicData>
        </a:graphic>
      </p:graphicFrame>
    </p:spTree>
    <p:extLst>
      <p:ext uri="{BB962C8B-B14F-4D97-AF65-F5344CB8AC3E}">
        <p14:creationId xmlns:p14="http://schemas.microsoft.com/office/powerpoint/2010/main" val="635256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8"/>
          <p:cNvSpPr txBox="1"/>
          <p:nvPr/>
        </p:nvSpPr>
        <p:spPr>
          <a:xfrm>
            <a:off x="530075" y="1413574"/>
            <a:ext cx="10823700" cy="6289083"/>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r>
              <a:rPr lang="en-US" sz="3200" dirty="0"/>
              <a:t>Breakout Rooms (2-3 people)</a:t>
            </a:r>
          </a:p>
          <a:p>
            <a:endParaRPr lang="en-US" sz="3200" dirty="0"/>
          </a:p>
          <a:p>
            <a:pPr marL="342900" indent="-342900">
              <a:buFont typeface="Arial" panose="020B0604020202020204" pitchFamily="34" charset="0"/>
              <a:buChar char="•"/>
            </a:pPr>
            <a:r>
              <a:rPr lang="en-US" sz="3200" dirty="0"/>
              <a:t>Go to you command prompt (or terminal)</a:t>
            </a:r>
          </a:p>
          <a:p>
            <a:pPr marL="342900" indent="-342900">
              <a:buFont typeface="Arial" panose="020B0604020202020204" pitchFamily="34" charset="0"/>
              <a:buChar char="•"/>
            </a:pPr>
            <a:r>
              <a:rPr lang="en-US" sz="3200" dirty="0"/>
              <a:t>Go to your desktop</a:t>
            </a:r>
          </a:p>
          <a:p>
            <a:pPr marL="342900" indent="-342900">
              <a:buFont typeface="Arial" panose="020B0604020202020204" pitchFamily="34" charset="0"/>
              <a:buChar char="•"/>
            </a:pPr>
            <a:r>
              <a:rPr lang="en-US" sz="3200" dirty="0"/>
              <a:t>Create a folder named “My Project Folder”</a:t>
            </a:r>
          </a:p>
          <a:p>
            <a:pPr marL="342900" indent="-342900">
              <a:buFont typeface="Arial" panose="020B0604020202020204" pitchFamily="34" charset="0"/>
              <a:buChar char="•"/>
            </a:pPr>
            <a:r>
              <a:rPr lang="en-US" sz="3200" dirty="0"/>
              <a:t>Put/Copy some files in the My Project Folder (manually)</a:t>
            </a:r>
          </a:p>
          <a:p>
            <a:pPr marL="342900" indent="-342900">
              <a:buFont typeface="Arial" panose="020B0604020202020204" pitchFamily="34" charset="0"/>
              <a:buChar char="•"/>
            </a:pPr>
            <a:r>
              <a:rPr lang="en-US" sz="3200" dirty="0"/>
              <a:t>Print/Show the files in the “My Project Folder”</a:t>
            </a:r>
          </a:p>
          <a:p>
            <a:pPr marL="342900" indent="-342900">
              <a:buFont typeface="Arial" panose="020B0604020202020204" pitchFamily="34" charset="0"/>
              <a:buChar char="•"/>
            </a:pPr>
            <a:r>
              <a:rPr lang="en-US" sz="3200" dirty="0"/>
              <a:t>Clear the screen</a:t>
            </a:r>
          </a:p>
          <a:p>
            <a:pPr marL="342900" indent="-342900">
              <a:buFont typeface="Arial" panose="020B0604020202020204" pitchFamily="34" charset="0"/>
              <a:buChar char="•"/>
            </a:pPr>
            <a:r>
              <a:rPr lang="en-US" sz="3200" dirty="0"/>
              <a:t>Use the cd.. command</a:t>
            </a:r>
          </a:p>
          <a:p>
            <a:pPr marL="342900" indent="-342900">
              <a:buFont typeface="Arial" panose="020B0604020202020204" pitchFamily="34" charset="0"/>
              <a:buChar char="•"/>
            </a:pPr>
            <a:endParaRPr lang="en-US" sz="3200" dirty="0"/>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sp>
        <p:nvSpPr>
          <p:cNvPr id="5" name="Google Shape;158;p28">
            <a:extLst>
              <a:ext uri="{FF2B5EF4-FFF2-40B4-BE49-F238E27FC236}">
                <a16:creationId xmlns:a16="http://schemas.microsoft.com/office/drawing/2014/main" id="{8BF13C69-7854-FF46-B9C9-64F42DB30368}"/>
              </a:ext>
            </a:extLst>
          </p:cNvPr>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Practice Time!</a:t>
            </a:r>
            <a:endParaRPr sz="4600" dirty="0">
              <a:solidFill>
                <a:schemeClr val="dk1"/>
              </a:solidFill>
              <a:latin typeface="Calibri"/>
              <a:ea typeface="Calibri"/>
              <a:cs typeface="Calibri"/>
              <a:sym typeface="Calibri"/>
            </a:endParaRPr>
          </a:p>
        </p:txBody>
      </p:sp>
      <p:pic>
        <p:nvPicPr>
          <p:cNvPr id="2050" name="Picture 2" descr="Accounting &amp;amp; Bookkeeping Practice Management Software | Xero US">
            <a:extLst>
              <a:ext uri="{FF2B5EF4-FFF2-40B4-BE49-F238E27FC236}">
                <a16:creationId xmlns:a16="http://schemas.microsoft.com/office/drawing/2014/main" id="{D843C596-F950-BE4E-B8C5-CF9D79D789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39" t="4718" r="8964" b="4629"/>
          <a:stretch/>
        </p:blipFill>
        <p:spPr bwMode="auto">
          <a:xfrm>
            <a:off x="9252489" y="116801"/>
            <a:ext cx="2938914" cy="290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022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b="1" dirty="0">
                <a:latin typeface="Calibri"/>
                <a:cs typeface="Calibri"/>
                <a:sym typeface="Calibri"/>
              </a:rPr>
              <a:t>Setting up Git and GitHub</a:t>
            </a:r>
          </a:p>
          <a:p>
            <a:pPr marL="50800" lvl="1">
              <a:lnSpc>
                <a:spcPct val="90000"/>
              </a:lnSpc>
              <a:spcBef>
                <a:spcPts val="1000"/>
              </a:spcBef>
              <a:buClr>
                <a:schemeClr val="dk1"/>
              </a:buClr>
              <a:buSzPts val="2800"/>
            </a:pPr>
            <a:r>
              <a:rPr lang="en-US" sz="2800" dirty="0">
                <a:latin typeface="Calibri"/>
                <a:cs typeface="Calibri"/>
                <a:sym typeface="Calibri"/>
              </a:rPr>
              <a:t>	- Setting up GIT on your local computer </a:t>
            </a:r>
          </a:p>
          <a:p>
            <a:pPr marL="50800" lvl="1">
              <a:lnSpc>
                <a:spcPct val="90000"/>
              </a:lnSpc>
              <a:spcBef>
                <a:spcPts val="1000"/>
              </a:spcBef>
              <a:buClr>
                <a:schemeClr val="dk1"/>
              </a:buClr>
              <a:buSzPts val="2800"/>
            </a:pPr>
            <a:r>
              <a:rPr lang="en-US" sz="2800" dirty="0">
                <a:latin typeface="Calibri"/>
                <a:cs typeface="Calibri"/>
                <a:sym typeface="Calibri"/>
              </a:rPr>
              <a:t>	- Creating a GitHub account  </a:t>
            </a:r>
          </a:p>
          <a:p>
            <a:pPr marL="50800" lvl="1">
              <a:lnSpc>
                <a:spcPct val="90000"/>
              </a:lnSpc>
              <a:spcBef>
                <a:spcPts val="1000"/>
              </a:spcBef>
              <a:buClr>
                <a:schemeClr val="dk1"/>
              </a:buClr>
              <a:buSzPts val="2800"/>
            </a:pPr>
            <a:r>
              <a:rPr lang="en-US" sz="2800" dirty="0">
                <a:latin typeface="Calibri"/>
                <a:cs typeface="Calibri"/>
                <a:sym typeface="Calibri"/>
              </a:rPr>
              <a:t>	- Connecting your local computer with GitHub </a:t>
            </a:r>
            <a:endParaRPr lang="en-US" sz="3200" dirty="0">
              <a:solidFill>
                <a:srgbClr val="D0E8E8"/>
              </a:solidFill>
              <a:latin typeface="Calibri"/>
              <a:cs typeface="Calibri"/>
              <a:sym typeface="Calibri"/>
            </a:endParaRP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Git: Hands on Work</a:t>
            </a: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547088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Installation</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4" y="1413575"/>
            <a:ext cx="12940599" cy="4763700"/>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Windows: </a:t>
            </a:r>
            <a:r>
              <a:rPr lang="en-US" sz="3200" dirty="0">
                <a:latin typeface="Calibri"/>
                <a:ea typeface="Calibri"/>
                <a:cs typeface="Calibri"/>
                <a:sym typeface="Calibri"/>
                <a:hlinkClick r:id="rId3"/>
              </a:rPr>
              <a:t>https://git-scm.com/download/win</a:t>
            </a:r>
            <a:endParaRPr lang="en-US" sz="3200" dirty="0">
              <a:latin typeface="Calibri"/>
              <a:ea typeface="Calibri"/>
              <a:cs typeface="Calibri"/>
              <a:sym typeface="Calibri"/>
            </a:endParaRPr>
          </a:p>
          <a:p>
            <a:pPr marL="50800" lvl="1">
              <a:lnSpc>
                <a:spcPct val="90000"/>
              </a:lnSpc>
              <a:spcBef>
                <a:spcPts val="1000"/>
              </a:spcBef>
              <a:buClr>
                <a:schemeClr val="dk1"/>
              </a:buClr>
              <a:buSzPts val="2800"/>
            </a:pPr>
            <a:r>
              <a:rPr lang="en-US" sz="2000" dirty="0">
                <a:latin typeface="Calibri"/>
                <a:ea typeface="Calibri"/>
                <a:cs typeface="Calibri"/>
                <a:sym typeface="Calibri"/>
              </a:rPr>
              <a:t>	- Download the program and install it</a:t>
            </a:r>
          </a:p>
          <a:p>
            <a:pPr marL="50800" lvl="1">
              <a:lnSpc>
                <a:spcPct val="90000"/>
              </a:lnSpc>
              <a:spcBef>
                <a:spcPts val="1000"/>
              </a:spcBef>
              <a:buClr>
                <a:schemeClr val="dk1"/>
              </a:buClr>
              <a:buSzPts val="2800"/>
            </a:pPr>
            <a:endParaRPr lang="en-US" sz="2000" dirty="0">
              <a:latin typeface="Calibri"/>
              <a:ea typeface="Calibri"/>
              <a:cs typeface="Calibri"/>
              <a:sym typeface="Calibri"/>
            </a:endParaRP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Mac: </a:t>
            </a:r>
            <a:r>
              <a:rPr lang="en-US" sz="3200" dirty="0">
                <a:latin typeface="Calibri"/>
                <a:ea typeface="Calibri"/>
                <a:cs typeface="Calibri"/>
                <a:sym typeface="Calibri"/>
                <a:hlinkClick r:id="rId4"/>
              </a:rPr>
              <a:t>https://git-scm.com/download/mac</a:t>
            </a:r>
            <a:endParaRPr lang="en-US" sz="3200" dirty="0">
              <a:latin typeface="Calibri"/>
              <a:ea typeface="Calibri"/>
              <a:cs typeface="Calibri"/>
              <a:sym typeface="Calibri"/>
            </a:endParaRPr>
          </a:p>
          <a:p>
            <a:pPr marL="50800" lvl="0">
              <a:lnSpc>
                <a:spcPct val="90000"/>
              </a:lnSpc>
              <a:spcBef>
                <a:spcPts val="1000"/>
              </a:spcBef>
              <a:buClr>
                <a:schemeClr val="dk1"/>
              </a:buClr>
              <a:buSzPts val="2800"/>
            </a:pPr>
            <a:r>
              <a:rPr lang="en-US" sz="2000" dirty="0">
                <a:latin typeface="Calibri"/>
                <a:ea typeface="Calibri"/>
                <a:cs typeface="Calibri"/>
                <a:sym typeface="Calibri"/>
              </a:rPr>
              <a:t>	- Install homebrew: </a:t>
            </a:r>
            <a:r>
              <a:rPr lang="en-US" dirty="0">
                <a:latin typeface="Calibri"/>
                <a:ea typeface="Calibri"/>
                <a:cs typeface="Calibri"/>
                <a:sym typeface="Calibri"/>
              </a:rPr>
              <a:t>/bin/bash -c "$(curl -</a:t>
            </a:r>
            <a:r>
              <a:rPr lang="en-US" dirty="0" err="1">
                <a:latin typeface="Calibri"/>
                <a:ea typeface="Calibri"/>
                <a:cs typeface="Calibri"/>
                <a:sym typeface="Calibri"/>
              </a:rPr>
              <a:t>fsSL</a:t>
            </a:r>
            <a:r>
              <a:rPr lang="en-US" dirty="0">
                <a:latin typeface="Calibri"/>
                <a:ea typeface="Calibri"/>
                <a:cs typeface="Calibri"/>
                <a:sym typeface="Calibri"/>
              </a:rPr>
              <a:t> </a:t>
            </a:r>
            <a:r>
              <a:rPr lang="en-US" dirty="0">
                <a:latin typeface="Calibri"/>
                <a:ea typeface="Calibri"/>
                <a:cs typeface="Calibri"/>
                <a:sym typeface="Calibri"/>
                <a:hlinkClick r:id="rId5"/>
              </a:rPr>
              <a:t>https://raw.githubusercontent.com/Homebrew/install/HEAD/install.sh</a:t>
            </a:r>
            <a:r>
              <a:rPr lang="en-US" dirty="0">
                <a:latin typeface="Calibri"/>
                <a:ea typeface="Calibri"/>
                <a:cs typeface="Calibri"/>
                <a:sym typeface="Calibri"/>
              </a:rPr>
              <a:t>)”</a:t>
            </a:r>
            <a:endParaRPr lang="en-US" sz="3200" dirty="0">
              <a:latin typeface="Calibri"/>
              <a:ea typeface="Calibri"/>
              <a:cs typeface="Calibri"/>
              <a:sym typeface="Calibri"/>
            </a:endParaRPr>
          </a:p>
          <a:p>
            <a:pPr marL="50800" lvl="0">
              <a:lnSpc>
                <a:spcPct val="90000"/>
              </a:lnSpc>
              <a:spcBef>
                <a:spcPts val="1000"/>
              </a:spcBef>
              <a:buClr>
                <a:schemeClr val="dk1"/>
              </a:buClr>
              <a:buSzPts val="2800"/>
            </a:pPr>
            <a:r>
              <a:rPr lang="en-US" sz="2000" dirty="0">
                <a:latin typeface="Calibri"/>
                <a:ea typeface="Calibri"/>
                <a:cs typeface="Calibri"/>
                <a:sym typeface="Calibri"/>
              </a:rPr>
              <a:t>	- </a:t>
            </a:r>
            <a:r>
              <a:rPr lang="en-US" sz="1200" dirty="0"/>
              <a:t>brew install git</a:t>
            </a:r>
            <a:endParaRPr lang="en-US" sz="2000" dirty="0">
              <a:latin typeface="Calibri"/>
              <a:ea typeface="Calibri"/>
              <a:cs typeface="Calibri"/>
              <a:sym typeface="Calibri"/>
            </a:endParaRPr>
          </a:p>
          <a:p>
            <a:pPr marL="457200" lvl="0" indent="-406400">
              <a:lnSpc>
                <a:spcPct val="90000"/>
              </a:lnSpc>
              <a:spcBef>
                <a:spcPts val="1000"/>
              </a:spcBef>
              <a:buClr>
                <a:schemeClr val="dk1"/>
              </a:buClr>
              <a:buSzPts val="2800"/>
              <a:buChar char="•"/>
            </a:pPr>
            <a:endParaRPr sz="3200" dirty="0">
              <a:latin typeface="Calibri"/>
              <a:ea typeface="Calibri"/>
              <a:cs typeface="Calibri"/>
              <a:sym typeface="Calibri"/>
            </a:endParaRPr>
          </a:p>
        </p:txBody>
      </p:sp>
      <p:pic>
        <p:nvPicPr>
          <p:cNvPr id="160" name="Google Shape;160;p28"/>
          <p:cNvPicPr preferRelativeResize="0"/>
          <p:nvPr/>
        </p:nvPicPr>
        <p:blipFill rotWithShape="1">
          <a:blip r:embed="rId6">
            <a:alphaModFix/>
          </a:blip>
          <a:srcRect/>
          <a:stretch/>
        </p:blipFill>
        <p:spPr>
          <a:xfrm>
            <a:off x="0" y="6429240"/>
            <a:ext cx="12191402" cy="462960"/>
          </a:xfrm>
          <a:prstGeom prst="rect">
            <a:avLst/>
          </a:prstGeom>
          <a:noFill/>
          <a:ln>
            <a:noFill/>
          </a:ln>
        </p:spPr>
      </p:pic>
    </p:spTree>
    <p:extLst>
      <p:ext uri="{BB962C8B-B14F-4D97-AF65-F5344CB8AC3E}">
        <p14:creationId xmlns:p14="http://schemas.microsoft.com/office/powerpoint/2010/main" val="3266112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r>
              <a:rPr lang="en-US" sz="3200" dirty="0"/>
              <a:t>After installation, type the following command on your command window (for windows) or terminal (for Mac).</a:t>
            </a:r>
            <a:br>
              <a:rPr lang="en-US" sz="3200" dirty="0"/>
            </a:br>
            <a:r>
              <a:rPr lang="en-US" sz="3200" dirty="0"/>
              <a:t>	</a:t>
            </a:r>
            <a:r>
              <a:rPr lang="en-US" sz="3200" b="1" dirty="0"/>
              <a:t>git --version</a:t>
            </a:r>
            <a:br>
              <a:rPr lang="en-US" sz="3200" dirty="0"/>
            </a:br>
            <a:endParaRPr lang="en-US" sz="3200" dirty="0"/>
          </a:p>
          <a:p>
            <a:pPr marL="342900" indent="-342900">
              <a:buFont typeface="Arial" panose="020B0604020202020204" pitchFamily="34" charset="0"/>
              <a:buChar char="•"/>
            </a:pPr>
            <a:r>
              <a:rPr lang="en-US" sz="3200" dirty="0"/>
              <a:t>The output will be something like this:</a:t>
            </a:r>
            <a:br>
              <a:rPr lang="en-US" sz="3200" dirty="0"/>
            </a:br>
            <a:r>
              <a:rPr lang="en-US" sz="3200" dirty="0"/>
              <a:t>	</a:t>
            </a:r>
            <a:r>
              <a:rPr lang="en-US" sz="3200" b="1" dirty="0"/>
              <a:t>git version 2.28.0</a:t>
            </a:r>
          </a:p>
          <a:p>
            <a:endParaRPr lang="en-US" sz="3200" dirty="0"/>
          </a:p>
          <a:p>
            <a:pPr marL="342900" indent="-342900">
              <a:buFont typeface="Arial" panose="020B0604020202020204" pitchFamily="34" charset="0"/>
              <a:buChar char="•"/>
            </a:pPr>
            <a:r>
              <a:rPr lang="en-US" sz="3200" dirty="0"/>
              <a:t>If Git is not installed, you will get the following error: </a:t>
            </a:r>
          </a:p>
          <a:p>
            <a:pPr lvl="1"/>
            <a:r>
              <a:rPr lang="en-US" sz="3200" b="1" dirty="0"/>
              <a:t>	-bash: git: command not found</a:t>
            </a:r>
            <a:endParaRPr lang="en-US" sz="3200" dirty="0"/>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sp>
        <p:nvSpPr>
          <p:cNvPr id="5" name="Google Shape;158;p28">
            <a:extLst>
              <a:ext uri="{FF2B5EF4-FFF2-40B4-BE49-F238E27FC236}">
                <a16:creationId xmlns:a16="http://schemas.microsoft.com/office/drawing/2014/main" id="{8BF13C69-7854-FF46-B9C9-64F42DB30368}"/>
              </a:ext>
            </a:extLst>
          </p:cNvPr>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 Installation</a:t>
            </a:r>
            <a:endParaRPr sz="4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4599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GitHub Account Creation</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We have installed Git on our local computers</a:t>
            </a:r>
          </a:p>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Now, it is time to create an account on GitHub to manage remote repositories</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Go to: </a:t>
            </a:r>
            <a:r>
              <a:rPr lang="en-US" sz="3200" dirty="0">
                <a:latin typeface="Calibri"/>
                <a:ea typeface="Calibri"/>
                <a:cs typeface="Calibri"/>
                <a:sym typeface="Calibri"/>
                <a:hlinkClick r:id="rId3"/>
              </a:rPr>
              <a:t>https://github.com/</a:t>
            </a:r>
            <a:endParaRPr lang="en-US" sz="3200" dirty="0">
              <a:latin typeface="Calibri"/>
              <a:ea typeface="Calibri"/>
              <a:cs typeface="Calibri"/>
              <a:sym typeface="Calibri"/>
            </a:endParaRP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Create an account</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Post your profile link to the #class-chat Slack channel. Follow each other</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Now, let’s create a project</a:t>
            </a:r>
          </a:p>
          <a:p>
            <a:pPr marL="457200" lvl="0" indent="-406400">
              <a:lnSpc>
                <a:spcPct val="90000"/>
              </a:lnSpc>
              <a:spcBef>
                <a:spcPts val="1000"/>
              </a:spcBef>
              <a:buClr>
                <a:schemeClr val="dk1"/>
              </a:buClr>
              <a:buSzPts val="2800"/>
              <a:buChar char="•"/>
            </a:pPr>
            <a:endParaRPr sz="3200" dirty="0">
              <a:latin typeface="Calibri"/>
              <a:ea typeface="Calibri"/>
              <a:cs typeface="Calibri"/>
              <a:sym typeface="Calibri"/>
            </a:endParaRPr>
          </a:p>
        </p:txBody>
      </p:sp>
      <p:pic>
        <p:nvPicPr>
          <p:cNvPr id="160" name="Google Shape;160;p28"/>
          <p:cNvPicPr preferRelativeResize="0"/>
          <p:nvPr/>
        </p:nvPicPr>
        <p:blipFill rotWithShape="1">
          <a:blip r:embed="rId4">
            <a:alphaModFix/>
          </a:blip>
          <a:srcRect/>
          <a:stretch/>
        </p:blipFill>
        <p:spPr>
          <a:xfrm>
            <a:off x="0" y="6429240"/>
            <a:ext cx="12191402" cy="462960"/>
          </a:xfrm>
          <a:prstGeom prst="rect">
            <a:avLst/>
          </a:prstGeom>
          <a:noFill/>
          <a:ln>
            <a:noFill/>
          </a:ln>
        </p:spPr>
      </p:pic>
    </p:spTree>
    <p:extLst>
      <p:ext uri="{BB962C8B-B14F-4D97-AF65-F5344CB8AC3E}">
        <p14:creationId xmlns:p14="http://schemas.microsoft.com/office/powerpoint/2010/main" val="1195365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fontScale="92500"/>
          </a:bodyPr>
          <a:lstStyle/>
          <a:p>
            <a:pPr lvl="0">
              <a:lnSpc>
                <a:spcPct val="90000"/>
              </a:lnSpc>
            </a:pPr>
            <a:r>
              <a:rPr lang="en-US" sz="4800" dirty="0">
                <a:latin typeface="Calibri"/>
                <a:cs typeface="Calibri"/>
                <a:sym typeface="Calibri"/>
              </a:rPr>
              <a:t>Connecting your local computer with GitHub</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200" dirty="0"/>
              <a:t>SSH Connection: </a:t>
            </a:r>
            <a:r>
              <a:rPr lang="en-US" sz="3200" dirty="0">
                <a:hlinkClick r:id="rId3"/>
              </a:rPr>
              <a:t>Link</a:t>
            </a:r>
            <a:r>
              <a:rPr lang="en-US" sz="3200" dirty="0"/>
              <a:t> (clip should be cat)</a:t>
            </a:r>
          </a:p>
          <a:p>
            <a:pPr marL="457200" lvl="0" indent="-406400">
              <a:lnSpc>
                <a:spcPct val="90000"/>
              </a:lnSpc>
              <a:spcBef>
                <a:spcPts val="1000"/>
              </a:spcBef>
              <a:buClr>
                <a:schemeClr val="dk1"/>
              </a:buClr>
              <a:buSzPts val="2800"/>
              <a:buChar char="•"/>
            </a:pPr>
            <a:r>
              <a:rPr lang="en-US" sz="3200" dirty="0"/>
              <a:t>Create Personal Access Token on GitHub </a:t>
            </a:r>
            <a:r>
              <a:rPr lang="en-US" sz="3200" dirty="0">
                <a:hlinkClick r:id="rId4"/>
              </a:rPr>
              <a:t>Link</a:t>
            </a:r>
            <a:endParaRPr lang="en-US" sz="3200" dirty="0"/>
          </a:p>
          <a:p>
            <a:pPr marL="508000" lvl="1" indent="-457200">
              <a:lnSpc>
                <a:spcPct val="90000"/>
              </a:lnSpc>
              <a:spcBef>
                <a:spcPts val="1000"/>
              </a:spcBef>
              <a:buClr>
                <a:schemeClr val="dk1"/>
              </a:buClr>
              <a:buSzPts val="2800"/>
              <a:buFont typeface="Arial" panose="020B0604020202020204" pitchFamily="34" charset="0"/>
              <a:buChar char="•"/>
            </a:pPr>
            <a:r>
              <a:rPr lang="en-US" sz="3200" dirty="0"/>
              <a:t>We are ready!</a:t>
            </a:r>
          </a:p>
        </p:txBody>
      </p:sp>
      <p:pic>
        <p:nvPicPr>
          <p:cNvPr id="160" name="Google Shape;160;p28"/>
          <p:cNvPicPr preferRelativeResize="0"/>
          <p:nvPr/>
        </p:nvPicPr>
        <p:blipFill rotWithShape="1">
          <a:blip r:embed="rId5">
            <a:alphaModFix/>
          </a:blip>
          <a:srcRect/>
          <a:stretch/>
        </p:blipFill>
        <p:spPr>
          <a:xfrm>
            <a:off x="0" y="6429240"/>
            <a:ext cx="12191402" cy="462960"/>
          </a:xfrm>
          <a:prstGeom prst="rect">
            <a:avLst/>
          </a:prstGeom>
          <a:noFill/>
          <a:ln>
            <a:noFill/>
          </a:ln>
        </p:spPr>
      </p:pic>
    </p:spTree>
    <p:extLst>
      <p:ext uri="{BB962C8B-B14F-4D97-AF65-F5344CB8AC3E}">
        <p14:creationId xmlns:p14="http://schemas.microsoft.com/office/powerpoint/2010/main" val="213116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1" end="1"/>
                                            </p:txEl>
                                          </p:spTgt>
                                        </p:tgtEl>
                                        <p:attrNameLst>
                                          <p:attrName>style.visibility</p:attrName>
                                        </p:attrNameLst>
                                      </p:cBhvr>
                                      <p:to>
                                        <p:strVal val="visible"/>
                                      </p:to>
                                    </p:set>
                                    <p:animEffect transition="in" filter="fade">
                                      <p:cBhvr>
                                        <p:cTn id="7" dur="500"/>
                                        <p:tgtEl>
                                          <p:spTgt spid="1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2" end="2"/>
                                            </p:txEl>
                                          </p:spTgt>
                                        </p:tgtEl>
                                        <p:attrNameLst>
                                          <p:attrName>style.visibility</p:attrName>
                                        </p:attrNameLst>
                                      </p:cBhvr>
                                      <p:to>
                                        <p:strVal val="visible"/>
                                      </p:to>
                                    </p:set>
                                    <p:animEffect transition="in" filter="fade">
                                      <p:cBhvr>
                                        <p:cTn id="12" dur="500"/>
                                        <p:tgtEl>
                                          <p:spTgt spid="1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dirty="0">
                <a:latin typeface="Calibri"/>
                <a:cs typeface="Calibri"/>
                <a:sym typeface="Calibri"/>
              </a:rPr>
              <a:t>Setting up Git and GitHub</a:t>
            </a:r>
          </a:p>
          <a:p>
            <a:pPr marL="50800" lvl="1">
              <a:lnSpc>
                <a:spcPct val="90000"/>
              </a:lnSpc>
              <a:spcBef>
                <a:spcPts val="1000"/>
              </a:spcBef>
              <a:buClr>
                <a:schemeClr val="dk1"/>
              </a:buClr>
              <a:buSzPts val="2800"/>
            </a:pPr>
            <a:r>
              <a:rPr lang="en-US" sz="2800" dirty="0">
                <a:latin typeface="Calibri"/>
                <a:cs typeface="Calibri"/>
                <a:sym typeface="Calibri"/>
              </a:rPr>
              <a:t>	- Setting up GIT on your local computer- </a:t>
            </a:r>
          </a:p>
          <a:p>
            <a:pPr marL="50800" lvl="1">
              <a:lnSpc>
                <a:spcPct val="90000"/>
              </a:lnSpc>
              <a:spcBef>
                <a:spcPts val="1000"/>
              </a:spcBef>
              <a:buClr>
                <a:schemeClr val="dk1"/>
              </a:buClr>
              <a:buSzPts val="2800"/>
            </a:pPr>
            <a:r>
              <a:rPr lang="en-US" sz="2800" dirty="0">
                <a:latin typeface="Calibri"/>
                <a:cs typeface="Calibri"/>
                <a:sym typeface="Calibri"/>
              </a:rPr>
              <a:t>	- Creating a GitHub account  </a:t>
            </a:r>
          </a:p>
          <a:p>
            <a:pPr marL="50800" lvl="1">
              <a:lnSpc>
                <a:spcPct val="90000"/>
              </a:lnSpc>
              <a:spcBef>
                <a:spcPts val="1000"/>
              </a:spcBef>
              <a:buClr>
                <a:schemeClr val="dk1"/>
              </a:buClr>
              <a:buSzPts val="2800"/>
            </a:pPr>
            <a:r>
              <a:rPr lang="en-US" sz="2800" dirty="0">
                <a:latin typeface="Calibri"/>
                <a:cs typeface="Calibri"/>
                <a:sym typeface="Calibri"/>
              </a:rPr>
              <a:t>	- Connecting your local computer with GitHub </a:t>
            </a:r>
            <a:endParaRPr lang="en-US" sz="3200" dirty="0">
              <a:solidFill>
                <a:srgbClr val="D0E8E8"/>
              </a:solidFill>
              <a:latin typeface="Calibri"/>
              <a:cs typeface="Calibri"/>
              <a:sym typeface="Calibri"/>
            </a:endParaRPr>
          </a:p>
          <a:p>
            <a:pPr marL="457200" lvl="0" indent="-406400">
              <a:lnSpc>
                <a:spcPct val="90000"/>
              </a:lnSpc>
              <a:spcBef>
                <a:spcPts val="1000"/>
              </a:spcBef>
              <a:buClr>
                <a:schemeClr val="dk1"/>
              </a:buClr>
              <a:buSzPts val="2800"/>
              <a:buChar char="•"/>
            </a:pPr>
            <a:r>
              <a:rPr lang="en-US" sz="3200" dirty="0">
                <a:solidFill>
                  <a:srgbClr val="D0E8E8"/>
                </a:solidFill>
                <a:latin typeface="Calibri"/>
                <a:cs typeface="Calibri"/>
                <a:sym typeface="Calibri"/>
              </a:rPr>
              <a:t>Git: Hands on Work</a:t>
            </a: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175635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solidFill>
                  <a:schemeClr val="dk1"/>
                </a:solidFill>
                <a:latin typeface="Calibri"/>
                <a:ea typeface="Calibri"/>
                <a:cs typeface="Calibri"/>
                <a:sym typeface="Calibri"/>
              </a:rPr>
              <a:t>What is a Software Repository?</a:t>
            </a:r>
          </a:p>
        </p:txBody>
      </p:sp>
      <p:sp>
        <p:nvSpPr>
          <p:cNvPr id="159" name="Google Shape;159;p28"/>
          <p:cNvSpPr txBox="1"/>
          <p:nvPr/>
        </p:nvSpPr>
        <p:spPr>
          <a:xfrm>
            <a:off x="530075" y="1413575"/>
            <a:ext cx="11150900" cy="4763700"/>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A software repository is a </a:t>
            </a:r>
            <a:r>
              <a:rPr lang="en-US" sz="3200" b="1" dirty="0">
                <a:latin typeface="Calibri"/>
                <a:ea typeface="Calibri"/>
                <a:cs typeface="Calibri"/>
                <a:sym typeface="Calibri"/>
              </a:rPr>
              <a:t>storage location </a:t>
            </a:r>
            <a:r>
              <a:rPr lang="en-US" sz="3200" dirty="0">
                <a:latin typeface="Calibri"/>
                <a:ea typeface="Calibri"/>
                <a:cs typeface="Calibri"/>
                <a:sym typeface="Calibri"/>
              </a:rPr>
              <a:t>for software files/packages. </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A repository can contain various types of things:</a:t>
            </a:r>
          </a:p>
          <a:p>
            <a:pPr marL="50800" lvl="1">
              <a:lnSpc>
                <a:spcPct val="90000"/>
              </a:lnSpc>
              <a:spcBef>
                <a:spcPts val="1000"/>
              </a:spcBef>
              <a:buClr>
                <a:schemeClr val="dk1"/>
              </a:buClr>
              <a:buSzPts val="2800"/>
            </a:pPr>
            <a:r>
              <a:rPr lang="en-US" sz="2800" dirty="0">
                <a:latin typeface="Calibri"/>
                <a:ea typeface="Calibri"/>
                <a:cs typeface="Calibri"/>
                <a:sym typeface="Calibri"/>
              </a:rPr>
              <a:t>	- Data files (e.g., csv and json)</a:t>
            </a:r>
          </a:p>
          <a:p>
            <a:pPr marL="50800" lvl="1">
              <a:lnSpc>
                <a:spcPct val="90000"/>
              </a:lnSpc>
              <a:spcBef>
                <a:spcPts val="1000"/>
              </a:spcBef>
              <a:buClr>
                <a:schemeClr val="dk1"/>
              </a:buClr>
              <a:buSzPts val="2800"/>
            </a:pPr>
            <a:r>
              <a:rPr lang="en-US" sz="2800" dirty="0">
                <a:latin typeface="Calibri"/>
                <a:ea typeface="Calibri"/>
                <a:cs typeface="Calibri"/>
                <a:sym typeface="Calibri"/>
              </a:rPr>
              <a:t>	- Codes (e.g., Python and R)</a:t>
            </a:r>
          </a:p>
          <a:p>
            <a:pPr marL="50800" lvl="1">
              <a:lnSpc>
                <a:spcPct val="90000"/>
              </a:lnSpc>
              <a:spcBef>
                <a:spcPts val="1000"/>
              </a:spcBef>
              <a:buClr>
                <a:schemeClr val="dk1"/>
              </a:buClr>
              <a:buSzPts val="2800"/>
            </a:pPr>
            <a:r>
              <a:rPr lang="en-US" sz="2800" dirty="0">
                <a:latin typeface="Calibri"/>
                <a:ea typeface="Calibri"/>
                <a:cs typeface="Calibri"/>
                <a:sym typeface="Calibri"/>
              </a:rPr>
              <a:t>	- Images, word files, notes …</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1028" name="Picture 4" descr="universal file opener">
            <a:extLst>
              <a:ext uri="{FF2B5EF4-FFF2-40B4-BE49-F238E27FC236}">
                <a16:creationId xmlns:a16="http://schemas.microsoft.com/office/drawing/2014/main" id="{6B7D9AC1-7FDF-734B-A0BF-A26ACBA801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686776" y="3841164"/>
            <a:ext cx="2994198" cy="21292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6FAA2C6-9219-F943-BF41-1DE77B3F6F71}"/>
              </a:ext>
            </a:extLst>
          </p:cNvPr>
          <p:cNvSpPr/>
          <p:nvPr/>
        </p:nvSpPr>
        <p:spPr>
          <a:xfrm>
            <a:off x="530076" y="4728434"/>
            <a:ext cx="7886560" cy="978729"/>
          </a:xfrm>
          <a:prstGeom prst="rect">
            <a:avLst/>
          </a:prstGeom>
        </p:spPr>
        <p:txBody>
          <a:bodyPr wrap="square">
            <a:spAutoFit/>
          </a:bodyPr>
          <a:lstStyle/>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A software repository is typically managed by source control or repository managers.</a:t>
            </a:r>
          </a:p>
        </p:txBody>
      </p:sp>
    </p:spTree>
    <p:extLst>
      <p:ext uri="{BB962C8B-B14F-4D97-AF65-F5344CB8AC3E}">
        <p14:creationId xmlns:p14="http://schemas.microsoft.com/office/powerpoint/2010/main" val="336060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dirty="0">
                <a:latin typeface="Calibri"/>
                <a:cs typeface="Calibri"/>
                <a:sym typeface="Calibri"/>
              </a:rPr>
              <a:t>Setting up Git and GitHub</a:t>
            </a:r>
          </a:p>
          <a:p>
            <a:pPr marL="457200" lvl="0" indent="-406400">
              <a:lnSpc>
                <a:spcPct val="90000"/>
              </a:lnSpc>
              <a:spcBef>
                <a:spcPts val="1000"/>
              </a:spcBef>
              <a:buClr>
                <a:schemeClr val="dk1"/>
              </a:buClr>
              <a:buSzPts val="2800"/>
              <a:buChar char="•"/>
            </a:pPr>
            <a:r>
              <a:rPr lang="en-US" sz="3200" dirty="0">
                <a:latin typeface="Calibri"/>
                <a:cs typeface="Calibri"/>
                <a:sym typeface="Calibri"/>
              </a:rPr>
              <a:t>Git: Hands on Work</a:t>
            </a:r>
          </a:p>
          <a:p>
            <a:pPr marL="50800" lvl="0">
              <a:lnSpc>
                <a:spcPct val="90000"/>
              </a:lnSpc>
              <a:spcBef>
                <a:spcPts val="1000"/>
              </a:spcBef>
              <a:buClr>
                <a:schemeClr val="dk1"/>
              </a:buClr>
              <a:buSzPts val="2800"/>
            </a:pPr>
            <a:r>
              <a:rPr lang="en-US" sz="2800" dirty="0">
                <a:latin typeface="Calibri"/>
                <a:cs typeface="Calibri"/>
                <a:sym typeface="Calibri"/>
              </a:rPr>
              <a:t>	- Creating Projects</a:t>
            </a:r>
          </a:p>
          <a:p>
            <a:pPr marL="50800" lvl="0">
              <a:lnSpc>
                <a:spcPct val="90000"/>
              </a:lnSpc>
              <a:spcBef>
                <a:spcPts val="1000"/>
              </a:spcBef>
              <a:buClr>
                <a:schemeClr val="dk1"/>
              </a:buClr>
              <a:buSzPts val="2800"/>
            </a:pPr>
            <a:r>
              <a:rPr lang="en-US" sz="2800" dirty="0">
                <a:latin typeface="Calibri"/>
                <a:cs typeface="Calibri"/>
                <a:sym typeface="Calibri"/>
              </a:rPr>
              <a:t>	- Cloning Projects</a:t>
            </a:r>
          </a:p>
          <a:p>
            <a:pPr marL="50800" lvl="0">
              <a:lnSpc>
                <a:spcPct val="90000"/>
              </a:lnSpc>
              <a:spcBef>
                <a:spcPts val="1000"/>
              </a:spcBef>
              <a:buClr>
                <a:schemeClr val="dk1"/>
              </a:buClr>
              <a:buSzPts val="2800"/>
            </a:pPr>
            <a:r>
              <a:rPr lang="en-US" sz="2800" dirty="0">
                <a:latin typeface="Calibri"/>
                <a:cs typeface="Calibri"/>
                <a:sym typeface="Calibri"/>
              </a:rPr>
              <a:t>	- Add/Commit/Push</a:t>
            </a:r>
            <a:endParaRPr lang="en-US" sz="3200" dirty="0">
              <a:solidFill>
                <a:srgbClr val="D0E8E8"/>
              </a:solidFill>
              <a:latin typeface="Calibri"/>
              <a:cs typeface="Calibri"/>
              <a:sym typeface="Calibri"/>
            </a:endParaRP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2568051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latin typeface="Calibri"/>
                <a:cs typeface="Calibri"/>
                <a:sym typeface="Calibri"/>
              </a:rPr>
              <a:t>Creating Your First Project on GitHub</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1527606" cy="4763700"/>
          </a:xfrm>
          <a:prstGeom prst="rect">
            <a:avLst/>
          </a:prstGeom>
          <a:noFill/>
          <a:ln>
            <a:noFill/>
          </a:ln>
        </p:spPr>
        <p:txBody>
          <a:bodyPr spcFirstLastPara="1" wrap="square" lIns="91425" tIns="45700" rIns="91425" bIns="45700" anchor="t" anchorCtr="0">
            <a:normAutofit fontScale="77500" lnSpcReduction="20000"/>
          </a:bodyPr>
          <a:lstStyle/>
          <a:p>
            <a:pPr marL="457200" lvl="0" indent="-406400">
              <a:lnSpc>
                <a:spcPct val="90000"/>
              </a:lnSpc>
              <a:spcBef>
                <a:spcPts val="1000"/>
              </a:spcBef>
              <a:buClr>
                <a:schemeClr val="dk1"/>
              </a:buClr>
              <a:buSzPts val="2800"/>
              <a:buChar char="•"/>
            </a:pPr>
            <a:r>
              <a:rPr lang="en-US" sz="3200" dirty="0"/>
              <a:t>Create a project on GitHub</a:t>
            </a:r>
          </a:p>
          <a:p>
            <a:pPr marL="457200" lvl="0" indent="-406400">
              <a:lnSpc>
                <a:spcPct val="90000"/>
              </a:lnSpc>
              <a:spcBef>
                <a:spcPts val="1000"/>
              </a:spcBef>
              <a:buClr>
                <a:schemeClr val="dk1"/>
              </a:buClr>
              <a:buSzPts val="2800"/>
              <a:buChar char="•"/>
            </a:pPr>
            <a:r>
              <a:rPr lang="en-US" sz="3200" dirty="0"/>
              <a:t>Clone it to your local computer</a:t>
            </a:r>
          </a:p>
          <a:p>
            <a:pPr marL="457200" lvl="0" indent="-406400">
              <a:lnSpc>
                <a:spcPct val="90000"/>
              </a:lnSpc>
              <a:spcBef>
                <a:spcPts val="1000"/>
              </a:spcBef>
              <a:buClr>
                <a:schemeClr val="dk1"/>
              </a:buClr>
              <a:buSzPts val="2800"/>
              <a:buChar char="•"/>
            </a:pPr>
            <a:r>
              <a:rPr lang="en-US" sz="3200" dirty="0"/>
              <a:t>Check files</a:t>
            </a:r>
          </a:p>
          <a:p>
            <a:pPr marL="457200" lvl="0" indent="-406400">
              <a:lnSpc>
                <a:spcPct val="90000"/>
              </a:lnSpc>
              <a:spcBef>
                <a:spcPts val="1000"/>
              </a:spcBef>
              <a:buClr>
                <a:schemeClr val="dk1"/>
              </a:buClr>
              <a:buSzPts val="2800"/>
              <a:buChar char="•"/>
            </a:pPr>
            <a:r>
              <a:rPr lang="en-US" sz="3200" dirty="0"/>
              <a:t>Modify files</a:t>
            </a:r>
          </a:p>
          <a:p>
            <a:pPr marL="457200" lvl="0" indent="-406400">
              <a:lnSpc>
                <a:spcPct val="90000"/>
              </a:lnSpc>
              <a:spcBef>
                <a:spcPts val="1000"/>
              </a:spcBef>
              <a:buClr>
                <a:schemeClr val="dk1"/>
              </a:buClr>
              <a:buSzPts val="2800"/>
              <a:buChar char="•"/>
            </a:pPr>
            <a:r>
              <a:rPr lang="en-US" sz="3200" dirty="0"/>
              <a:t>Connect local and remote</a:t>
            </a:r>
          </a:p>
          <a:p>
            <a:pPr marL="50800" lvl="0">
              <a:lnSpc>
                <a:spcPct val="90000"/>
              </a:lnSpc>
              <a:spcBef>
                <a:spcPts val="1000"/>
              </a:spcBef>
              <a:buClr>
                <a:schemeClr val="dk1"/>
              </a:buClr>
              <a:buSzPts val="2800"/>
            </a:pPr>
            <a:r>
              <a:rPr lang="en-US" sz="3200" dirty="0"/>
              <a:t>	</a:t>
            </a:r>
            <a:r>
              <a:rPr lang="en-US" sz="2000" dirty="0"/>
              <a:t>- git remote add origin </a:t>
            </a:r>
            <a:r>
              <a:rPr lang="en-US" sz="2000" dirty="0">
                <a:hlinkClick r:id="rId3"/>
              </a:rPr>
              <a:t>git@github.com:username/repoName.git</a:t>
            </a:r>
            <a:endParaRPr lang="en-US" sz="2000" dirty="0">
              <a:latin typeface="Calibri"/>
              <a:cs typeface="Calibri"/>
              <a:sym typeface="Calibri"/>
            </a:endParaRPr>
          </a:p>
          <a:p>
            <a:pPr marL="50800" lvl="0">
              <a:lnSpc>
                <a:spcPct val="90000"/>
              </a:lnSpc>
              <a:spcBef>
                <a:spcPts val="1000"/>
              </a:spcBef>
              <a:buClr>
                <a:schemeClr val="dk1"/>
              </a:buClr>
              <a:buSzPts val="2800"/>
            </a:pPr>
            <a:r>
              <a:rPr lang="en-US" sz="2000" dirty="0">
                <a:latin typeface="Calibri"/>
                <a:cs typeface="Calibri"/>
                <a:sym typeface="Calibri"/>
              </a:rPr>
              <a:t>	- </a:t>
            </a:r>
            <a:r>
              <a:rPr lang="en-US" sz="2000" dirty="0" err="1"/>
              <a:t>sudo</a:t>
            </a:r>
            <a:r>
              <a:rPr lang="en-US" sz="2000" dirty="0"/>
              <a:t> git remote set-</a:t>
            </a:r>
            <a:r>
              <a:rPr lang="en-US" sz="2000" dirty="0" err="1"/>
              <a:t>url</a:t>
            </a:r>
            <a:r>
              <a:rPr lang="en-US" sz="2000" dirty="0"/>
              <a:t> origin </a:t>
            </a:r>
            <a:r>
              <a:rPr lang="en-US" sz="2000" dirty="0">
                <a:hlinkClick r:id="rId4"/>
              </a:rPr>
              <a:t>https://&lt;token&gt;@github.com/username/directory-name.git</a:t>
            </a:r>
            <a:endParaRPr lang="en-US" sz="2800" dirty="0"/>
          </a:p>
          <a:p>
            <a:pPr marL="457200" lvl="0" indent="-406400">
              <a:lnSpc>
                <a:spcPct val="90000"/>
              </a:lnSpc>
              <a:spcBef>
                <a:spcPts val="1000"/>
              </a:spcBef>
              <a:buClr>
                <a:schemeClr val="dk1"/>
              </a:buClr>
              <a:buSzPts val="2800"/>
              <a:buChar char="•"/>
            </a:pPr>
            <a:r>
              <a:rPr lang="en-US" sz="3200" dirty="0"/>
              <a:t>Push it back</a:t>
            </a:r>
          </a:p>
          <a:p>
            <a:pPr marL="50800" lvl="0">
              <a:lnSpc>
                <a:spcPct val="90000"/>
              </a:lnSpc>
              <a:spcBef>
                <a:spcPts val="1000"/>
              </a:spcBef>
              <a:buClr>
                <a:schemeClr val="dk1"/>
              </a:buClr>
              <a:buSzPts val="2800"/>
            </a:pPr>
            <a:r>
              <a:rPr lang="en-US" sz="2000" dirty="0"/>
              <a:t>	- git status 	</a:t>
            </a:r>
          </a:p>
          <a:p>
            <a:pPr marL="50800" lvl="0">
              <a:lnSpc>
                <a:spcPct val="90000"/>
              </a:lnSpc>
              <a:spcBef>
                <a:spcPts val="1000"/>
              </a:spcBef>
              <a:buClr>
                <a:schemeClr val="dk1"/>
              </a:buClr>
              <a:buSzPts val="2800"/>
            </a:pPr>
            <a:r>
              <a:rPr lang="en-US" sz="2000" dirty="0"/>
              <a:t>	- git add XYZ</a:t>
            </a:r>
          </a:p>
          <a:p>
            <a:pPr marL="50800" lvl="0">
              <a:lnSpc>
                <a:spcPct val="90000"/>
              </a:lnSpc>
              <a:spcBef>
                <a:spcPts val="1000"/>
              </a:spcBef>
              <a:buClr>
                <a:schemeClr val="dk1"/>
              </a:buClr>
              <a:buSzPts val="2800"/>
            </a:pPr>
            <a:r>
              <a:rPr lang="en-US" sz="2000" dirty="0"/>
              <a:t>	- git commit -m “my message”</a:t>
            </a:r>
          </a:p>
          <a:p>
            <a:pPr marL="50800" lvl="0">
              <a:lnSpc>
                <a:spcPct val="90000"/>
              </a:lnSpc>
              <a:spcBef>
                <a:spcPts val="1000"/>
              </a:spcBef>
              <a:buClr>
                <a:schemeClr val="dk1"/>
              </a:buClr>
              <a:buSzPts val="2800"/>
            </a:pPr>
            <a:r>
              <a:rPr lang="en-US" sz="2000" dirty="0"/>
              <a:t>	- git push</a:t>
            </a:r>
          </a:p>
          <a:p>
            <a:pPr marL="50800" lvl="0">
              <a:lnSpc>
                <a:spcPct val="90000"/>
              </a:lnSpc>
              <a:spcBef>
                <a:spcPts val="1000"/>
              </a:spcBef>
              <a:buClr>
                <a:schemeClr val="dk1"/>
              </a:buClr>
              <a:buSzPts val="2800"/>
            </a:pPr>
            <a:r>
              <a:rPr lang="en-US" sz="3200" dirty="0"/>
              <a:t>	</a:t>
            </a:r>
          </a:p>
        </p:txBody>
      </p:sp>
      <p:pic>
        <p:nvPicPr>
          <p:cNvPr id="160" name="Google Shape;160;p28"/>
          <p:cNvPicPr preferRelativeResize="0"/>
          <p:nvPr/>
        </p:nvPicPr>
        <p:blipFill rotWithShape="1">
          <a:blip r:embed="rId5">
            <a:alphaModFix/>
          </a:blip>
          <a:srcRect/>
          <a:stretch/>
        </p:blipFill>
        <p:spPr>
          <a:xfrm>
            <a:off x="0" y="6429240"/>
            <a:ext cx="12191402" cy="462960"/>
          </a:xfrm>
          <a:prstGeom prst="rect">
            <a:avLst/>
          </a:prstGeom>
          <a:noFill/>
          <a:ln>
            <a:noFill/>
          </a:ln>
        </p:spPr>
      </p:pic>
    </p:spTree>
    <p:extLst>
      <p:ext uri="{BB962C8B-B14F-4D97-AF65-F5344CB8AC3E}">
        <p14:creationId xmlns:p14="http://schemas.microsoft.com/office/powerpoint/2010/main" val="393517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latin typeface="Calibri"/>
                <a:cs typeface="Calibri"/>
                <a:sym typeface="Calibri"/>
              </a:rPr>
              <a:t>Using/Copying a Project from GitHub</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1527606" cy="4763700"/>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200" dirty="0"/>
              <a:t>Never steal someone else’s work!</a:t>
            </a:r>
          </a:p>
          <a:p>
            <a:pPr marL="457200" lvl="0" indent="-406400">
              <a:lnSpc>
                <a:spcPct val="90000"/>
              </a:lnSpc>
              <a:spcBef>
                <a:spcPts val="1000"/>
              </a:spcBef>
              <a:buClr>
                <a:schemeClr val="dk1"/>
              </a:buClr>
              <a:buSzPts val="2800"/>
              <a:buChar char="•"/>
            </a:pPr>
            <a:r>
              <a:rPr lang="en-US" sz="3200" dirty="0"/>
              <a:t>You can “Fork” the project, which will create a copy on your GitHub while still giving the credits to the original owner</a:t>
            </a:r>
          </a:p>
          <a:p>
            <a:pPr marL="457200" lvl="0" indent="-406400">
              <a:lnSpc>
                <a:spcPct val="90000"/>
              </a:lnSpc>
              <a:spcBef>
                <a:spcPts val="1000"/>
              </a:spcBef>
              <a:buClr>
                <a:schemeClr val="dk1"/>
              </a:buClr>
              <a:buSzPts val="2800"/>
              <a:buChar char="•"/>
            </a:pPr>
            <a:r>
              <a:rPr lang="en-US" sz="3200" dirty="0"/>
              <a:t>You can make any changes after your fork the project.</a:t>
            </a:r>
          </a:p>
          <a:p>
            <a:pPr marL="457200" lvl="0" indent="-406400">
              <a:lnSpc>
                <a:spcPct val="90000"/>
              </a:lnSpc>
              <a:spcBef>
                <a:spcPts val="1000"/>
              </a:spcBef>
              <a:buClr>
                <a:schemeClr val="dk1"/>
              </a:buClr>
              <a:buSzPts val="2800"/>
              <a:buChar char="•"/>
            </a:pPr>
            <a:r>
              <a:rPr lang="en-US" sz="3200" dirty="0"/>
              <a:t>Do not forget to set the origin with your token</a:t>
            </a:r>
          </a:p>
          <a:p>
            <a:pPr marL="50800" lvl="0">
              <a:lnSpc>
                <a:spcPct val="90000"/>
              </a:lnSpc>
              <a:spcBef>
                <a:spcPts val="1000"/>
              </a:spcBef>
              <a:buClr>
                <a:schemeClr val="dk1"/>
              </a:buClr>
              <a:buSzPts val="2800"/>
            </a:pPr>
            <a:r>
              <a:rPr lang="en-US" sz="3200" dirty="0"/>
              <a:t>	</a:t>
            </a:r>
            <a:r>
              <a:rPr lang="en-US" sz="1800" dirty="0">
                <a:latin typeface="Calibri"/>
                <a:cs typeface="Calibri"/>
                <a:sym typeface="Calibri"/>
              </a:rPr>
              <a:t>- </a:t>
            </a:r>
            <a:r>
              <a:rPr lang="en-US" sz="1800" dirty="0" err="1"/>
              <a:t>sudo</a:t>
            </a:r>
            <a:r>
              <a:rPr lang="en-US" sz="1800" dirty="0"/>
              <a:t> git remote set-</a:t>
            </a:r>
            <a:r>
              <a:rPr lang="en-US" sz="1800" dirty="0" err="1"/>
              <a:t>url</a:t>
            </a:r>
            <a:r>
              <a:rPr lang="en-US" sz="1800" dirty="0"/>
              <a:t> origin </a:t>
            </a:r>
            <a:r>
              <a:rPr lang="en-US" sz="1800" dirty="0">
                <a:hlinkClick r:id="rId3"/>
              </a:rPr>
              <a:t>https://&lt;token&gt;@github.com/username/directory-name.git</a:t>
            </a:r>
            <a:endParaRPr lang="en-US" sz="3200" dirty="0"/>
          </a:p>
          <a:p>
            <a:pPr marL="457200" lvl="0" indent="-406400">
              <a:lnSpc>
                <a:spcPct val="90000"/>
              </a:lnSpc>
              <a:spcBef>
                <a:spcPts val="1000"/>
              </a:spcBef>
              <a:buClr>
                <a:schemeClr val="dk1"/>
              </a:buClr>
              <a:buSzPts val="2800"/>
              <a:buChar char="•"/>
            </a:pPr>
            <a:endParaRPr lang="en-US" sz="3200" dirty="0"/>
          </a:p>
        </p:txBody>
      </p:sp>
      <p:pic>
        <p:nvPicPr>
          <p:cNvPr id="160" name="Google Shape;160;p28"/>
          <p:cNvPicPr preferRelativeResize="0"/>
          <p:nvPr/>
        </p:nvPicPr>
        <p:blipFill rotWithShape="1">
          <a:blip r:embed="rId4">
            <a:alphaModFix/>
          </a:blip>
          <a:srcRect/>
          <a:stretch/>
        </p:blipFill>
        <p:spPr>
          <a:xfrm>
            <a:off x="0" y="6429240"/>
            <a:ext cx="12191402" cy="462960"/>
          </a:xfrm>
          <a:prstGeom prst="rect">
            <a:avLst/>
          </a:prstGeom>
          <a:noFill/>
          <a:ln>
            <a:noFill/>
          </a:ln>
        </p:spPr>
      </p:pic>
    </p:spTree>
    <p:extLst>
      <p:ext uri="{BB962C8B-B14F-4D97-AF65-F5344CB8AC3E}">
        <p14:creationId xmlns:p14="http://schemas.microsoft.com/office/powerpoint/2010/main" val="2692657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8"/>
          <p:cNvSpPr txBox="1"/>
          <p:nvPr/>
        </p:nvSpPr>
        <p:spPr>
          <a:xfrm>
            <a:off x="530075" y="1413574"/>
            <a:ext cx="10823700" cy="6289083"/>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r>
              <a:rPr lang="en-US" sz="2800" dirty="0"/>
              <a:t>Breakout Rooms (2-3 people)</a:t>
            </a:r>
          </a:p>
          <a:p>
            <a:endParaRPr lang="en-US" sz="2800" dirty="0"/>
          </a:p>
          <a:p>
            <a:pPr marL="514350" indent="-514350">
              <a:buFont typeface="+mj-lt"/>
              <a:buAutoNum type="arabicPeriod"/>
            </a:pPr>
            <a:r>
              <a:rPr lang="en-US" sz="2800" dirty="0"/>
              <a:t>Create a new Project on GitHub</a:t>
            </a:r>
          </a:p>
          <a:p>
            <a:pPr marL="514350" indent="-514350">
              <a:buFont typeface="+mj-lt"/>
              <a:buAutoNum type="arabicPeriod"/>
            </a:pPr>
            <a:r>
              <a:rPr lang="en-US" sz="2800" dirty="0"/>
              <a:t>Clone it to your local repository</a:t>
            </a:r>
          </a:p>
          <a:p>
            <a:pPr marL="514350" indent="-514350">
              <a:buFont typeface="+mj-lt"/>
              <a:buAutoNum type="arabicPeriod"/>
            </a:pPr>
            <a:r>
              <a:rPr lang="en-US" sz="2800" dirty="0"/>
              <a:t>Modify some files</a:t>
            </a:r>
          </a:p>
          <a:p>
            <a:pPr marL="514350" indent="-514350">
              <a:buFont typeface="+mj-lt"/>
              <a:buAutoNum type="arabicPeriod"/>
            </a:pPr>
            <a:r>
              <a:rPr lang="en-US" sz="2800" dirty="0"/>
              <a:t>Push them back to your remote repository</a:t>
            </a:r>
          </a:p>
          <a:p>
            <a:pPr marL="514350" indent="-514350">
              <a:buFont typeface="+mj-lt"/>
              <a:buAutoNum type="arabicPeriod"/>
            </a:pPr>
            <a:r>
              <a:rPr lang="en-US" sz="2800" dirty="0"/>
              <a:t>Now find some data analytics projects on </a:t>
            </a:r>
            <a:r>
              <a:rPr lang="en-US" sz="2800" dirty="0" err="1"/>
              <a:t>Github</a:t>
            </a:r>
            <a:r>
              <a:rPr lang="en-US" sz="2800" dirty="0"/>
              <a:t> and fork them to your GitHub</a:t>
            </a:r>
          </a:p>
          <a:p>
            <a:pPr marL="514350" indent="-514350">
              <a:buFont typeface="+mj-lt"/>
              <a:buAutoNum type="arabicPeriod"/>
            </a:pPr>
            <a:r>
              <a:rPr lang="en-US" sz="2800" dirty="0"/>
              <a:t>Do steps 3-4</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sp>
        <p:nvSpPr>
          <p:cNvPr id="5" name="Google Shape;158;p28">
            <a:extLst>
              <a:ext uri="{FF2B5EF4-FFF2-40B4-BE49-F238E27FC236}">
                <a16:creationId xmlns:a16="http://schemas.microsoft.com/office/drawing/2014/main" id="{8BF13C69-7854-FF46-B9C9-64F42DB30368}"/>
              </a:ext>
            </a:extLst>
          </p:cNvPr>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Practice Time!</a:t>
            </a:r>
            <a:endParaRPr sz="4600" dirty="0">
              <a:solidFill>
                <a:schemeClr val="dk1"/>
              </a:solidFill>
              <a:latin typeface="Calibri"/>
              <a:ea typeface="Calibri"/>
              <a:cs typeface="Calibri"/>
              <a:sym typeface="Calibri"/>
            </a:endParaRPr>
          </a:p>
        </p:txBody>
      </p:sp>
      <p:pic>
        <p:nvPicPr>
          <p:cNvPr id="2050" name="Picture 2" descr="Accounting &amp;amp; Bookkeeping Practice Management Software | Xero US">
            <a:extLst>
              <a:ext uri="{FF2B5EF4-FFF2-40B4-BE49-F238E27FC236}">
                <a16:creationId xmlns:a16="http://schemas.microsoft.com/office/drawing/2014/main" id="{D843C596-F950-BE4E-B8C5-CF9D79D789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39" t="4718" r="8964" b="4629"/>
          <a:stretch/>
        </p:blipFill>
        <p:spPr bwMode="auto">
          <a:xfrm>
            <a:off x="9252489" y="116801"/>
            <a:ext cx="2938914" cy="290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8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dirty="0">
                <a:latin typeface="Calibri"/>
                <a:cs typeface="Calibri"/>
                <a:sym typeface="Calibri"/>
              </a:rPr>
              <a:t>Setting up Git and GitHub</a:t>
            </a:r>
          </a:p>
          <a:p>
            <a:pPr marL="457200" lvl="0" indent="-406400">
              <a:lnSpc>
                <a:spcPct val="90000"/>
              </a:lnSpc>
              <a:spcBef>
                <a:spcPts val="1000"/>
              </a:spcBef>
              <a:buClr>
                <a:schemeClr val="dk1"/>
              </a:buClr>
              <a:buSzPts val="2800"/>
              <a:buChar char="•"/>
            </a:pPr>
            <a:r>
              <a:rPr lang="en-US" sz="3200" dirty="0">
                <a:latin typeface="Calibri"/>
                <a:cs typeface="Calibri"/>
                <a:sym typeface="Calibri"/>
              </a:rPr>
              <a:t>Git: Hands on Work</a:t>
            </a:r>
          </a:p>
          <a:p>
            <a:pPr marL="50800" lvl="0">
              <a:lnSpc>
                <a:spcPct val="90000"/>
              </a:lnSpc>
              <a:spcBef>
                <a:spcPts val="1000"/>
              </a:spcBef>
              <a:buClr>
                <a:schemeClr val="dk1"/>
              </a:buClr>
              <a:buSzPts val="2800"/>
            </a:pPr>
            <a:r>
              <a:rPr lang="en-US" sz="2800" dirty="0">
                <a:latin typeface="Calibri"/>
                <a:cs typeface="Calibri"/>
                <a:sym typeface="Calibri"/>
              </a:rPr>
              <a:t>	- Creating Projects</a:t>
            </a:r>
          </a:p>
          <a:p>
            <a:pPr marL="50800" lvl="0">
              <a:lnSpc>
                <a:spcPct val="90000"/>
              </a:lnSpc>
              <a:spcBef>
                <a:spcPts val="1000"/>
              </a:spcBef>
              <a:buClr>
                <a:schemeClr val="dk1"/>
              </a:buClr>
              <a:buSzPts val="2800"/>
            </a:pPr>
            <a:r>
              <a:rPr lang="en-US" sz="2800" dirty="0">
                <a:latin typeface="Calibri"/>
                <a:cs typeface="Calibri"/>
                <a:sym typeface="Calibri"/>
              </a:rPr>
              <a:t>	- Cloning Projects</a:t>
            </a:r>
          </a:p>
          <a:p>
            <a:pPr marL="50800" lvl="0">
              <a:lnSpc>
                <a:spcPct val="90000"/>
              </a:lnSpc>
              <a:spcBef>
                <a:spcPts val="1000"/>
              </a:spcBef>
              <a:buClr>
                <a:schemeClr val="dk1"/>
              </a:buClr>
              <a:buSzPts val="2800"/>
            </a:pPr>
            <a:r>
              <a:rPr lang="en-US" sz="2800" dirty="0">
                <a:latin typeface="Calibri"/>
                <a:cs typeface="Calibri"/>
                <a:sym typeface="Calibri"/>
              </a:rPr>
              <a:t>	- Add/Commit/Push</a:t>
            </a:r>
            <a:endParaRPr lang="en-US" sz="3200" dirty="0">
              <a:solidFill>
                <a:srgbClr val="D0E8E8"/>
              </a:solidFill>
              <a:latin typeface="Calibri"/>
              <a:cs typeface="Calibri"/>
              <a:sym typeface="Calibri"/>
            </a:endParaRPr>
          </a:p>
          <a:p>
            <a:pPr marL="457200" marR="0" lvl="0" indent="-406400" algn="l" rtl="0">
              <a:lnSpc>
                <a:spcPct val="90000"/>
              </a:lnSpc>
              <a:spcBef>
                <a:spcPts val="1000"/>
              </a:spcBef>
              <a:spcAft>
                <a:spcPts val="0"/>
              </a:spcAft>
              <a:buClr>
                <a:schemeClr val="dk1"/>
              </a:buClr>
              <a:buSzPts val="2800"/>
              <a:buChar char="•"/>
            </a:pPr>
            <a:r>
              <a:rPr lang="en-US" sz="3200" dirty="0">
                <a:solidFill>
                  <a:srgbClr val="D0E8E8"/>
                </a:solidFill>
                <a:latin typeface="Calibri"/>
                <a:cs typeface="Calibri"/>
                <a:sym typeface="Calibri"/>
              </a:rPr>
              <a:t>GitHub Branches</a:t>
            </a:r>
          </a:p>
          <a:p>
            <a:pPr marL="457200" indent="-406400">
              <a:lnSpc>
                <a:spcPct val="90000"/>
              </a:lnSpc>
              <a:spcBef>
                <a:spcPts val="1000"/>
              </a:spcBef>
              <a:buClr>
                <a:schemeClr val="dk1"/>
              </a:buClr>
              <a:buSzPts val="2800"/>
              <a:buFont typeface="Arial"/>
              <a:buChar char="•"/>
            </a:pPr>
            <a:r>
              <a:rPr lang="en-US" sz="3200" dirty="0">
                <a:solidFill>
                  <a:srgbClr val="D0E8E8"/>
                </a:solidFill>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1E450506-5AF5-7743-8574-01EDFEFE004E}"/>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2819873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a:solidFill>
                  <a:schemeClr val="dk1"/>
                </a:solidFill>
                <a:latin typeface="Calibri"/>
                <a:ea typeface="Calibri"/>
                <a:cs typeface="Calibri"/>
                <a:sym typeface="Calibri"/>
              </a:rPr>
              <a:t>Agenda</a:t>
            </a:r>
            <a:endParaRPr lang="en-US" sz="4600" dirty="0">
              <a:solidFill>
                <a:schemeClr val="dk1"/>
              </a:solidFill>
              <a:latin typeface="Calibri"/>
              <a:ea typeface="Calibri"/>
              <a:cs typeface="Calibri"/>
              <a:sym typeface="Calibri"/>
            </a:endParaRPr>
          </a:p>
        </p:txBody>
      </p:sp>
      <p:sp>
        <p:nvSpPr>
          <p:cNvPr id="150" name="Google Shape;150;p27"/>
          <p:cNvSpPr txBox="1"/>
          <p:nvPr/>
        </p:nvSpPr>
        <p:spPr>
          <a:xfrm>
            <a:off x="530075" y="1330446"/>
            <a:ext cx="10823700" cy="6254918"/>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What is GIT? </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Command Line Interpreter</a:t>
            </a:r>
          </a:p>
          <a:p>
            <a:pPr marL="457200" lvl="0" indent="-406400">
              <a:lnSpc>
                <a:spcPct val="90000"/>
              </a:lnSpc>
              <a:spcBef>
                <a:spcPts val="1000"/>
              </a:spcBef>
              <a:buClr>
                <a:schemeClr val="dk1"/>
              </a:buClr>
              <a:buSzPts val="2800"/>
              <a:buChar char="•"/>
            </a:pPr>
            <a:r>
              <a:rPr lang="en-US" sz="3200" dirty="0">
                <a:latin typeface="Calibri"/>
                <a:cs typeface="Calibri"/>
                <a:sym typeface="Calibri"/>
              </a:rPr>
              <a:t>Setting up Git and GitHub</a:t>
            </a:r>
          </a:p>
          <a:p>
            <a:pPr marL="457200" lvl="0" indent="-406400">
              <a:lnSpc>
                <a:spcPct val="90000"/>
              </a:lnSpc>
              <a:spcBef>
                <a:spcPts val="1000"/>
              </a:spcBef>
              <a:buClr>
                <a:schemeClr val="dk1"/>
              </a:buClr>
              <a:buSzPts val="2800"/>
              <a:buChar char="•"/>
            </a:pPr>
            <a:r>
              <a:rPr lang="en-US" sz="3200" dirty="0">
                <a:latin typeface="Calibri"/>
                <a:cs typeface="Calibri"/>
                <a:sym typeface="Calibri"/>
              </a:rPr>
              <a:t>Git: Hands on Work</a:t>
            </a:r>
          </a:p>
          <a:p>
            <a:pPr marL="457200" marR="0" lvl="0" indent="-406400" algn="l" rtl="0">
              <a:lnSpc>
                <a:spcPct val="90000"/>
              </a:lnSpc>
              <a:spcBef>
                <a:spcPts val="1000"/>
              </a:spcBef>
              <a:spcAft>
                <a:spcPts val="0"/>
              </a:spcAft>
              <a:buClr>
                <a:schemeClr val="dk1"/>
              </a:buClr>
              <a:buSzPts val="2800"/>
              <a:buChar char="•"/>
            </a:pPr>
            <a:r>
              <a:rPr lang="en-US" sz="3200" dirty="0">
                <a:latin typeface="Calibri"/>
                <a:cs typeface="Calibri"/>
                <a:sym typeface="Calibri"/>
              </a:rPr>
              <a:t>GitHub Branches</a:t>
            </a:r>
          </a:p>
          <a:p>
            <a:pPr marL="50800" marR="0" lvl="0" algn="l" rtl="0">
              <a:lnSpc>
                <a:spcPct val="90000"/>
              </a:lnSpc>
              <a:spcBef>
                <a:spcPts val="1000"/>
              </a:spcBef>
              <a:spcAft>
                <a:spcPts val="0"/>
              </a:spcAft>
              <a:buClr>
                <a:schemeClr val="dk1"/>
              </a:buClr>
              <a:buSzPts val="2800"/>
            </a:pPr>
            <a:r>
              <a:rPr lang="en-US" sz="2800" dirty="0">
                <a:latin typeface="Calibri"/>
                <a:cs typeface="Calibri"/>
                <a:sym typeface="Calibri"/>
              </a:rPr>
              <a:t>	- Creating a branch</a:t>
            </a:r>
          </a:p>
          <a:p>
            <a:pPr marL="50800" marR="0" lvl="0" algn="l" rtl="0">
              <a:lnSpc>
                <a:spcPct val="90000"/>
              </a:lnSpc>
              <a:spcBef>
                <a:spcPts val="1000"/>
              </a:spcBef>
              <a:spcAft>
                <a:spcPts val="0"/>
              </a:spcAft>
              <a:buClr>
                <a:schemeClr val="dk1"/>
              </a:buClr>
              <a:buSzPts val="2800"/>
            </a:pPr>
            <a:r>
              <a:rPr lang="en-US" sz="2800" dirty="0">
                <a:latin typeface="Calibri"/>
                <a:cs typeface="Calibri"/>
                <a:sym typeface="Calibri"/>
              </a:rPr>
              <a:t>	- Pull Request</a:t>
            </a:r>
          </a:p>
          <a:p>
            <a:pPr marL="50800" marR="0" lvl="0" algn="l" rtl="0">
              <a:lnSpc>
                <a:spcPct val="90000"/>
              </a:lnSpc>
              <a:spcBef>
                <a:spcPts val="1000"/>
              </a:spcBef>
              <a:spcAft>
                <a:spcPts val="0"/>
              </a:spcAft>
              <a:buClr>
                <a:schemeClr val="dk1"/>
              </a:buClr>
              <a:buSzPts val="2800"/>
            </a:pPr>
            <a:r>
              <a:rPr lang="en-US" sz="2800" dirty="0">
                <a:latin typeface="Calibri"/>
                <a:cs typeface="Calibri"/>
                <a:sym typeface="Calibri"/>
              </a:rPr>
              <a:t>	- Merge Code </a:t>
            </a:r>
          </a:p>
          <a:p>
            <a:pPr marL="457200" indent="-406400">
              <a:lnSpc>
                <a:spcPct val="90000"/>
              </a:lnSpc>
              <a:spcBef>
                <a:spcPts val="1000"/>
              </a:spcBef>
              <a:buClr>
                <a:schemeClr val="dk1"/>
              </a:buClr>
              <a:buSzPts val="2800"/>
              <a:buFont typeface="Arial"/>
              <a:buChar char="•"/>
            </a:pPr>
            <a:r>
              <a:rPr lang="en-US" sz="3200" dirty="0">
                <a:latin typeface="Calibri"/>
                <a:cs typeface="Calibri"/>
                <a:sym typeface="Calibri"/>
              </a:rPr>
              <a:t>More Advanced Topics</a:t>
            </a:r>
          </a:p>
        </p:txBody>
      </p:sp>
      <p:pic>
        <p:nvPicPr>
          <p:cNvPr id="151" name="Google Shape;151;p27"/>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6" name="Google Shape;152;p27">
            <a:extLst>
              <a:ext uri="{FF2B5EF4-FFF2-40B4-BE49-F238E27FC236}">
                <a16:creationId xmlns:a16="http://schemas.microsoft.com/office/drawing/2014/main" id="{2CF1D086-7E51-4B40-9D2E-AC7F89A23F42}"/>
              </a:ext>
            </a:extLst>
          </p:cNvPr>
          <p:cNvPicPr preferRelativeResize="0"/>
          <p:nvPr/>
        </p:nvPicPr>
        <p:blipFill>
          <a:blip r:embed="rId4">
            <a:alphaModFix/>
          </a:blip>
          <a:stretch>
            <a:fillRect/>
          </a:stretch>
        </p:blipFill>
        <p:spPr>
          <a:xfrm>
            <a:off x="8380967" y="4588818"/>
            <a:ext cx="3280958" cy="1357761"/>
          </a:xfrm>
          <a:prstGeom prst="rect">
            <a:avLst/>
          </a:prstGeom>
          <a:noFill/>
          <a:ln>
            <a:noFill/>
          </a:ln>
        </p:spPr>
      </p:pic>
    </p:spTree>
    <p:extLst>
      <p:ext uri="{BB962C8B-B14F-4D97-AF65-F5344CB8AC3E}">
        <p14:creationId xmlns:p14="http://schemas.microsoft.com/office/powerpoint/2010/main" val="1669359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609480" y="45000"/>
            <a:ext cx="10972500" cy="114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237" name="Google Shape;237;p34"/>
          <p:cNvSpPr txBox="1">
            <a:spLocks noGrp="1"/>
          </p:cNvSpPr>
          <p:nvPr>
            <p:ph type="body" idx="1"/>
          </p:nvPr>
        </p:nvSpPr>
        <p:spPr>
          <a:xfrm>
            <a:off x="1161431" y="1856981"/>
            <a:ext cx="9894000" cy="4286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a:p>
            <a:pPr marL="0" lvl="0" indent="0" algn="l" rtl="0">
              <a:lnSpc>
                <a:spcPct val="90000"/>
              </a:lnSpc>
              <a:spcBef>
                <a:spcPts val="1000"/>
              </a:spcBef>
              <a:spcAft>
                <a:spcPts val="0"/>
              </a:spcAft>
              <a:buClr>
                <a:schemeClr val="dk1"/>
              </a:buClr>
              <a:buSzPct val="96551"/>
              <a:buNone/>
            </a:pPr>
            <a:endParaRPr/>
          </a:p>
          <a:p>
            <a:pPr marL="228600" lvl="0" indent="-50800" algn="l" rtl="0">
              <a:lnSpc>
                <a:spcPct val="90000"/>
              </a:lnSpc>
              <a:spcBef>
                <a:spcPts val="1000"/>
              </a:spcBef>
              <a:spcAft>
                <a:spcPts val="0"/>
              </a:spcAft>
              <a:buClr>
                <a:schemeClr val="dk1"/>
              </a:buClr>
              <a:buSzPct val="96551"/>
              <a:buNone/>
            </a:pPr>
            <a:endParaRPr/>
          </a:p>
        </p:txBody>
      </p:sp>
      <p:pic>
        <p:nvPicPr>
          <p:cNvPr id="238" name="Google Shape;238;p34"/>
          <p:cNvPicPr preferRelativeResize="0"/>
          <p:nvPr/>
        </p:nvPicPr>
        <p:blipFill rotWithShape="1">
          <a:blip r:embed="rId3">
            <a:alphaModFix/>
          </a:blip>
          <a:srcRect/>
          <a:stretch/>
        </p:blipFill>
        <p:spPr>
          <a:xfrm>
            <a:off x="0" y="6429375"/>
            <a:ext cx="12192000" cy="463550"/>
          </a:xfrm>
          <a:prstGeom prst="rect">
            <a:avLst/>
          </a:prstGeom>
          <a:noFill/>
          <a:ln>
            <a:noFill/>
          </a:ln>
        </p:spPr>
      </p:pic>
      <p:pic>
        <p:nvPicPr>
          <p:cNvPr id="239" name="Google Shape;239;p34" descr="Question And Answer - Clipart Icon Q&amp;a Png, Transparent Png - kindpng"/>
          <p:cNvPicPr preferRelativeResize="0"/>
          <p:nvPr/>
        </p:nvPicPr>
        <p:blipFill rotWithShape="1">
          <a:blip r:embed="rId4">
            <a:alphaModFix/>
          </a:blip>
          <a:srcRect/>
          <a:stretch/>
        </p:blipFill>
        <p:spPr>
          <a:xfrm>
            <a:off x="1329596" y="508968"/>
            <a:ext cx="9408312" cy="54541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solidFill>
                  <a:schemeClr val="dk1"/>
                </a:solidFill>
                <a:latin typeface="Calibri"/>
                <a:ea typeface="Calibri"/>
                <a:cs typeface="Calibri"/>
                <a:sym typeface="Calibri"/>
              </a:rPr>
              <a:t>Question</a:t>
            </a:r>
          </a:p>
        </p:txBody>
      </p:sp>
      <p:sp>
        <p:nvSpPr>
          <p:cNvPr id="159" name="Google Shape;159;p28"/>
          <p:cNvSpPr txBox="1"/>
          <p:nvPr/>
        </p:nvSpPr>
        <p:spPr>
          <a:xfrm>
            <a:off x="530075" y="1413575"/>
            <a:ext cx="10899800" cy="2531294"/>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How do you manage your files (e.g., pictures)?</a:t>
            </a:r>
          </a:p>
          <a:p>
            <a:pPr marL="457200" indent="-406400">
              <a:lnSpc>
                <a:spcPct val="90000"/>
              </a:lnSpc>
              <a:spcBef>
                <a:spcPts val="1000"/>
              </a:spcBef>
              <a:buClr>
                <a:schemeClr val="dk1"/>
              </a:buClr>
              <a:buSzPts val="2800"/>
              <a:buFont typeface="Arial"/>
              <a:buChar char="•"/>
            </a:pPr>
            <a:r>
              <a:rPr lang="en-US" sz="3200" dirty="0">
                <a:latin typeface="Calibri"/>
                <a:ea typeface="Calibri"/>
                <a:cs typeface="Calibri"/>
                <a:sym typeface="Calibri"/>
              </a:rPr>
              <a:t>Where do you store them? Do you make copies?   </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How do you make sure you won’t lose them?   </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16" name="Picture 10" descr="Question mark Computer Icons Clip art - questionnaire png download -  976*580 - Free Transparent Question Mark png Download. - Clip Art Library">
            <a:extLst>
              <a:ext uri="{FF2B5EF4-FFF2-40B4-BE49-F238E27FC236}">
                <a16:creationId xmlns:a16="http://schemas.microsoft.com/office/drawing/2014/main" id="{1E9C27FC-149F-B44A-A1BC-EC4C18ACA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165" y="194066"/>
            <a:ext cx="2053884" cy="132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solidFill>
                  <a:schemeClr val="dk1"/>
                </a:solidFill>
                <a:latin typeface="Calibri"/>
                <a:ea typeface="Calibri"/>
                <a:cs typeface="Calibri"/>
                <a:sym typeface="Calibri"/>
              </a:rPr>
              <a:t>Question</a:t>
            </a:r>
          </a:p>
        </p:txBody>
      </p:sp>
      <p:sp>
        <p:nvSpPr>
          <p:cNvPr id="159" name="Google Shape;159;p28"/>
          <p:cNvSpPr txBox="1"/>
          <p:nvPr/>
        </p:nvSpPr>
        <p:spPr>
          <a:xfrm>
            <a:off x="530075" y="1413575"/>
            <a:ext cx="10899800" cy="2531294"/>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How do you manage your files (e.g., pictures)? </a:t>
            </a:r>
          </a:p>
          <a:p>
            <a:pPr marL="457200" indent="-406400">
              <a:lnSpc>
                <a:spcPct val="90000"/>
              </a:lnSpc>
              <a:spcBef>
                <a:spcPts val="1000"/>
              </a:spcBef>
              <a:buClr>
                <a:schemeClr val="dk1"/>
              </a:buClr>
              <a:buSzPts val="2800"/>
              <a:buFont typeface="Arial"/>
              <a:buChar char="•"/>
            </a:pPr>
            <a:r>
              <a:rPr lang="en-US" sz="3200" dirty="0">
                <a:latin typeface="Calibri"/>
                <a:ea typeface="Calibri"/>
                <a:cs typeface="Calibri"/>
                <a:sym typeface="Calibri"/>
              </a:rPr>
              <a:t>Where do you store them? Do you make copies?   </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How do you make sure you won’t lose them?   </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pic>
        <p:nvPicPr>
          <p:cNvPr id="3076" name="Picture 4" descr="Road Trip Icons - Download Free Vector Icons | Noun Project">
            <a:extLst>
              <a:ext uri="{FF2B5EF4-FFF2-40B4-BE49-F238E27FC236}">
                <a16:creationId xmlns:a16="http://schemas.microsoft.com/office/drawing/2014/main" id="{F6340F9F-9116-C843-809C-C1D0545C10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960" b="16364"/>
          <a:stretch/>
        </p:blipFill>
        <p:spPr bwMode="auto">
          <a:xfrm>
            <a:off x="9288169" y="4005755"/>
            <a:ext cx="2621879" cy="18006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3627E8E-28AB-B64F-BCFF-13DA83E9DBE1}"/>
              </a:ext>
            </a:extLst>
          </p:cNvPr>
          <p:cNvSpPr/>
          <p:nvPr/>
        </p:nvSpPr>
        <p:spPr>
          <a:xfrm>
            <a:off x="530074" y="3836830"/>
            <a:ext cx="8904071" cy="2121606"/>
          </a:xfrm>
          <a:prstGeom prst="rect">
            <a:avLst/>
          </a:prstGeom>
        </p:spPr>
        <p:txBody>
          <a:bodyPr wrap="square">
            <a:spAutoFit/>
          </a:bodyPr>
          <a:lstStyle/>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Let’s say you go to a road trip with your friends   </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How do collect all the images from everybody?</a:t>
            </a:r>
          </a:p>
          <a:p>
            <a:pPr marL="457200" lvl="0" indent="-406400">
              <a:lnSpc>
                <a:spcPct val="90000"/>
              </a:lnSpc>
              <a:spcBef>
                <a:spcPts val="1000"/>
              </a:spcBef>
              <a:buClr>
                <a:schemeClr val="dk1"/>
              </a:buClr>
              <a:buSzPts val="2800"/>
              <a:buChar char="•"/>
            </a:pPr>
            <a:r>
              <a:rPr lang="en-US" sz="3200" dirty="0">
                <a:latin typeface="Calibri"/>
                <a:ea typeface="Calibri"/>
                <a:cs typeface="Calibri"/>
                <a:sym typeface="Calibri"/>
              </a:rPr>
              <a:t>What if someone deletes an image from the shared folder?</a:t>
            </a:r>
          </a:p>
        </p:txBody>
      </p:sp>
      <p:pic>
        <p:nvPicPr>
          <p:cNvPr id="7" name="Picture 10" descr="Question mark Computer Icons Clip art - questionnaire png download -  976*580 - Free Transparent Question Mark png Download. - Clip Art Library">
            <a:extLst>
              <a:ext uri="{FF2B5EF4-FFF2-40B4-BE49-F238E27FC236}">
                <a16:creationId xmlns:a16="http://schemas.microsoft.com/office/drawing/2014/main" id="{C5C30521-0FB6-4142-9ECF-4E343AA42C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6165" y="194066"/>
            <a:ext cx="2053884" cy="132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52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solidFill>
                  <a:schemeClr val="dk1"/>
                </a:solidFill>
                <a:latin typeface="Calibri"/>
                <a:ea typeface="Calibri"/>
                <a:cs typeface="Calibri"/>
                <a:sym typeface="Calibri"/>
              </a:rPr>
              <a:t>Question</a:t>
            </a:r>
          </a:p>
        </p:txBody>
      </p:sp>
      <p:sp>
        <p:nvSpPr>
          <p:cNvPr id="159" name="Google Shape;159;p28"/>
          <p:cNvSpPr txBox="1"/>
          <p:nvPr/>
        </p:nvSpPr>
        <p:spPr>
          <a:xfrm>
            <a:off x="530075" y="1413575"/>
            <a:ext cx="10899800" cy="2531294"/>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How do you manage your files (e.g., pictures) </a:t>
            </a:r>
          </a:p>
          <a:p>
            <a:pPr marL="457200" indent="-406400">
              <a:lnSpc>
                <a:spcPct val="90000"/>
              </a:lnSpc>
              <a:spcBef>
                <a:spcPts val="1000"/>
              </a:spcBef>
              <a:buClr>
                <a:schemeClr val="dk1"/>
              </a:buClr>
              <a:buSzPts val="2800"/>
              <a:buFont typeface="Arial"/>
              <a:buChar char="•"/>
            </a:pPr>
            <a:r>
              <a:rPr lang="en-US" sz="3400" dirty="0">
                <a:latin typeface="Calibri"/>
                <a:ea typeface="Calibri"/>
                <a:cs typeface="Calibri"/>
                <a:sym typeface="Calibri"/>
              </a:rPr>
              <a:t>Where do you store them? Do you make copies?   </a:t>
            </a:r>
          </a:p>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How do you make sure you won’t lose them?   </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sp>
        <p:nvSpPr>
          <p:cNvPr id="11" name="Rectangle 10">
            <a:extLst>
              <a:ext uri="{FF2B5EF4-FFF2-40B4-BE49-F238E27FC236}">
                <a16:creationId xmlns:a16="http://schemas.microsoft.com/office/drawing/2014/main" id="{53627E8E-28AB-B64F-BCFF-13DA83E9DBE1}"/>
              </a:ext>
            </a:extLst>
          </p:cNvPr>
          <p:cNvSpPr/>
          <p:nvPr/>
        </p:nvSpPr>
        <p:spPr>
          <a:xfrm>
            <a:off x="530075" y="3335098"/>
            <a:ext cx="7465127" cy="2703304"/>
          </a:xfrm>
          <a:prstGeom prst="rect">
            <a:avLst/>
          </a:prstGeom>
        </p:spPr>
        <p:txBody>
          <a:bodyPr wrap="square">
            <a:spAutoFit/>
          </a:bodyPr>
          <a:lstStyle/>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What happens after a road trip?   </a:t>
            </a:r>
          </a:p>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How do collect all the images from everybody?</a:t>
            </a:r>
          </a:p>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What if someone deletes an image from the shared folder. </a:t>
            </a:r>
          </a:p>
        </p:txBody>
      </p:sp>
      <p:pic>
        <p:nvPicPr>
          <p:cNvPr id="7" name="Picture 10" descr="Question mark Computer Icons Clip art - questionnaire png download -  976*580 - Free Transparent Question Mark png Download. - Clip Art Library">
            <a:extLst>
              <a:ext uri="{FF2B5EF4-FFF2-40B4-BE49-F238E27FC236}">
                <a16:creationId xmlns:a16="http://schemas.microsoft.com/office/drawing/2014/main" id="{C5C30521-0FB6-4142-9ECF-4E343AA42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165" y="194066"/>
            <a:ext cx="2053884" cy="1327318"/>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a:extLst>
              <a:ext uri="{FF2B5EF4-FFF2-40B4-BE49-F238E27FC236}">
                <a16:creationId xmlns:a16="http://schemas.microsoft.com/office/drawing/2014/main" id="{08748163-0BD2-F44E-8DF7-D8CAE4EE2F34}"/>
              </a:ext>
            </a:extLst>
          </p:cNvPr>
          <p:cNvSpPr/>
          <p:nvPr/>
        </p:nvSpPr>
        <p:spPr>
          <a:xfrm>
            <a:off x="649581" y="1626838"/>
            <a:ext cx="11012344" cy="4221747"/>
          </a:xfrm>
          <a:prstGeom prst="roundRect">
            <a:avLst>
              <a:gd name="adj" fmla="val 833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002060"/>
                </a:solidFill>
              </a:rPr>
              <a:t>Some files are </a:t>
            </a:r>
          </a:p>
          <a:p>
            <a:pPr algn="ctr"/>
            <a:r>
              <a:rPr lang="en-US" sz="4800" dirty="0">
                <a:solidFill>
                  <a:srgbClr val="002060"/>
                </a:solidFill>
              </a:rPr>
              <a:t>too important to lose!</a:t>
            </a:r>
          </a:p>
          <a:p>
            <a:pPr algn="ctr"/>
            <a:endParaRPr lang="en-US" sz="4800" dirty="0">
              <a:solidFill>
                <a:srgbClr val="002060"/>
              </a:solidFill>
            </a:endParaRPr>
          </a:p>
          <a:p>
            <a:pPr algn="ctr"/>
            <a:endParaRPr lang="en-US" sz="4800" dirty="0">
              <a:solidFill>
                <a:srgbClr val="002060"/>
              </a:solidFill>
            </a:endParaRPr>
          </a:p>
        </p:txBody>
      </p:sp>
      <p:pic>
        <p:nvPicPr>
          <p:cNvPr id="5134" name="Picture 14" descr="warning-stamp-1-1024x650 | Abacus Technologies">
            <a:extLst>
              <a:ext uri="{FF2B5EF4-FFF2-40B4-BE49-F238E27FC236}">
                <a16:creationId xmlns:a16="http://schemas.microsoft.com/office/drawing/2014/main" id="{B5DB6A38-6F19-B746-93F3-37D8074D6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83269">
            <a:off x="9058357" y="1642311"/>
            <a:ext cx="2535854" cy="160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37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600" dirty="0">
                <a:solidFill>
                  <a:schemeClr val="dk1"/>
                </a:solidFill>
                <a:latin typeface="Calibri"/>
                <a:ea typeface="Calibri"/>
                <a:cs typeface="Calibri"/>
                <a:sym typeface="Calibri"/>
              </a:rPr>
              <a:t>Question</a:t>
            </a:r>
          </a:p>
        </p:txBody>
      </p:sp>
      <p:sp>
        <p:nvSpPr>
          <p:cNvPr id="159" name="Google Shape;159;p28"/>
          <p:cNvSpPr txBox="1"/>
          <p:nvPr/>
        </p:nvSpPr>
        <p:spPr>
          <a:xfrm>
            <a:off x="530075" y="1413575"/>
            <a:ext cx="10899800" cy="2531294"/>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How do you manage your files (e.g., pictures) </a:t>
            </a:r>
          </a:p>
          <a:p>
            <a:pPr marL="457200" indent="-406400">
              <a:lnSpc>
                <a:spcPct val="90000"/>
              </a:lnSpc>
              <a:spcBef>
                <a:spcPts val="1000"/>
              </a:spcBef>
              <a:buClr>
                <a:schemeClr val="dk1"/>
              </a:buClr>
              <a:buSzPts val="2800"/>
              <a:buFont typeface="Arial"/>
              <a:buChar char="•"/>
            </a:pPr>
            <a:r>
              <a:rPr lang="en-US" sz="3400" dirty="0">
                <a:latin typeface="Calibri"/>
                <a:ea typeface="Calibri"/>
                <a:cs typeface="Calibri"/>
                <a:sym typeface="Calibri"/>
              </a:rPr>
              <a:t>Where do you store them? Do you make copies?   </a:t>
            </a:r>
          </a:p>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How do you make sure you won’t lose them?   </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sp>
        <p:nvSpPr>
          <p:cNvPr id="11" name="Rectangle 10">
            <a:extLst>
              <a:ext uri="{FF2B5EF4-FFF2-40B4-BE49-F238E27FC236}">
                <a16:creationId xmlns:a16="http://schemas.microsoft.com/office/drawing/2014/main" id="{53627E8E-28AB-B64F-BCFF-13DA83E9DBE1}"/>
              </a:ext>
            </a:extLst>
          </p:cNvPr>
          <p:cNvSpPr/>
          <p:nvPr/>
        </p:nvSpPr>
        <p:spPr>
          <a:xfrm>
            <a:off x="530075" y="3335098"/>
            <a:ext cx="7465127" cy="2703304"/>
          </a:xfrm>
          <a:prstGeom prst="rect">
            <a:avLst/>
          </a:prstGeom>
        </p:spPr>
        <p:txBody>
          <a:bodyPr wrap="square">
            <a:spAutoFit/>
          </a:bodyPr>
          <a:lstStyle/>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What happens after a road trip?   </a:t>
            </a:r>
          </a:p>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How do collect all the images from everybody?</a:t>
            </a:r>
          </a:p>
          <a:p>
            <a:pPr marL="457200" lvl="0" indent="-406400">
              <a:lnSpc>
                <a:spcPct val="90000"/>
              </a:lnSpc>
              <a:spcBef>
                <a:spcPts val="1000"/>
              </a:spcBef>
              <a:buClr>
                <a:schemeClr val="dk1"/>
              </a:buClr>
              <a:buSzPts val="2800"/>
              <a:buChar char="•"/>
            </a:pPr>
            <a:r>
              <a:rPr lang="en-US" sz="3400" dirty="0">
                <a:latin typeface="Calibri"/>
                <a:ea typeface="Calibri"/>
                <a:cs typeface="Calibri"/>
                <a:sym typeface="Calibri"/>
              </a:rPr>
              <a:t>What if someone deletes an image from the shared folder. </a:t>
            </a:r>
          </a:p>
        </p:txBody>
      </p:sp>
      <p:pic>
        <p:nvPicPr>
          <p:cNvPr id="7" name="Picture 10" descr="Question mark Computer Icons Clip art - questionnaire png download -  976*580 - Free Transparent Question Mark png Download. - Clip Art Library">
            <a:extLst>
              <a:ext uri="{FF2B5EF4-FFF2-40B4-BE49-F238E27FC236}">
                <a16:creationId xmlns:a16="http://schemas.microsoft.com/office/drawing/2014/main" id="{C5C30521-0FB6-4142-9ECF-4E343AA42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165" y="194066"/>
            <a:ext cx="2053884" cy="1327318"/>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a:extLst>
              <a:ext uri="{FF2B5EF4-FFF2-40B4-BE49-F238E27FC236}">
                <a16:creationId xmlns:a16="http://schemas.microsoft.com/office/drawing/2014/main" id="{08748163-0BD2-F44E-8DF7-D8CAE4EE2F34}"/>
              </a:ext>
            </a:extLst>
          </p:cNvPr>
          <p:cNvSpPr/>
          <p:nvPr/>
        </p:nvSpPr>
        <p:spPr>
          <a:xfrm>
            <a:off x="649581" y="1626838"/>
            <a:ext cx="11012344" cy="4221747"/>
          </a:xfrm>
          <a:prstGeom prst="roundRect">
            <a:avLst>
              <a:gd name="adj" fmla="val 833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002060"/>
                </a:solidFill>
              </a:rPr>
              <a:t>Some files are </a:t>
            </a:r>
          </a:p>
          <a:p>
            <a:pPr algn="ctr"/>
            <a:r>
              <a:rPr lang="en-US" sz="4800" dirty="0">
                <a:solidFill>
                  <a:srgbClr val="002060"/>
                </a:solidFill>
              </a:rPr>
              <a:t>too important to lose!</a:t>
            </a:r>
          </a:p>
          <a:p>
            <a:pPr algn="ctr"/>
            <a:endParaRPr lang="en-US" sz="4800" dirty="0">
              <a:solidFill>
                <a:srgbClr val="002060"/>
              </a:solidFill>
            </a:endParaRPr>
          </a:p>
          <a:p>
            <a:pPr algn="ctr"/>
            <a:r>
              <a:rPr lang="en-US" sz="4800" dirty="0">
                <a:solidFill>
                  <a:srgbClr val="002060"/>
                </a:solidFill>
              </a:rPr>
              <a:t>Git can save you!</a:t>
            </a:r>
          </a:p>
        </p:txBody>
      </p:sp>
      <p:pic>
        <p:nvPicPr>
          <p:cNvPr id="5134" name="Picture 14" descr="warning-stamp-1-1024x650 | Abacus Technologies">
            <a:extLst>
              <a:ext uri="{FF2B5EF4-FFF2-40B4-BE49-F238E27FC236}">
                <a16:creationId xmlns:a16="http://schemas.microsoft.com/office/drawing/2014/main" id="{B5DB6A38-6F19-B746-93F3-37D8074D6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83269">
            <a:off x="9058357" y="1642311"/>
            <a:ext cx="2535854" cy="16095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con&#10;&#10;Description automatically generated">
            <a:extLst>
              <a:ext uri="{FF2B5EF4-FFF2-40B4-BE49-F238E27FC236}">
                <a16:creationId xmlns:a16="http://schemas.microsoft.com/office/drawing/2014/main" id="{DAC328C6-08DF-4746-82E7-E3069548FD0A}"/>
              </a:ext>
            </a:extLst>
          </p:cNvPr>
          <p:cNvPicPr>
            <a:picLocks noChangeAspect="1"/>
          </p:cNvPicPr>
          <p:nvPr/>
        </p:nvPicPr>
        <p:blipFill>
          <a:blip r:embed="rId6"/>
          <a:stretch>
            <a:fillRect/>
          </a:stretch>
        </p:blipFill>
        <p:spPr>
          <a:xfrm>
            <a:off x="762125" y="3305790"/>
            <a:ext cx="2290567" cy="2276514"/>
          </a:xfrm>
          <a:prstGeom prst="rect">
            <a:avLst/>
          </a:prstGeom>
        </p:spPr>
      </p:pic>
    </p:spTree>
    <p:extLst>
      <p:ext uri="{BB962C8B-B14F-4D97-AF65-F5344CB8AC3E}">
        <p14:creationId xmlns:p14="http://schemas.microsoft.com/office/powerpoint/2010/main" val="126723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606175" y="365125"/>
            <a:ext cx="10823700" cy="98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600" dirty="0">
                <a:solidFill>
                  <a:schemeClr val="dk1"/>
                </a:solidFill>
                <a:latin typeface="Calibri"/>
                <a:ea typeface="Calibri"/>
                <a:cs typeface="Calibri"/>
                <a:sym typeface="Calibri"/>
              </a:rPr>
              <a:t>What is GIT?</a:t>
            </a:r>
            <a:endParaRPr sz="4600" dirty="0">
              <a:solidFill>
                <a:schemeClr val="dk1"/>
              </a:solidFill>
              <a:latin typeface="Calibri"/>
              <a:ea typeface="Calibri"/>
              <a:cs typeface="Calibri"/>
              <a:sym typeface="Calibri"/>
            </a:endParaRPr>
          </a:p>
        </p:txBody>
      </p:sp>
      <p:sp>
        <p:nvSpPr>
          <p:cNvPr id="159" name="Google Shape;159;p28"/>
          <p:cNvSpPr txBox="1"/>
          <p:nvPr/>
        </p:nvSpPr>
        <p:spPr>
          <a:xfrm>
            <a:off x="530075" y="1413575"/>
            <a:ext cx="10823700" cy="4763700"/>
          </a:xfrm>
          <a:prstGeom prst="rect">
            <a:avLst/>
          </a:prstGeom>
          <a:noFill/>
          <a:ln>
            <a:noFill/>
          </a:ln>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Clr>
                <a:schemeClr val="dk1"/>
              </a:buClr>
              <a:buSzPts val="2800"/>
              <a:buChar char="•"/>
            </a:pPr>
            <a:r>
              <a:rPr lang="en-US" sz="3200" dirty="0">
                <a:latin typeface="Calibri"/>
                <a:ea typeface="Calibri"/>
                <a:cs typeface="Calibri"/>
                <a:sym typeface="Calibri"/>
              </a:rPr>
              <a:t>Global Information Tracker</a:t>
            </a:r>
          </a:p>
          <a:p>
            <a:pPr marL="457200" indent="-406400">
              <a:lnSpc>
                <a:spcPct val="90000"/>
              </a:lnSpc>
              <a:spcBef>
                <a:spcPts val="1000"/>
              </a:spcBef>
              <a:buClr>
                <a:schemeClr val="dk1"/>
              </a:buClr>
              <a:buSzPts val="2800"/>
              <a:buFont typeface="Arial"/>
              <a:buChar char="•"/>
            </a:pPr>
            <a:r>
              <a:rPr lang="en-US" sz="3200" dirty="0">
                <a:latin typeface="Calibri"/>
                <a:ea typeface="Calibri"/>
                <a:cs typeface="Calibri"/>
                <a:sym typeface="Calibri"/>
              </a:rPr>
              <a:t>Git tracks the changes you make to files, so you have a record of what has been done. If you mess up, you can usually recover your stuff</a:t>
            </a:r>
          </a:p>
          <a:p>
            <a:pPr marL="457200" indent="-406400">
              <a:lnSpc>
                <a:spcPct val="90000"/>
              </a:lnSpc>
              <a:spcBef>
                <a:spcPts val="1000"/>
              </a:spcBef>
              <a:buClr>
                <a:schemeClr val="dk1"/>
              </a:buClr>
              <a:buSzPts val="2800"/>
              <a:buFont typeface="Arial"/>
              <a:buChar char="•"/>
            </a:pPr>
            <a:r>
              <a:rPr lang="en-US" sz="3200" dirty="0">
                <a:latin typeface="Calibri"/>
                <a:ea typeface="Calibri"/>
                <a:cs typeface="Calibri"/>
                <a:sym typeface="Calibri"/>
              </a:rPr>
              <a:t>Git is a version control system used for coordinating work among programmers</a:t>
            </a:r>
          </a:p>
          <a:p>
            <a:pPr marL="457200" indent="-406400">
              <a:lnSpc>
                <a:spcPct val="90000"/>
              </a:lnSpc>
              <a:spcBef>
                <a:spcPts val="1000"/>
              </a:spcBef>
              <a:buClr>
                <a:schemeClr val="dk1"/>
              </a:buClr>
              <a:buSzPts val="2800"/>
              <a:buFont typeface="Arial"/>
              <a:buChar char="•"/>
            </a:pPr>
            <a:r>
              <a:rPr lang="en-US" sz="3200" dirty="0">
                <a:latin typeface="Calibri"/>
                <a:ea typeface="Calibri"/>
                <a:cs typeface="Calibri"/>
                <a:sym typeface="Calibri"/>
              </a:rPr>
              <a:t>Allows you to revert the files to specific versions</a:t>
            </a:r>
          </a:p>
        </p:txBody>
      </p:sp>
      <p:pic>
        <p:nvPicPr>
          <p:cNvPr id="160" name="Google Shape;160;p28"/>
          <p:cNvPicPr preferRelativeResize="0"/>
          <p:nvPr/>
        </p:nvPicPr>
        <p:blipFill rotWithShape="1">
          <a:blip r:embed="rId3">
            <a:alphaModFix/>
          </a:blip>
          <a:srcRect/>
          <a:stretch/>
        </p:blipFill>
        <p:spPr>
          <a:xfrm>
            <a:off x="0" y="6429240"/>
            <a:ext cx="12191402" cy="4629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1" end="1"/>
                                            </p:txEl>
                                          </p:spTgt>
                                        </p:tgtEl>
                                        <p:attrNameLst>
                                          <p:attrName>style.visibility</p:attrName>
                                        </p:attrNameLst>
                                      </p:cBhvr>
                                      <p:to>
                                        <p:strVal val="visible"/>
                                      </p:to>
                                    </p:set>
                                    <p:animEffect transition="in" filter="fade">
                                      <p:cBhvr>
                                        <p:cTn id="7" dur="500"/>
                                        <p:tgtEl>
                                          <p:spTgt spid="1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2" end="2"/>
                                            </p:txEl>
                                          </p:spTgt>
                                        </p:tgtEl>
                                        <p:attrNameLst>
                                          <p:attrName>style.visibility</p:attrName>
                                        </p:attrNameLst>
                                      </p:cBhvr>
                                      <p:to>
                                        <p:strVal val="visible"/>
                                      </p:to>
                                    </p:set>
                                    <p:animEffect transition="in" filter="fade">
                                      <p:cBhvr>
                                        <p:cTn id="12" dur="500"/>
                                        <p:tgtEl>
                                          <p:spTgt spid="1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3" end="3"/>
                                            </p:txEl>
                                          </p:spTgt>
                                        </p:tgtEl>
                                        <p:attrNameLst>
                                          <p:attrName>style.visibility</p:attrName>
                                        </p:attrNameLst>
                                      </p:cBhvr>
                                      <p:to>
                                        <p:strVal val="visible"/>
                                      </p:to>
                                    </p:set>
                                    <p:animEffect transition="in" filter="fade">
                                      <p:cBhvr>
                                        <p:cTn id="17" dur="500"/>
                                        <p:tgtEl>
                                          <p:spTgt spid="1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1944</TotalTime>
  <Words>2055</Words>
  <Application>Microsoft Office PowerPoint</Application>
  <PresentationFormat>Widescreen</PresentationFormat>
  <Paragraphs>351</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Times New Roman</vt:lpstr>
      <vt:lpstr>Arial</vt:lpstr>
      <vt:lpstr>Calibri</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Kishan Patel</cp:lastModifiedBy>
  <cp:revision>120</cp:revision>
  <dcterms:modified xsi:type="dcterms:W3CDTF">2021-10-15T05:32:51Z</dcterms:modified>
</cp:coreProperties>
</file>