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dc83049c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dc83049c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dc83049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dc83049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2dc83049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2dc83049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dc83049c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dc83049c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dc83049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dc83049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dc83049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2dc83049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dc83049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dc83049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59d17e4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59d17e4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59d17e4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59d17e4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9d17e4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9d17e4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c6f3f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c6f3f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9d17e4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9d17e4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9d17e4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9d17e4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9d17e4a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59d17e4a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59d17e4a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59d17e4a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500"/>
              </a:spcBef>
              <a:spcAft>
                <a:spcPts val="3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9d17e4a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9d17e4a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59d17e4a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59d17e4a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2dc83049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2dc83049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2dc8304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2dc8304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2dc8304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2dc8304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9d17e4a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59d17e4a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dc8304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dc8304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59d17e4a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59d17e4a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b5567c03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b5567c03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5567c03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5567c03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b5567c030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b5567c030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b5567c03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b5567c03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405F"/>
              </a:solidFill>
              <a:highlight>
                <a:srgbClr val="F9F9FB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b5567c030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b5567c030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b5567c030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b5567c030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b5567c030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b5567c030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b5567c030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b5567c030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5567c030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b5567c030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c6f3ff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c6f3f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b5567c030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b5567c030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b5567c030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b5567c030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b5567c030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b5567c030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b5567c030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b5567c030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b5567c030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b5567c030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2dc83049c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2dc83049c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59d17e4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59d17e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9d17e4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9d17e4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9d17e4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9d17e4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dc83049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2dc83049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cribbr.com/statistics/central-tendency/" TargetMode="External"/><Relationship Id="rId4" Type="http://schemas.openxmlformats.org/officeDocument/2006/relationships/hyperlink" Target="https://www.scribbr.com/statistics/mean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Mustafa Elmas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market researcher surveys 85 people on their coffee-drinking habits. She wants to know whether people in the local region are willing to switch their regular drink to something new. </a:t>
            </a:r>
            <a:r>
              <a:rPr b="1" lang="en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sample?</a:t>
            </a:r>
            <a:endParaRPr b="1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6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market researcher analyzes the data and finds that 61% of survey respondents are willing to switch their regular drink to something new. </a:t>
            </a:r>
            <a:r>
              <a:rPr b="1" lang="en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61% referred to as?</a:t>
            </a:r>
            <a:endParaRPr b="1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7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millions of cars in the United States.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their average value?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practice the best we can do would be to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estimate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average value. A natural way to do so would be to randomly select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the cars, say 500, calculate the average value of those 500 cars.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A) Population B) Sample C) Parameter D) Statistic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set of all those millions of cars is called the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--------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interest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set of 500 cars selected from the population is called a </a:t>
            </a: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--------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average value is a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-----------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average of the sample data is called a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--------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8</a:t>
            </a:r>
            <a:endParaRPr b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017725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thousands of houses in Tennessee.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average income of households in Tennessee?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estimate the average income of households in Tennessee, we may randomly take a sample of 750 households and compute their average income and use this as an estimate for the population mean income.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A) Population B) Sample C) Parameter D) Statistic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set of all those thousands of houses is called the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--------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interest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average income is a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----------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set of 750 houses selected from the population is called a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---------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average of the sample data is called a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----------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characteristic that takes on different values for different individuals in a sample is called a variable.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Education level (high school, college, graduate, and etc.)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Hair color (blonde, brown and etc.)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Home country (The United States, Mexico, Canada, and etc.)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Independent Variables (IV)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variable that is being manipulated in an experiment in order to observe the effect in a second variable. It is also called explanatory or predictor variable.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Does a new curriculum improve body image?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curriculum is the IV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ependent Variables (DV)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variable that is thought to be influenced by the independent variable. It is called an outcome variable.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Does a new curriculum improve body image?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Body image is the DV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9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researcher might change the amount of water they provide to a certain plant to observe how it affects the growth rate of the plant.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Independent variable: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Dependent variable: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marketer changes the amount of money they spend on advertisements to see how it affects total sales.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Independent variable: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Dependent variable: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11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doctor changes the dose of a particular medicine to see how it affects the blood pressure of a patient.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Independent variable: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dosage level of medicine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Dependent variable: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blood pressure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05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 and Basic concepts in Statistics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Statistics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Presentation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Distribution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12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researcher changes the version of a study guide given to students to see how it affects exam scores.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Independent variable: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Dependent variable: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 Types (scales of measurement)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01772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statistics, variables are classified into 4 different types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3802943" y="191273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5649600" y="2700550"/>
            <a:ext cx="21645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 Variable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1424800" y="2700550"/>
            <a:ext cx="20232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 Variable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1157175" y="3779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Nominal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2961893" y="3779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Ordinal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4803550" y="3779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6645193" y="3779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" name="Google Shape;182;p33"/>
          <p:cNvCxnSpPr>
            <a:stCxn id="175" idx="2"/>
            <a:endCxn id="176" idx="0"/>
          </p:cNvCxnSpPr>
          <p:nvPr/>
        </p:nvCxnSpPr>
        <p:spPr>
          <a:xfrm flipH="1" rot="-5400000">
            <a:off x="5479343" y="1447888"/>
            <a:ext cx="345300" cy="2160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3"/>
          <p:cNvCxnSpPr>
            <a:stCxn id="177" idx="0"/>
            <a:endCxn id="175" idx="2"/>
          </p:cNvCxnSpPr>
          <p:nvPr/>
        </p:nvCxnSpPr>
        <p:spPr>
          <a:xfrm rot="-5400000">
            <a:off x="3331600" y="1460050"/>
            <a:ext cx="345300" cy="2135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3"/>
          <p:cNvCxnSpPr>
            <a:stCxn id="177" idx="2"/>
            <a:endCxn id="179" idx="0"/>
          </p:cNvCxnSpPr>
          <p:nvPr/>
        </p:nvCxnSpPr>
        <p:spPr>
          <a:xfrm flipH="1" rot="-5400000">
            <a:off x="2765500" y="2813950"/>
            <a:ext cx="636300" cy="1294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3"/>
          <p:cNvCxnSpPr>
            <a:stCxn id="178" idx="0"/>
            <a:endCxn id="177" idx="2"/>
          </p:cNvCxnSpPr>
          <p:nvPr/>
        </p:nvCxnSpPr>
        <p:spPr>
          <a:xfrm rot="-5400000">
            <a:off x="1863225" y="3205953"/>
            <a:ext cx="636300" cy="510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33"/>
          <p:cNvCxnSpPr>
            <a:stCxn id="176" idx="2"/>
            <a:endCxn id="181" idx="0"/>
          </p:cNvCxnSpPr>
          <p:nvPr/>
        </p:nvCxnSpPr>
        <p:spPr>
          <a:xfrm flipH="1" rot="-5400000">
            <a:off x="6754950" y="3119950"/>
            <a:ext cx="636300" cy="682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3"/>
          <p:cNvCxnSpPr>
            <a:stCxn id="180" idx="0"/>
            <a:endCxn id="176" idx="2"/>
          </p:cNvCxnSpPr>
          <p:nvPr/>
        </p:nvCxnSpPr>
        <p:spPr>
          <a:xfrm rot="-5400000">
            <a:off x="5834050" y="2881503"/>
            <a:ext cx="636300" cy="1159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Quantitative Variable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uantitative variables refer to anything that can be counted or measured. In other words, they represent amounts. They are always numerical in nature.</a:t>
            </a:r>
            <a:endParaRPr>
              <a:solidFill>
                <a:srgbClr val="223C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>
              <a:solidFill>
                <a:srgbClr val="223C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1200"/>
              </a:spcBef>
              <a:spcAft>
                <a:spcPts val="0"/>
              </a:spcAft>
              <a:buClr>
                <a:srgbClr val="223C5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of things </a:t>
            </a:r>
            <a:endParaRPr>
              <a:solidFill>
                <a:srgbClr val="223C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223C5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of time</a:t>
            </a:r>
            <a:endParaRPr>
              <a:solidFill>
                <a:srgbClr val="223C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223C5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>
              <a:solidFill>
                <a:srgbClr val="223C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223C5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endParaRPr>
              <a:solidFill>
                <a:srgbClr val="223C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223C5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</a:t>
            </a:r>
            <a:endParaRPr>
              <a:solidFill>
                <a:srgbClr val="223C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</a:t>
            </a: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antitative variables can be further divided into two other types: </a:t>
            </a:r>
            <a:r>
              <a:rPr b="1"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</a:t>
            </a: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Discrete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Discrete 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 are numeric variables that have a countable number of values between any two values.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values are often integers. The numbers in decimal cannot be discrete.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children per family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students in a class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citizens of a country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different species in a forest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customer complaints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flaws or defects.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28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variables are numeric variables that have an infinite number of values between any two values. A continuous variable can be numeric or date/time.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8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8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228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Qualitative Variable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017725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Qualitative variables include all observable qualities or characteristics of a group or population that can not be measured numerically. In other words, they represent groupings. They are </a:t>
            </a: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usually associated with a physical attribute (quality) of a group of individuals. They are </a:t>
            </a: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called categorical variables</a:t>
            </a:r>
            <a:endParaRPr>
              <a:solidFill>
                <a:srgbClr val="363B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>
              <a:solidFill>
                <a:srgbClr val="363B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363B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Level of customer satisfaction</a:t>
            </a:r>
            <a:endParaRPr>
              <a:solidFill>
                <a:srgbClr val="363B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Socioeconomic status</a:t>
            </a:r>
            <a:endParaRPr>
              <a:solidFill>
                <a:srgbClr val="363B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States</a:t>
            </a:r>
            <a:endParaRPr>
              <a:solidFill>
                <a:srgbClr val="363B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</a:t>
            </a:r>
            <a:endParaRPr>
              <a:solidFill>
                <a:srgbClr val="363B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Blood group</a:t>
            </a:r>
            <a:endParaRPr>
              <a:solidFill>
                <a:srgbClr val="363B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>
                <a:solidFill>
                  <a:srgbClr val="363B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ualitative </a:t>
            </a: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can be further divided into two other types: </a:t>
            </a:r>
            <a:r>
              <a:rPr b="1"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nominal </a:t>
            </a: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ordinal </a:t>
            </a:r>
            <a:r>
              <a:rPr lang="en">
                <a:solidFill>
                  <a:srgbClr val="22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291425"/>
            <a:ext cx="85206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latin typeface="Times New Roman"/>
                <a:ea typeface="Times New Roman"/>
                <a:cs typeface="Times New Roman"/>
                <a:sym typeface="Times New Roman"/>
              </a:rPr>
              <a:t>Nominal</a:t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961675"/>
            <a:ext cx="85206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nominal variable is a qualitative variable where no ordering is possible or implied in the levels.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Gender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Ethnicity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Eye color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Religion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Marital status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Car Brands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Species names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Smoking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Zip Codes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Ordinal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o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rdinal variable is a qualitative variable with an order implied in the levels. In other words,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ategories can be rank ordered in terms of amount or magnitude.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everity of road accidents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Health condition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Education level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 of a sport competition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228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Examples 13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level of measurement of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Temperature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Color (red, yellow, green, blue)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IT companies in Tennessee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Degree of agree (1 = Strongly Disagree, 5 = Strongly Agree)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Examples 14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level of measurement of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Opinion (agree, mostly agree, neutral, mostly disagree, disagree)</a:t>
            </a:r>
            <a:endParaRPr sz="1800"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800"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Music genre (Rock, Hip-Hop, Jazz, Classical)</a:t>
            </a:r>
            <a:endParaRPr sz="1800"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Population in Tennessee</a:t>
            </a:r>
            <a:endParaRPr sz="1800"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829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Definitions and Basic Concepts in Statistics</a:t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Examples 15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level of measurement of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of day (morning, noon, night)</a:t>
            </a:r>
            <a:endParaRPr sz="1800"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weight of </a:t>
            </a: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newborn</a:t>
            </a: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babies</a:t>
            </a:r>
            <a:endParaRPr sz="1800"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Nationality (British, American, Spanish)</a:t>
            </a:r>
            <a:endParaRPr sz="1800"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cars in Tennessee</a:t>
            </a:r>
            <a:endParaRPr sz="1800"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490250" y="450150"/>
            <a:ext cx="833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Descriptive Statistics</a:t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Descriptive Statistics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Procedures used to summarize, organize, and simplify data taken from a sample.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average score on the Rosenberg Self-Esteem Scale was 7.5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63% of the sample described themselves as Caucasian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"/>
            <a:ext cx="9144000" cy="486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405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Outliers are extreme values that differ from most values in the data set. </a:t>
            </a:r>
            <a:endParaRPr>
              <a:solidFill>
                <a:srgbClr val="0D40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40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405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>
              <a:solidFill>
                <a:srgbClr val="0D40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rgbClr val="0D405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405F"/>
                </a:solidFill>
                <a:highlight>
                  <a:srgbClr val="F9F9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42, 13, 31, 87, 24, 58, 76, 69, </a:t>
            </a:r>
            <a:r>
              <a:rPr lang="en">
                <a:solidFill>
                  <a:srgbClr val="FF0000"/>
                </a:solidFill>
                <a:highlight>
                  <a:srgbClr val="F9F9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1230</a:t>
            </a:r>
            <a:endParaRPr>
              <a:solidFill>
                <a:srgbClr val="FF0000"/>
              </a:solidFill>
              <a:highlight>
                <a:srgbClr val="F9F9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9F9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134, 145, 167, 190, </a:t>
            </a:r>
            <a:r>
              <a:rPr lang="en">
                <a:solidFill>
                  <a:srgbClr val="FF0000"/>
                </a:solidFill>
                <a:highlight>
                  <a:srgbClr val="F9F9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-120</a:t>
            </a:r>
            <a:r>
              <a:rPr lang="en">
                <a:solidFill>
                  <a:schemeClr val="dk1"/>
                </a:solidFill>
                <a:highlight>
                  <a:srgbClr val="F9F9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156, 178</a:t>
            </a:r>
            <a:endParaRPr>
              <a:solidFill>
                <a:schemeClr val="dk1"/>
              </a:solidFill>
              <a:highlight>
                <a:srgbClr val="F9F9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9F9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450, 510, 0, 600, 375, 650, 575</a:t>
            </a:r>
            <a:endParaRPr>
              <a:solidFill>
                <a:schemeClr val="dk1"/>
              </a:solidFill>
              <a:highlight>
                <a:srgbClr val="F9F9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Measures of Central Tendency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Mean</a:t>
            </a:r>
            <a:endParaRPr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endParaRPr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E4E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>
              <a:solidFill>
                <a:srgbClr val="4E4E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Mean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595D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mean is also referred to as the average, and it is the most commonly used among the three measures of central tendency.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calculate it?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mean is computed by adding all values and dividing by the number of values.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Example1: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Erin took 9 math tests in one marking period. What is the mean test score?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89,  73,  84,  91,  87,  77,  94, 20, 32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Example2: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the mean weight of the data set shown below.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lb, 48 lb, 31 lb, 31 lb, 41 lb, 20 lb, 19 lb, 5 lb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Mean 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● Considers all data points equally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● Can be influenced by outliers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 3: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Erin took 9 math tests in one marking period. What is the mean test score?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89,  73,  84,  91,  87,  77,  94, 2, 32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 4: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the mean weight of the data set shown below.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lb, 48 lb, 154lb, 31 lb, 41 lb, 20 lb, 19 lb, 5 lb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Population vs. Sample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population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collection of all the units or objects that possess common characteristics.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Advertisements for IT jobs in the United States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Undergraduate students in the United States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any subset of the population.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top 5 search results for 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dvertisements for IT jobs in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United States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300 undergraduate students in Tennessee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median is the value that’s exactly in the middle of a data set when it is ordered. It’s a measure of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 tendency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that separates the lowest 50% from the highest 50% of values.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calculate it?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steps for finding the median differ depending on whether you have an odd or an even number of data points. If there are two numbers in the middle of a data set, their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median.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● Not as affected by outliers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● May not capture important fluctuations in the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Examples 5: Erin took 9 math tests in one marking period. What is the median test score?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89,  73,  84,  91,  87,  77,  94, 20, 32 -&gt; 20, 32, 73, 77,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87, 89, 91, 94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 6: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the median weight of the data set shown below.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lb, 48 lb, 57lb, 31 lb, 41 lb, 20 lb, 19 lb, 15 lb, 63lb -&gt; 5 lb, 15 lb, 19 lb, 20 lb,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31 lb,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41 lb, 48 lb, 57 lb, 63 lb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B2B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median with an even-numbered data set</a:t>
            </a:r>
            <a:endParaRPr b="1">
              <a:solidFill>
                <a:srgbClr val="1B2B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rgbClr val="0D405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an even-numbered data set, there isn’t a single value in the middle of the data set, so we have to follow a slightly different procedure.</a:t>
            </a:r>
            <a:endParaRPr>
              <a:solidFill>
                <a:srgbClr val="0D40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>
                <a:solidFill>
                  <a:srgbClr val="1B2B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Order the values from low to high.</a:t>
            </a:r>
            <a:endParaRPr>
              <a:solidFill>
                <a:srgbClr val="0D40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>
                <a:solidFill>
                  <a:srgbClr val="1B2B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Calculate the two middle positions.</a:t>
            </a:r>
            <a:endParaRPr b="1">
              <a:solidFill>
                <a:srgbClr val="1B2B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>
                <a:solidFill>
                  <a:srgbClr val="0D40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middle positions are found using the formulas </a:t>
            </a:r>
            <a:r>
              <a:rPr i="1" lang="en">
                <a:solidFill>
                  <a:srgbClr val="0D40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rgbClr val="0D40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2 and (</a:t>
            </a:r>
            <a:r>
              <a:rPr i="1" lang="en">
                <a:solidFill>
                  <a:srgbClr val="0D40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rgbClr val="0D40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2) + 1, where </a:t>
            </a:r>
            <a:r>
              <a:rPr i="1" lang="en">
                <a:solidFill>
                  <a:srgbClr val="0D40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rgbClr val="0D40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number of values in your data set.</a:t>
            </a:r>
            <a:endParaRPr>
              <a:solidFill>
                <a:srgbClr val="0D40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>
                <a:solidFill>
                  <a:srgbClr val="1B2B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Find the two middle values.</a:t>
            </a:r>
            <a:endParaRPr b="1">
              <a:solidFill>
                <a:srgbClr val="1B2B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>
                <a:solidFill>
                  <a:srgbClr val="1B2B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Find the mean of the two middle values.</a:t>
            </a:r>
            <a:endParaRPr b="1">
              <a:solidFill>
                <a:srgbClr val="1B2B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>
              <a:solidFill>
                <a:srgbClr val="0D40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>
              <a:solidFill>
                <a:srgbClr val="0D40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Examples 7: Erin took 10 math tests in one marking period. What is the median test score?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89,  73,  84,  91,  87,  77,  94, 20, 32, 63 -&gt; 20, 32, 63, 73,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77, 84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87, 89, 91, 94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 =10, n/2 = 5 and (n/2)+1 = 6,  median = (77+84)/2 = 80.5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 8: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the median weight of the data set shown below.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lb, 48 lb, 57 lb, 31 lb, 41 lb, 20 lb, 19 lb, 15 lb, 63 lb, 25 lb -&gt; 5 lb, 15 lb, 19 lb, 20 lb,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25 lb, 31 lb,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41 lb, 48 lb, 57 lb, 63 lb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n=10, (25 lb+31 lb)/2 = 56 lb/2 = 28 lb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city council member wanted to know how her constituents felt about a planned rezoning. She randomly selected 75 names from the city phone directory and conducted a phone survey.</a:t>
            </a:r>
            <a:r>
              <a:rPr b="1" lang="en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population and sample?</a:t>
            </a:r>
            <a:endParaRPr b="1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SzPts val="1800"/>
              <a:buFont typeface="Times New Roman"/>
              <a:buAutoNum type="alphaUcPeriod"/>
            </a:pPr>
            <a:r>
              <a:rPr lang="en">
                <a:solidFill>
                  <a:srgbClr val="2124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everyone listed in the city phone directory; the sample is the 75 people selected</a:t>
            </a:r>
            <a:r>
              <a:rPr lang="en">
                <a:solidFill>
                  <a:srgbClr val="2124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U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population is the residents of the city; the sample is the registered voters in the city.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U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population is the registered voters in the city; the sample is everyone listed in the city phone directory.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pediatrician randomly selected 10 parents of his patients. Then he surveyed the parents about their opinions of different kinds of diapers. </a:t>
            </a:r>
            <a:r>
              <a:rPr b="1"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population and sample?</a:t>
            </a:r>
            <a:endParaRPr b="1"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93A68"/>
              </a:buClr>
              <a:buSzPts val="1800"/>
              <a:buFont typeface="Times New Roman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the parents of the pediatrician's patients who wear diapers; the sample is the parents of all of the pediatrician's patients.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93A68"/>
              </a:buClr>
              <a:buSzPts val="1800"/>
              <a:buFont typeface="Times New Roman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the pediatrician's patients; the sample is the 10 patients selected.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93A68"/>
              </a:buClr>
              <a:buSzPts val="1800"/>
              <a:buFont typeface="Times New Roman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the parents of the pediatrician's patients; the sample is the 10 parents of patients selected.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group of librarians are interested in the numbers of books and other media that visitors check out from their library. They examine the checkout records of 150 randomly selected </a:t>
            </a:r>
            <a:r>
              <a:rPr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visitors.</a:t>
            </a: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population and sample?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393A68"/>
              </a:buClr>
              <a:buSzPts val="1800"/>
              <a:buFont typeface="Times New Roman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all adult </a:t>
            </a:r>
            <a:r>
              <a:rPr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visitors </a:t>
            </a: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the library; the sample is the 150 </a:t>
            </a:r>
            <a:r>
              <a:rPr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visitors </a:t>
            </a: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selected.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393A68"/>
              </a:buClr>
              <a:buSzPts val="1800"/>
              <a:buFont typeface="Times New Roman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all </a:t>
            </a:r>
            <a:r>
              <a:rPr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visitors </a:t>
            </a: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the library; the sample is the adult </a:t>
            </a:r>
            <a:r>
              <a:rPr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visitors </a:t>
            </a: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the library.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393A68"/>
              </a:buClr>
              <a:buSzPts val="1800"/>
              <a:buFont typeface="Times New Roman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all </a:t>
            </a:r>
            <a:r>
              <a:rPr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visitors </a:t>
            </a: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who check out at least 1 book from the library; the sample is the 150 </a:t>
            </a:r>
            <a:r>
              <a:rPr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visitors </a:t>
            </a: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selected.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owners of a sports stadium wanted to predict what additional refreshment options would sell well. They selected 80 seat numbers at random and surveyed the occupants of those seats.</a:t>
            </a:r>
            <a:r>
              <a:rPr b="1" lang="en">
                <a:solidFill>
                  <a:srgbClr val="393A6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population and sample?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393A68"/>
              </a:buClr>
              <a:buSzPts val="1800"/>
              <a:buFont typeface="Times New Roman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all people who buy refreshments in the sports stadium; the sample is the occupants of the 80 selected seats.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393A68"/>
              </a:buClr>
              <a:buSzPts val="1800"/>
              <a:buFont typeface="Times New Roman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population is the occupants of the 80 selected seats; the sample is the refreshment options.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393A68"/>
              </a:buClr>
              <a:buSzPts val="1800"/>
              <a:buAutoNum type="alphaUcPeriod"/>
            </a:pP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A.The population is the occupants of all seats in the sports stadium; the sample is the occupants of the 80</a:t>
            </a:r>
            <a:r>
              <a:rPr b="1"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393A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selected seats.</a:t>
            </a:r>
            <a:endParaRPr>
              <a:solidFill>
                <a:srgbClr val="393A6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Parameters vs. Statistic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017725"/>
            <a:ext cx="8520600" cy="4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parameter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a number that describes the population. its value is generally unknown, and must be estimated from a sample.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Average income of all college students in Tennessee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Average height of women aged 20 years or older in the United States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statistic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a number computed from the sample data. In practice, we often use a statistic to estimate an unknown parameter of a population.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Average income of all college students in Nashville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Average height of women aged 20 years or older in Tennessee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