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72" r:id="rId7"/>
    <p:sldId id="260" r:id="rId8"/>
    <p:sldId id="270" r:id="rId9"/>
    <p:sldId id="271" r:id="rId10"/>
    <p:sldId id="269" r:id="rId11"/>
    <p:sldId id="262" r:id="rId12"/>
    <p:sldId id="265" r:id="rId13"/>
    <p:sldId id="267" r:id="rId14"/>
    <p:sldId id="268" r:id="rId15"/>
    <p:sldId id="274" r:id="rId16"/>
    <p:sldId id="27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Death: Female</a:t>
            </a:r>
            <a:r>
              <a:rPr lang="en-US" baseline="0" dirty="0"/>
              <a:t> vs Male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Sheet6!$B$20</c:f>
              <c:strCache>
                <c:ptCount val="1"/>
                <c:pt idx="0">
                  <c:v>Death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E2-4500-9209-F3688A4735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E2-4500-9209-F3688A4735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Sheet6!$A$21:$A$22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Sheet6!$B$21:$B$22</c:f>
              <c:numCache>
                <c:formatCode>0.00%</c:formatCode>
                <c:ptCount val="2"/>
                <c:pt idx="0">
                  <c:v>0.35416666666666669</c:v>
                </c:pt>
                <c:pt idx="1">
                  <c:v>0.64583333333333337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E2-4500-9209-F3688A47356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data.xlsx]Sheet3!PivotTable1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Diabetics: Death vs Survival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22738888888888892"/>
          <c:y val="0.119432603933542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Sheet3!$A$4:$A$10</c:f>
              <c:multiLvlStrCache>
                <c:ptCount val="4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</c:lvl>
                <c:lvl>
                  <c:pt idx="0">
                    <c:v>Died</c:v>
                  </c:pt>
                  <c:pt idx="2">
                    <c:v>Survived</c:v>
                  </c:pt>
                </c:lvl>
              </c:multiLvlStrCache>
            </c:multiLvlStrRef>
          </c:cat>
          <c:val>
            <c:numRef>
              <c:f>Sheet3!$B$4:$B$10</c:f>
              <c:numCache>
                <c:formatCode>General</c:formatCode>
                <c:ptCount val="4"/>
                <c:pt idx="0">
                  <c:v>20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11-4917-A805-EEECBE6AB5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34001200"/>
        <c:axId val="533998904"/>
      </c:barChart>
      <c:catAx>
        <c:axId val="534001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998904"/>
        <c:crosses val="autoZero"/>
        <c:auto val="1"/>
        <c:lblAlgn val="ctr"/>
        <c:lblOffset val="100"/>
        <c:noMultiLvlLbl val="0"/>
      </c:catAx>
      <c:valAx>
        <c:axId val="533998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0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84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Average Smokers: Death vs Survival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>
        <c:manualLayout>
          <c:xMode val="edge"/>
          <c:yMode val="edge"/>
          <c:x val="0.16823545744828547"/>
          <c:y val="9.1635522627079538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47%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5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41%</a:t>
                </a:r>
                <a:endParaRPr lang="en-US" dirty="0"/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tx>
            <c:rich>
              <a:bodyPr/>
              <a:lstStyle/>
              <a:p>
                <a:r>
                  <a:rPr lang="en-US"/>
                  <a:t>41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8"/>
        <c:dLbl>
          <c:idx val="0"/>
          <c:tx>
            <c:rich>
              <a:bodyPr/>
              <a:lstStyle/>
              <a:p>
                <a:r>
                  <a:rPr lang="en-US"/>
                  <a:t>33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tx>
            <c:rich>
              <a:bodyPr/>
              <a:lstStyle/>
              <a:p>
                <a:r>
                  <a:rPr lang="en-US"/>
                  <a:t>42%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1"/>
        <c:dLbl>
          <c:idx val="0"/>
          <c:tx>
            <c:rich>
              <a:bodyPr/>
              <a:lstStyle/>
              <a:p>
                <a:r>
                  <a:rPr lang="en-US"/>
                  <a:t>42%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31%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4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33%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31%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7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33%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31%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40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33%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31%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151-4942-A771-730FDF63F77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33%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151-4942-A771-730FDF63F7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Sheet5!$A$4:$A$6</c:f>
              <c:strCache>
                <c:ptCount val="2"/>
                <c:pt idx="0">
                  <c:v>Died</c:v>
                </c:pt>
                <c:pt idx="1">
                  <c:v>Survived</c:v>
                </c:pt>
              </c:strCache>
            </c:strRef>
          </c:cat>
          <c:val>
            <c:numRef>
              <c:f>Sheet5!$B$4:$B$6</c:f>
              <c:numCache>
                <c:formatCode>General</c:formatCode>
                <c:ptCount val="2"/>
                <c:pt idx="0">
                  <c:v>0.3125</c:v>
                </c:pt>
                <c:pt idx="1">
                  <c:v>0.3251231527093596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51-4942-A771-730FDF63F7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7843224"/>
        <c:axId val="407843552"/>
      </c:barChart>
      <c:catAx>
        <c:axId val="40784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552"/>
        <c:crosses val="autoZero"/>
        <c:auto val="1"/>
        <c:lblAlgn val="ctr"/>
        <c:lblOffset val="100"/>
        <c:noMultiLvlLbl val="0"/>
      </c:catAx>
      <c:valAx>
        <c:axId val="40784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224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data.xlsx]Sheet3!PivotTable1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Positive Smoking History: Death Vs Survival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layout>
        <c:manualLayout>
          <c:xMode val="edge"/>
          <c:yMode val="edge"/>
          <c:x val="0.16072222222222221"/>
          <c:y val="0.119432603933542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Sheet3!$A$4:$A$10</c:f>
              <c:multiLvlStrCache>
                <c:ptCount val="4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</c:lvl>
                <c:lvl>
                  <c:pt idx="0">
                    <c:v>Died</c:v>
                  </c:pt>
                  <c:pt idx="2">
                    <c:v>Survived</c:v>
                  </c:pt>
                </c:lvl>
              </c:multiLvlStrCache>
            </c:multiLvlStrRef>
          </c:cat>
          <c:val>
            <c:numRef>
              <c:f>Sheet3!$B$4:$B$10</c:f>
              <c:numCache>
                <c:formatCode>General</c:formatCode>
                <c:ptCount val="4"/>
                <c:pt idx="0">
                  <c:v>3</c:v>
                </c:pt>
                <c:pt idx="1">
                  <c:v>27</c:v>
                </c:pt>
                <c:pt idx="2">
                  <c:v>1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59-4266-A27E-3AF82E66DF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34001200"/>
        <c:axId val="533998904"/>
      </c:barChart>
      <c:catAx>
        <c:axId val="534001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998904"/>
        <c:crosses val="autoZero"/>
        <c:auto val="1"/>
        <c:lblAlgn val="ctr"/>
        <c:lblOffset val="100"/>
        <c:noMultiLvlLbl val="0"/>
      </c:catAx>
      <c:valAx>
        <c:axId val="533998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0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88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Average EF%: Death vs Survival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layout>
        <c:manualLayout>
          <c:xMode val="edge"/>
          <c:yMode val="edge"/>
          <c:x val="0.16377646416540573"/>
          <c:y val="0.110166910164721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33%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40%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33%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40%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33%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40%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33%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E68-4B6A-97C3-9D8A60D811E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40%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9E68-4B6A-97C3-9D8A60D811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Sheet5!$A$4:$A$6</c:f>
              <c:strCache>
                <c:ptCount val="2"/>
                <c:pt idx="0">
                  <c:v>Died</c:v>
                </c:pt>
                <c:pt idx="1">
                  <c:v>Survived</c:v>
                </c:pt>
              </c:strCache>
            </c:strRef>
          </c:cat>
          <c:val>
            <c:numRef>
              <c:f>Sheet5!$B$4:$B$6</c:f>
              <c:numCache>
                <c:formatCode>General</c:formatCode>
                <c:ptCount val="2"/>
                <c:pt idx="0">
                  <c:v>33.46875</c:v>
                </c:pt>
                <c:pt idx="1">
                  <c:v>40.266009852216747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68-4B6A-97C3-9D8A60D811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6231464"/>
        <c:axId val="426231792"/>
      </c:barChart>
      <c:catAx>
        <c:axId val="426231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231792"/>
        <c:crosses val="autoZero"/>
        <c:auto val="1"/>
        <c:lblAlgn val="ctr"/>
        <c:lblOffset val="100"/>
        <c:noMultiLvlLbl val="0"/>
      </c:catAx>
      <c:valAx>
        <c:axId val="42623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231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9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Average CPK (mcg/L): Death vs Survival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16377646416540573"/>
          <c:y val="0.110166910164721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tx>
            <c:rich>
              <a:bodyPr/>
              <a:lstStyle/>
              <a:p>
                <a:r>
                  <a:rPr lang="en-US"/>
                  <a:t>33%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"/>
        <c:dLbl>
          <c:idx val="0"/>
          <c:tx>
            <c:rich>
              <a:bodyPr/>
              <a:lstStyle/>
              <a:p>
                <a:r>
                  <a:rPr lang="en-US"/>
                  <a:t>40%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670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540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670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540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670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540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670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67A-49E8-B970-577ADA04A62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540 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67A-49E8-B970-577ADA04A6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Sheet5!$A$4:$A$6</c:f>
              <c:strCache>
                <c:ptCount val="2"/>
                <c:pt idx="0">
                  <c:v>Died</c:v>
                </c:pt>
                <c:pt idx="1">
                  <c:v>Survived</c:v>
                </c:pt>
              </c:strCache>
            </c:strRef>
          </c:cat>
          <c:val>
            <c:numRef>
              <c:f>Sheet5!$B$4:$B$6</c:f>
              <c:numCache>
                <c:formatCode>General</c:formatCode>
                <c:ptCount val="2"/>
                <c:pt idx="0">
                  <c:v>670.19791666666663</c:v>
                </c:pt>
                <c:pt idx="1">
                  <c:v>540.05418719211821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7A-49E8-B970-577ADA04A6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6231464"/>
        <c:axId val="426231792"/>
      </c:barChart>
      <c:catAx>
        <c:axId val="426231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231792"/>
        <c:crosses val="autoZero"/>
        <c:auto val="1"/>
        <c:lblAlgn val="ctr"/>
        <c:lblOffset val="100"/>
        <c:noMultiLvlLbl val="0"/>
      </c:catAx>
      <c:valAx>
        <c:axId val="42623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231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94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Average Serum Creatine (mg/dL): Death vs Survival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14420097364769921"/>
          <c:y val="0.125110274445480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tx>
            <c:rich>
              <a:bodyPr/>
              <a:lstStyle/>
              <a:p>
                <a:r>
                  <a:rPr lang="en-US"/>
                  <a:t>33%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"/>
        <c:dLbl>
          <c:idx val="0"/>
          <c:tx>
            <c:rich>
              <a:bodyPr/>
              <a:lstStyle/>
              <a:p>
                <a:r>
                  <a:rPr lang="en-US"/>
                  <a:t>40%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tx>
            <c:rich>
              <a:bodyPr/>
              <a:lstStyle/>
              <a:p>
                <a:r>
                  <a:rPr lang="en-US"/>
                  <a:t>670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dLbl>
          <c:idx val="0"/>
          <c:tx>
            <c:rich>
              <a:bodyPr/>
              <a:lstStyle/>
              <a:p>
                <a:r>
                  <a:rPr lang="en-US"/>
                  <a:t>540 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1.8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1.18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1.8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1.18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1.8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1.18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1.8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DB9-4C38-B6D6-2A865E3DABE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1.18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DB9-4C38-B6D6-2A865E3DAB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Sheet5!$A$4:$A$6</c:f>
              <c:strCache>
                <c:ptCount val="2"/>
                <c:pt idx="0">
                  <c:v>Died</c:v>
                </c:pt>
                <c:pt idx="1">
                  <c:v>Survived</c:v>
                </c:pt>
              </c:strCache>
            </c:strRef>
          </c:cat>
          <c:val>
            <c:numRef>
              <c:f>Sheet5!$B$4:$B$6</c:f>
              <c:numCache>
                <c:formatCode>General</c:formatCode>
                <c:ptCount val="2"/>
                <c:pt idx="0">
                  <c:v>1.8358333333333332</c:v>
                </c:pt>
                <c:pt idx="1">
                  <c:v>1.184876847290641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B9-4C38-B6D6-2A865E3DA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6231464"/>
        <c:axId val="426231792"/>
      </c:barChart>
      <c:catAx>
        <c:axId val="426231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231792"/>
        <c:crosses val="autoZero"/>
        <c:auto val="1"/>
        <c:lblAlgn val="ctr"/>
        <c:lblOffset val="100"/>
        <c:noMultiLvlLbl val="0"/>
      </c:catAx>
      <c:valAx>
        <c:axId val="42623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231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98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Average Serum Sodium (mEq/L): Death vs Survival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layout>
        <c:manualLayout>
          <c:xMode val="edge"/>
          <c:yMode val="edge"/>
          <c:x val="0.17489220683596296"/>
          <c:y val="0.119432603933542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tx>
            <c:rich>
              <a:bodyPr/>
              <a:lstStyle/>
              <a:p>
                <a:r>
                  <a:rPr lang="en-US"/>
                  <a:t>33%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"/>
        <c:dLbl>
          <c:idx val="0"/>
          <c:tx>
            <c:rich>
              <a:bodyPr/>
              <a:lstStyle/>
              <a:p>
                <a:r>
                  <a:rPr lang="en-US"/>
                  <a:t>40%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tx>
            <c:rich>
              <a:bodyPr/>
              <a:lstStyle/>
              <a:p>
                <a:r>
                  <a:rPr lang="en-US"/>
                  <a:t>670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dLbl>
          <c:idx val="0"/>
          <c:tx>
            <c:rich>
              <a:bodyPr/>
              <a:lstStyle/>
              <a:p>
                <a:r>
                  <a:rPr lang="en-US"/>
                  <a:t>540 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tx>
            <c:rich>
              <a:bodyPr/>
              <a:lstStyle/>
              <a:p>
                <a:r>
                  <a:rPr lang="en-US"/>
                  <a:t>1.8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9"/>
        <c:dLbl>
          <c:idx val="0"/>
          <c:tx>
            <c:rich>
              <a:bodyPr/>
              <a:lstStyle/>
              <a:p>
                <a:r>
                  <a:rPr lang="en-US"/>
                  <a:t>1.18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135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137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135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137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135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137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76E-45BD-8B7D-480C7241B6E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137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76E-45BD-8B7D-480C7241B6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Sheet5!$A$4:$A$6</c:f>
              <c:strCache>
                <c:ptCount val="2"/>
                <c:pt idx="0">
                  <c:v>Died</c:v>
                </c:pt>
                <c:pt idx="1">
                  <c:v>Survived</c:v>
                </c:pt>
              </c:strCache>
            </c:strRef>
          </c:cat>
          <c:val>
            <c:numRef>
              <c:f>Sheet5!$B$4:$B$6</c:f>
              <c:numCache>
                <c:formatCode>General</c:formatCode>
                <c:ptCount val="2"/>
                <c:pt idx="0">
                  <c:v>135.375</c:v>
                </c:pt>
                <c:pt idx="1">
                  <c:v>137.21674876847291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6E-45BD-8B7D-480C7241B6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6231464"/>
        <c:axId val="426231792"/>
      </c:barChart>
      <c:catAx>
        <c:axId val="426231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231792"/>
        <c:crosses val="autoZero"/>
        <c:auto val="1"/>
        <c:lblAlgn val="ctr"/>
        <c:lblOffset val="100"/>
        <c:noMultiLvlLbl val="0"/>
      </c:catAx>
      <c:valAx>
        <c:axId val="42623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231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Survival: Female vs</a:t>
            </a:r>
            <a:r>
              <a:rPr lang="en-US" baseline="0" dirty="0"/>
              <a:t> Male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Sheet6!$D$20</c:f>
              <c:strCache>
                <c:ptCount val="1"/>
                <c:pt idx="0">
                  <c:v>Survival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8E-4324-BDAB-1E999C9A14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8E-4324-BDAB-1E999C9A14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Sheet6!$C$21:$C$22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Sheet6!$D$21:$D$22</c:f>
              <c:numCache>
                <c:formatCode>0.00%</c:formatCode>
                <c:ptCount val="2"/>
                <c:pt idx="0">
                  <c:v>0.34975369458128081</c:v>
                </c:pt>
                <c:pt idx="1">
                  <c:v>0.65024630541871919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8E-4324-BDAB-1E999C9A145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68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Average Age: Death vs Survival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65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04A8-4DEC-AA5F-D779769AA51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4A8-4DEC-AA5F-D779769AA5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Sheet5!$A$4:$A$6</c:f>
              <c:strCache>
                <c:ptCount val="2"/>
                <c:pt idx="0">
                  <c:v>Died</c:v>
                </c:pt>
                <c:pt idx="1">
                  <c:v>Survived</c:v>
                </c:pt>
              </c:strCache>
            </c:strRef>
          </c:cat>
          <c:val>
            <c:numRef>
              <c:f>Sheet5!$B$4:$B$6</c:f>
              <c:numCache>
                <c:formatCode>General</c:formatCode>
                <c:ptCount val="2"/>
                <c:pt idx="0">
                  <c:v>65.215281250000004</c:v>
                </c:pt>
                <c:pt idx="1">
                  <c:v>58.761906403940891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8-4DEC-AA5F-D779769AA5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9019768"/>
        <c:axId val="419020096"/>
      </c:barChart>
      <c:catAx>
        <c:axId val="419019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20096"/>
        <c:crosses val="autoZero"/>
        <c:auto val="1"/>
        <c:lblAlgn val="ctr"/>
        <c:lblOffset val="100"/>
        <c:noMultiLvlLbl val="0"/>
      </c:catAx>
      <c:valAx>
        <c:axId val="41902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19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7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Average Age: M vs F; Death vs Survival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62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66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58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58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62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66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58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58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62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66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58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58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62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E35-4F56-A6E1-87897F0A397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66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9E35-4F56-A6E1-87897F0A397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58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9E35-4F56-A6E1-87897F0A397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58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E35-4F56-A6E1-87897F0A39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Sheet5!$A$4:$A$10</c:f>
              <c:multiLvlStrCache>
                <c:ptCount val="4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</c:lvl>
                <c:lvl>
                  <c:pt idx="0">
                    <c:v>Died</c:v>
                  </c:pt>
                  <c:pt idx="2">
                    <c:v>Survived</c:v>
                  </c:pt>
                </c:lvl>
              </c:multiLvlStrCache>
            </c:multiLvlStrRef>
          </c:cat>
          <c:val>
            <c:numRef>
              <c:f>Sheet5!$B$4:$B$10</c:f>
              <c:numCache>
                <c:formatCode>General</c:formatCode>
                <c:ptCount val="4"/>
                <c:pt idx="0">
                  <c:v>62.176470588235297</c:v>
                </c:pt>
                <c:pt idx="1">
                  <c:v>66.881725806451598</c:v>
                </c:pt>
                <c:pt idx="2">
                  <c:v>58.62911267605633</c:v>
                </c:pt>
                <c:pt idx="3">
                  <c:v>58.833333333333336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35-4F56-A6E1-87897F0A39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9019768"/>
        <c:axId val="419020096"/>
      </c:barChart>
      <c:catAx>
        <c:axId val="419019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20096"/>
        <c:crosses val="autoZero"/>
        <c:auto val="1"/>
        <c:lblAlgn val="ctr"/>
        <c:lblOffset val="100"/>
        <c:noMultiLvlLbl val="0"/>
      </c:catAx>
      <c:valAx>
        <c:axId val="41902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19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75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Average Anemics: Death vs Survival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47%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5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41%</a:t>
                </a:r>
                <a:endParaRPr lang="en-US" dirty="0"/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47%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8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41%</a:t>
                </a:r>
                <a:endParaRPr lang="en-US" dirty="0"/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47%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1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41%</a:t>
                </a:r>
                <a:endParaRPr lang="en-US" dirty="0"/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47%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2FD-44DE-98E4-D6B7B1A9332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41%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2FD-44DE-98E4-D6B7B1A933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Sheet5!$A$4:$A$6</c:f>
              <c:strCache>
                <c:ptCount val="2"/>
                <c:pt idx="0">
                  <c:v>Died</c:v>
                </c:pt>
                <c:pt idx="1">
                  <c:v>Survived</c:v>
                </c:pt>
              </c:strCache>
            </c:strRef>
          </c:cat>
          <c:val>
            <c:numRef>
              <c:f>Sheet5!$B$4:$B$6</c:f>
              <c:numCache>
                <c:formatCode>General</c:formatCode>
                <c:ptCount val="2"/>
                <c:pt idx="0">
                  <c:v>0.47916666666666669</c:v>
                </c:pt>
                <c:pt idx="1">
                  <c:v>0.40886699507389163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FD-44DE-98E4-D6B7B1A933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7843224"/>
        <c:axId val="407843552"/>
      </c:barChart>
      <c:catAx>
        <c:axId val="40784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552"/>
        <c:crosses val="autoZero"/>
        <c:auto val="1"/>
        <c:lblAlgn val="ctr"/>
        <c:lblOffset val="100"/>
        <c:noMultiLvlLbl val="0"/>
      </c:catAx>
      <c:valAx>
        <c:axId val="40784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224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data.xlsx]Sheet3!PivotTable1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Anemics: Death vs Survival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26690266841644794"/>
          <c:y val="0.119432603933542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Sheet3!$A$4:$A$10</c:f>
              <c:multiLvlStrCache>
                <c:ptCount val="4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</c:lvl>
                <c:lvl>
                  <c:pt idx="0">
                    <c:v>Died</c:v>
                  </c:pt>
                  <c:pt idx="2">
                    <c:v>Survived</c:v>
                  </c:pt>
                </c:lvl>
              </c:multiLvlStrCache>
            </c:multiLvlStrRef>
          </c:cat>
          <c:val>
            <c:numRef>
              <c:f>Sheet3!$B$4:$B$10</c:f>
              <c:numCache>
                <c:formatCode>General</c:formatCode>
                <c:ptCount val="4"/>
                <c:pt idx="0">
                  <c:v>20</c:v>
                </c:pt>
                <c:pt idx="1">
                  <c:v>26</c:v>
                </c:pt>
                <c:pt idx="2">
                  <c:v>32</c:v>
                </c:pt>
                <c:pt idx="3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83-40C4-9E54-4DD425B4AA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42680704"/>
        <c:axId val="542678408"/>
      </c:barChart>
      <c:catAx>
        <c:axId val="542680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678408"/>
        <c:crosses val="autoZero"/>
        <c:auto val="1"/>
        <c:lblAlgn val="ctr"/>
        <c:lblOffset val="100"/>
        <c:noMultiLvlLbl val="0"/>
      </c:catAx>
      <c:valAx>
        <c:axId val="542678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68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78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Average HTN: Death Vs Survival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47%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5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41%</a:t>
                </a:r>
                <a:endParaRPr lang="en-US" dirty="0"/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41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8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33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41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1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33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41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4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33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41%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5621-4429-9999-F79E7B595AB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33%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5621-4429-9999-F79E7B595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Sheet5!$A$4:$A$6</c:f>
              <c:strCache>
                <c:ptCount val="2"/>
                <c:pt idx="0">
                  <c:v>Died</c:v>
                </c:pt>
                <c:pt idx="1">
                  <c:v>Survived</c:v>
                </c:pt>
              </c:strCache>
            </c:strRef>
          </c:cat>
          <c:val>
            <c:numRef>
              <c:f>Sheet5!$B$4:$B$6</c:f>
              <c:numCache>
                <c:formatCode>General</c:formatCode>
                <c:ptCount val="2"/>
                <c:pt idx="0">
                  <c:v>0.40625</c:v>
                </c:pt>
                <c:pt idx="1">
                  <c:v>0.3251231527093596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21-4429-9999-F79E7B595A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7843224"/>
        <c:axId val="407843552"/>
      </c:barChart>
      <c:catAx>
        <c:axId val="40784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552"/>
        <c:crosses val="autoZero"/>
        <c:auto val="1"/>
        <c:lblAlgn val="ctr"/>
        <c:lblOffset val="100"/>
        <c:noMultiLvlLbl val="0"/>
      </c:catAx>
      <c:valAx>
        <c:axId val="40784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224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data.xlsx]Sheet3!PivotTable1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Hypertensive People: Death vs Survival 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1978905996234375"/>
          <c:y val="4.19317952316814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Sheet3!$A$4:$A$10</c:f>
              <c:multiLvlStrCache>
                <c:ptCount val="4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</c:lvl>
                <c:lvl>
                  <c:pt idx="0">
                    <c:v>Died</c:v>
                  </c:pt>
                  <c:pt idx="2">
                    <c:v>Survived</c:v>
                  </c:pt>
                </c:lvl>
              </c:multiLvlStrCache>
            </c:multiLvlStrRef>
          </c:cat>
          <c:val>
            <c:numRef>
              <c:f>Sheet3!$B$4:$B$10</c:f>
              <c:numCache>
                <c:formatCode>General</c:formatCode>
                <c:ptCount val="4"/>
                <c:pt idx="0">
                  <c:v>17</c:v>
                </c:pt>
                <c:pt idx="1">
                  <c:v>22</c:v>
                </c:pt>
                <c:pt idx="2">
                  <c:v>27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EE-4647-8290-D5E54854DC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34001200"/>
        <c:axId val="533998904"/>
      </c:barChart>
      <c:catAx>
        <c:axId val="534001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998904"/>
        <c:crosses val="autoZero"/>
        <c:auto val="1"/>
        <c:lblAlgn val="ctr"/>
        <c:lblOffset val="100"/>
        <c:noMultiLvlLbl val="0"/>
      </c:catAx>
      <c:valAx>
        <c:axId val="533998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0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8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Average Diabetics: Death vs Survival 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>
        <c:manualLayout>
          <c:xMode val="edge"/>
          <c:yMode val="edge"/>
          <c:x val="0.16823545744828547"/>
          <c:y val="9.1635522627079538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47%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5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41%</a:t>
                </a:r>
                <a:endParaRPr lang="en-US" dirty="0"/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tx>
            <c:rich>
              <a:bodyPr/>
              <a:lstStyle/>
              <a:p>
                <a:r>
                  <a:rPr lang="en-US"/>
                  <a:t>41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8"/>
        <c:dLbl>
          <c:idx val="0"/>
          <c:tx>
            <c:rich>
              <a:bodyPr/>
              <a:lstStyle/>
              <a:p>
                <a:r>
                  <a:rPr lang="en-US"/>
                  <a:t>33</a:t>
                </a:r>
              </a:p>
            </c:rich>
          </c:tx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42%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1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42%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42%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4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42%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42%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7"/>
        <c:dLbl>
          <c:idx val="0"/>
          <c:tx>
            <c:rich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r>
                  <a:rPr lang="en-US"/>
                  <a:t>42%</a:t>
                </a: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A05-4948-BC2D-1C653859C98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42%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A05-4948-BC2D-1C653859C9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Sheet5!$A$4:$A$6</c:f>
              <c:strCache>
                <c:ptCount val="2"/>
                <c:pt idx="0">
                  <c:v>Died</c:v>
                </c:pt>
                <c:pt idx="1">
                  <c:v>Survived</c:v>
                </c:pt>
              </c:strCache>
            </c:strRef>
          </c:cat>
          <c:val>
            <c:numRef>
              <c:f>Sheet5!$B$4:$B$6</c:f>
              <c:numCache>
                <c:formatCode>General</c:formatCode>
                <c:ptCount val="2"/>
                <c:pt idx="0">
                  <c:v>0.41666666666666669</c:v>
                </c:pt>
                <c:pt idx="1">
                  <c:v>0.41871921182266009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05-4948-BC2D-1C653859C9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7843224"/>
        <c:axId val="407843552"/>
      </c:barChart>
      <c:catAx>
        <c:axId val="40784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552"/>
        <c:crosses val="autoZero"/>
        <c:auto val="1"/>
        <c:lblAlgn val="ctr"/>
        <c:lblOffset val="100"/>
        <c:noMultiLvlLbl val="0"/>
      </c:catAx>
      <c:valAx>
        <c:axId val="40784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224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C22C-DE15-49F3-AA3E-C04FDCBE9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36590-4818-4C2B-B961-A5A9E4FBE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56A79-D61C-4CCE-8E11-23EB2649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947B1-67D4-4F51-BE50-03D0CE04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8A04-ABA5-4AC8-A05E-CF15493B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0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B779-D469-4481-9CAF-28A75B03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57620-63E9-44E6-B4C0-064EA4F4A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F09E-E723-4327-A108-21D692D4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2BD4-D7F6-4E4C-BC4E-D8DB36D8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1258-2641-4AEF-8E4A-7FC54091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5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2B20C-5E16-4ECC-A202-F1D30A7A7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95614-A42A-4E78-BF7A-CC369822B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801B-05D9-4C60-A43A-96B4732F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A0B92-F965-4B0E-B3C0-557C2999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FE29-C3CC-4428-83F3-B1338A2A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2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3A41-60F1-4F92-8C61-40E5DEDF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6D79-0C7B-41DB-8D69-413BBCF9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65F5-3188-4D92-B1A5-883B5F4F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6873-302B-4B34-92DF-6AAE1976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183F-0FB1-43ED-92CC-43B1B0AF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B532-0901-4911-897F-C33D04C1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F7C28-793C-48F0-BB7C-E2A892ED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BB5B-B335-4B0D-8E15-8CD3E41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B7A5-DA19-4129-B005-51BB1B61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88F1D-3414-4423-82F3-61749A30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37D1-1DEB-488F-B406-72B4993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4210-0D53-4425-AD31-80027764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1C200-4577-4240-A74A-314B59B5F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DADC1-CE63-40F4-B153-7241CB84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D56AA-AC13-4DE4-9166-1DE96933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0D2D9-AD1C-4F75-9503-97A155A4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7BFF-FD16-4C40-B2AE-7E4CC25A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CB633-BC98-4A5A-BEAE-C77AA66D7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FEB2D-8ADE-4F43-9FC9-3FD0B4709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85DB1-8A3E-45B8-8674-E07B56896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CD340-5F2F-44CB-8304-C66E71C4E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09B99-42E8-4D7D-923D-FE9250D1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CDDFA-90D5-4270-A691-2C4081EA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A4690-1E18-46C8-AE37-8A63E08E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7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7BD-16EE-4FBE-992B-59C14F4F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7E6CC-48B1-4539-8B2C-9C2C42C9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348F3-3D40-4C31-AAF1-0276331D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AA23A-85B4-45EF-AFAC-2C7C225A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E9663-BE0F-41A5-AAF1-A663E35D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D60F7-B46C-4E59-A482-68D43B51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FAA6-A15C-47B8-8D27-B2DC849B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3ACA-55F7-4785-BFB0-5B4D510C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8A95-5BE9-421E-BC9B-6696F89B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352EC-4F21-4F76-A5A1-AE215FC8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3EDF2-023D-4F1A-B6F4-B7F2AB8F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F1EA2-6297-4DD6-B421-506686E8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F2460-3AB7-4279-B7BC-D4347126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4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DE2-1166-4250-8E04-240E207C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650E5-97AE-460C-A7BD-281D22FE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49890-A905-4CE8-B568-B784A557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B6075-4B09-470C-A2EF-0BDA5F1D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1665-3F05-44E2-BC78-4DC9025E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678E7-A2DA-4B8D-8E89-C665C360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6DD46-32C7-422D-AD41-E14AD786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3C03-4E6C-4365-960A-86BBF4231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AFE10-EF2E-42B6-A9D7-4AA385238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874F-D8CB-40D6-BD4F-3469D0764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E6DD6-791E-4C67-998F-2CEEF513A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7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files.slack.com/files-pri/T02FNGVH6CB-F02M8BA65QA/heart_rythm_week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mcmedinformdecismak.biomedcentral.com/articles/10.1186/s12911-020-1023-5#auth-Giuseppe-Jurman" TargetMode="External"/><Relationship Id="rId2" Type="http://schemas.openxmlformats.org/officeDocument/2006/relationships/hyperlink" Target="https://bmcmedinformdecismak.biomedcentral.com/articles/10.1186/s12911-020-1023-5#auth-Davide-Chicc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E102-C958-4CAF-A0FF-3E9C0AA74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Failure Mortality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B5B46-448E-4E2F-AC5B-82392034A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 </a:t>
            </a:r>
            <a:r>
              <a:rPr lang="en-US" dirty="0" err="1"/>
              <a:t>Avin</a:t>
            </a:r>
            <a:r>
              <a:rPr lang="en-US" dirty="0"/>
              <a:t> Jabbar, </a:t>
            </a:r>
            <a:r>
              <a:rPr lang="en-US" dirty="0" err="1"/>
              <a:t>Peagan</a:t>
            </a:r>
            <a:r>
              <a:rPr lang="en-US" dirty="0"/>
              <a:t> Mitchell, Lilia Nassif, Kishan Patel</a:t>
            </a:r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AutoShape 2">
            <a:hlinkClick r:id="rId2"/>
            <a:extLst>
              <a:ext uri="{FF2B5EF4-FFF2-40B4-BE49-F238E27FC236}">
                <a16:creationId xmlns:a16="http://schemas.microsoft.com/office/drawing/2014/main" id="{F15BD269-BD0F-4899-92CF-1F6DDB74FE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A0BF929-6773-4B50-9F3A-5DC2FB9F61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5" y="333375"/>
            <a:ext cx="111442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A0B7579-EAE1-4F1C-8849-FC4818D5D9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6275" y="485775"/>
            <a:ext cx="111442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B49BF752-10D1-4C30-B3A4-43957CA6B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2" y="168673"/>
            <a:ext cx="3101814" cy="17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B222-C017-44E4-9341-77BDB449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Positive Smoking Hx-</a:t>
            </a:r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 </a:t>
            </a:r>
            <a:r>
              <a:rPr lang="en-US" sz="3100" b="0" i="0" dirty="0">
                <a:solidFill>
                  <a:srgbClr val="202124"/>
                </a:solidFill>
                <a:effectLst/>
                <a:latin typeface="+mn-lt"/>
              </a:rPr>
              <a:t> Chemicals in cigarette smoke cause the blood to thicken and form clots inside veins and arteries.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603B-F347-47EF-9F3D-409F1671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Death: 30 people; 31%</a:t>
            </a:r>
          </a:p>
          <a:p>
            <a:r>
              <a:rPr lang="en-US" dirty="0"/>
              <a:t>Survival: 66 People; 33%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C5F1E-8020-49AA-84D9-F175C5E50AD4}"/>
              </a:ext>
            </a:extLst>
          </p:cNvPr>
          <p:cNvSpPr txBox="1"/>
          <p:nvPr/>
        </p:nvSpPr>
        <p:spPr>
          <a:xfrm>
            <a:off x="10089934" y="5934670"/>
            <a:ext cx="197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Total Deaths: 96</a:t>
            </a:r>
          </a:p>
          <a:p>
            <a:pPr marL="0" indent="0">
              <a:buNone/>
            </a:pPr>
            <a:r>
              <a:rPr lang="en-US" dirty="0"/>
              <a:t>Total Survived: 203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8AF4F-D1A4-4FAF-A26A-C11139954736}"/>
              </a:ext>
            </a:extLst>
          </p:cNvPr>
          <p:cNvSpPr txBox="1"/>
          <p:nvPr/>
        </p:nvSpPr>
        <p:spPr>
          <a:xfrm>
            <a:off x="7765416" y="4176216"/>
            <a:ext cx="2627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factors contradicting classical assumptions:</a:t>
            </a:r>
          </a:p>
          <a:p>
            <a:r>
              <a:rPr lang="en-US" dirty="0"/>
              <a:t>-Frequency and span of smoking.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4B9BA02-68AD-411A-A8BF-029D6B9D4B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397141"/>
              </p:ext>
            </p:extLst>
          </p:nvPr>
        </p:nvGraphicFramePr>
        <p:xfrm>
          <a:off x="7162800" y="1186141"/>
          <a:ext cx="4573905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439E0FD-4618-419E-9D3B-69FF24B10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55290"/>
              </p:ext>
            </p:extLst>
          </p:nvPr>
        </p:nvGraphicFramePr>
        <p:xfrm>
          <a:off x="838199" y="3012399"/>
          <a:ext cx="5772151" cy="348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605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9B5F-2C08-4833-9E9A-5B8ECF87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Ejection Fraction: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+mn-lt"/>
              </a:rPr>
              <a:t>Percentage of blood leaving the heart to the body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5B6D-2CDF-4A9E-B230-3C3308B3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EF- 50-70%</a:t>
            </a:r>
          </a:p>
          <a:p>
            <a:endParaRPr lang="en-US" dirty="0"/>
          </a:p>
          <a:p>
            <a:r>
              <a:rPr lang="en-US" dirty="0"/>
              <a:t>Avg EF Survived: 40%</a:t>
            </a:r>
          </a:p>
          <a:p>
            <a:endParaRPr lang="en-US" dirty="0"/>
          </a:p>
          <a:p>
            <a:r>
              <a:rPr lang="en-US" dirty="0"/>
              <a:t>Avg EF Death: 33%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EF&lt;40% = higher chance of dying from heart failure. 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CE1056C-2E89-45C2-BAD3-12A7F6D20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104362"/>
              </p:ext>
            </p:extLst>
          </p:nvPr>
        </p:nvGraphicFramePr>
        <p:xfrm>
          <a:off x="6677977" y="1553527"/>
          <a:ext cx="4570095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242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AB40-A4E7-4A32-9646-D16EFC98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4" y="3913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b="0" i="0" dirty="0">
                <a:solidFill>
                  <a:srgbClr val="111111"/>
                </a:solidFill>
                <a:effectLst/>
                <a:latin typeface="+mn-lt"/>
              </a:rPr>
              <a:t>Creatine phosphokinase: </a:t>
            </a:r>
            <a:r>
              <a:rPr lang="en-US" sz="3100" i="0" dirty="0">
                <a:solidFill>
                  <a:srgbClr val="111111"/>
                </a:solidFill>
                <a:effectLst/>
                <a:latin typeface="+mn-lt"/>
              </a:rPr>
              <a:t>Enzyme. </a:t>
            </a:r>
            <a:r>
              <a:rPr lang="en-US" sz="3100" i="0" dirty="0">
                <a:solidFill>
                  <a:srgbClr val="202124"/>
                </a:solidFill>
                <a:effectLst/>
                <a:latin typeface="+mn-lt"/>
              </a:rPr>
              <a:t>When the total CPK level is very high, it most often means there has been injury or stress to muscle tissue, the heart, or the brain</a:t>
            </a:r>
            <a:br>
              <a:rPr lang="en-US" b="0" i="0" dirty="0">
                <a:solidFill>
                  <a:srgbClr val="111111"/>
                </a:solidFill>
                <a:effectLst/>
                <a:latin typeface="Neue Helvetica eText W01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2BE0-FE3A-4355-B223-1FE5D6BF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4" y="161051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11111"/>
                </a:solidFill>
                <a:effectLst/>
                <a:latin typeface="Neue Helvetica eText W01"/>
              </a:rPr>
              <a:t>Normal: 10 to 120 micrograms per liter (mcg/L)</a:t>
            </a:r>
          </a:p>
          <a:p>
            <a:r>
              <a:rPr lang="en-US" sz="2400" b="0" i="0" dirty="0">
                <a:solidFill>
                  <a:srgbClr val="111111"/>
                </a:solidFill>
                <a:effectLst/>
                <a:latin typeface="Neue Helvetica eText W01"/>
              </a:rPr>
              <a:t>Although all the values were above the normal range; </a:t>
            </a:r>
            <a:r>
              <a:rPr lang="en-US" sz="2400" dirty="0">
                <a:solidFill>
                  <a:srgbClr val="111111"/>
                </a:solidFill>
                <a:latin typeface="Neue Helvetica eText W01"/>
              </a:rPr>
              <a:t>People who died had higher values than survival.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eue Helvetica eText W01"/>
              </a:rPr>
              <a:t>Also, CPK could be high due to </a:t>
            </a:r>
            <a:r>
              <a:rPr lang="en-US" sz="2400" dirty="0">
                <a:solidFill>
                  <a:srgbClr val="111111"/>
                </a:solidFill>
                <a:latin typeface="Neue Helvetica eText W01"/>
              </a:rPr>
              <a:t>other tissue damage. </a:t>
            </a:r>
          </a:p>
          <a:p>
            <a:r>
              <a:rPr lang="en-US" sz="2400" dirty="0">
                <a:solidFill>
                  <a:srgbClr val="111111"/>
                </a:solidFill>
                <a:latin typeface="Neue Helvetica eText W01"/>
              </a:rPr>
              <a:t>Avg CPK Death: 670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eue Helvetica eText W01"/>
              </a:rPr>
              <a:t>mcg/L</a:t>
            </a:r>
            <a:endParaRPr lang="en-US" sz="2400" dirty="0">
              <a:solidFill>
                <a:srgbClr val="111111"/>
              </a:solidFill>
              <a:latin typeface="Neue Helvetica eText W01"/>
            </a:endParaRPr>
          </a:p>
          <a:p>
            <a:r>
              <a:rPr lang="en-US" sz="2400" dirty="0">
                <a:solidFill>
                  <a:srgbClr val="111111"/>
                </a:solidFill>
                <a:latin typeface="Neue Helvetica eText W01"/>
              </a:rPr>
              <a:t>Ave CPK Survival: 540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eue Helvetica eText W01"/>
              </a:rPr>
              <a:t>mcg/L</a:t>
            </a:r>
            <a:endParaRPr lang="en-US" sz="2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CE1056C-2E89-45C2-BAD3-12A7F6D20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933582"/>
              </p:ext>
            </p:extLst>
          </p:nvPr>
        </p:nvGraphicFramePr>
        <p:xfrm>
          <a:off x="5988174" y="3096730"/>
          <a:ext cx="5051301" cy="3456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679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3CE7-A0C8-451A-A57B-66BC7CD0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Serum Creatinine: </a:t>
            </a:r>
            <a:r>
              <a:rPr lang="en-US" i="0" dirty="0">
                <a:solidFill>
                  <a:srgbClr val="202124"/>
                </a:solidFill>
                <a:effectLst/>
                <a:latin typeface="+mn-lt"/>
              </a:rPr>
              <a:t> </a:t>
            </a:r>
            <a:r>
              <a:rPr lang="en-US" sz="3100" dirty="0">
                <a:solidFill>
                  <a:srgbClr val="202124"/>
                </a:solidFill>
                <a:latin typeface="+mn-lt"/>
              </a:rPr>
              <a:t>L</a:t>
            </a:r>
            <a:r>
              <a:rPr lang="en-US" sz="3100" i="0" dirty="0">
                <a:solidFill>
                  <a:srgbClr val="202124"/>
                </a:solidFill>
                <a:effectLst/>
                <a:latin typeface="+mn-lt"/>
              </a:rPr>
              <a:t>evels indicative of renal insufficiency owing to chronic reductions of renal blood flow from reduced cardiac output</a:t>
            </a:r>
            <a:endParaRPr lang="en-US" sz="31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CD82-67AA-47F3-835E-FE1C13F5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02124"/>
                </a:solidFill>
                <a:effectLst/>
              </a:rPr>
              <a:t>Normal Range: 0.74 to 1.35 mg/dL</a:t>
            </a:r>
          </a:p>
          <a:p>
            <a:r>
              <a:rPr lang="en-US" dirty="0">
                <a:solidFill>
                  <a:srgbClr val="202124"/>
                </a:solidFill>
              </a:rPr>
              <a:t>Death events = Higher Serum Creatinine</a:t>
            </a:r>
          </a:p>
          <a:p>
            <a:r>
              <a:rPr lang="en-US" dirty="0">
                <a:solidFill>
                  <a:srgbClr val="202124"/>
                </a:solidFill>
              </a:rPr>
              <a:t>Avg Death SC: 1.8 </a:t>
            </a:r>
            <a:r>
              <a:rPr lang="en-US" i="0" dirty="0">
                <a:solidFill>
                  <a:srgbClr val="202124"/>
                </a:solidFill>
                <a:effectLst/>
              </a:rPr>
              <a:t>mg/dL</a:t>
            </a:r>
            <a:endParaRPr lang="en-US" dirty="0">
              <a:solidFill>
                <a:srgbClr val="202124"/>
              </a:solidFill>
            </a:endParaRPr>
          </a:p>
          <a:p>
            <a:r>
              <a:rPr lang="en-US" dirty="0">
                <a:solidFill>
                  <a:srgbClr val="202124"/>
                </a:solidFill>
              </a:rPr>
              <a:t>Avg Survival SC: 1.18 </a:t>
            </a:r>
            <a:r>
              <a:rPr lang="en-US" i="0" dirty="0">
                <a:solidFill>
                  <a:srgbClr val="202124"/>
                </a:solidFill>
                <a:effectLst/>
              </a:rPr>
              <a:t>mg/dL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CE1056C-2E89-45C2-BAD3-12A7F6D20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415612"/>
              </p:ext>
            </p:extLst>
          </p:nvPr>
        </p:nvGraphicFramePr>
        <p:xfrm>
          <a:off x="5954077" y="3001327"/>
          <a:ext cx="5190173" cy="3399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559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89F9-5079-4AF5-88A7-8BF2272B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Serum Sodium: </a:t>
            </a:r>
            <a:r>
              <a:rPr lang="en-US" sz="3100" dirty="0">
                <a:latin typeface="+mn-lt"/>
              </a:rPr>
              <a:t>Low sodium </a:t>
            </a:r>
            <a:r>
              <a:rPr lang="en-US" sz="3100" dirty="0" err="1">
                <a:latin typeface="+mn-lt"/>
              </a:rPr>
              <a:t>lvls</a:t>
            </a:r>
            <a:r>
              <a:rPr lang="en-US" sz="3100" dirty="0">
                <a:latin typeface="+mn-lt"/>
              </a:rPr>
              <a:t> caused by the hormone Arginine vasopressin (AVP) which </a:t>
            </a:r>
            <a:r>
              <a:rPr lang="en-US" sz="3100" b="0" i="0" dirty="0">
                <a:solidFill>
                  <a:srgbClr val="202124"/>
                </a:solidFill>
                <a:effectLst/>
                <a:latin typeface="+mn-lt"/>
              </a:rPr>
              <a:t>increases free-water reabsorption in the renal collecting ducts, increasing blood volume and diluting plasma sodium concentrations. AVP LVLs increase with heart failure </a:t>
            </a:r>
            <a:r>
              <a:rPr lang="en-US" sz="3100" dirty="0">
                <a:latin typeface="+mn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0CEC-4D8B-495D-98DA-3FD7E8C1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Normal Range: 135 and 145 (</a:t>
            </a:r>
            <a:r>
              <a:rPr lang="en-US" sz="240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mEq</a:t>
            </a:r>
            <a:r>
              <a:rPr lang="en-US" sz="24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/L)</a:t>
            </a:r>
          </a:p>
          <a:p>
            <a:r>
              <a:rPr lang="en-US" sz="2400" dirty="0">
                <a:solidFill>
                  <a:srgbClr val="202124"/>
                </a:solidFill>
                <a:latin typeface="Roboto" panose="02000000000000000000" pitchFamily="2" charset="0"/>
              </a:rPr>
              <a:t>Avg SS Death: 135 </a:t>
            </a:r>
            <a:r>
              <a:rPr lang="en-US" sz="240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mEq</a:t>
            </a:r>
            <a:r>
              <a:rPr lang="en-US" sz="24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/L</a:t>
            </a:r>
            <a:endParaRPr lang="en-US" sz="2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sz="2400" dirty="0">
                <a:solidFill>
                  <a:srgbClr val="202124"/>
                </a:solidFill>
                <a:latin typeface="Roboto" panose="02000000000000000000" pitchFamily="2" charset="0"/>
              </a:rPr>
              <a:t>Avg SS Survival: 137 </a:t>
            </a:r>
            <a:r>
              <a:rPr lang="en-US" sz="240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mEq</a:t>
            </a:r>
            <a:r>
              <a:rPr lang="en-US" sz="24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/L</a:t>
            </a:r>
            <a:endParaRPr lang="en-US" sz="2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sz="2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CE1056C-2E89-45C2-BAD3-12A7F6D20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821870"/>
              </p:ext>
            </p:extLst>
          </p:nvPr>
        </p:nvGraphicFramePr>
        <p:xfrm>
          <a:off x="5839777" y="2946558"/>
          <a:ext cx="5443002" cy="3546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212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693E-9887-453A-BF1D-08FAD239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893F-3112-454C-9153-25A347CD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Heart failure death is more likely to occur &gt;60 year </a:t>
            </a:r>
            <a:r>
              <a:rPr lang="en-US" dirty="0" err="1"/>
              <a:t>olds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Men are higher risk than women.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Excellent and reliable qualifiers to predict heart failure mortality:</a:t>
            </a:r>
          </a:p>
          <a:p>
            <a:pPr lvl="2"/>
            <a:r>
              <a:rPr lang="en-US" dirty="0"/>
              <a:t>EF, Serum Creatinine</a:t>
            </a:r>
          </a:p>
          <a:p>
            <a:pPr lvl="1"/>
            <a:r>
              <a:rPr lang="en-US" dirty="0"/>
              <a:t>Good qualifiers:</a:t>
            </a:r>
          </a:p>
          <a:p>
            <a:pPr lvl="2"/>
            <a:r>
              <a:rPr lang="en-US" dirty="0"/>
              <a:t>Age,  Serum Sodium, HTN, Anemia, Sex, CPK</a:t>
            </a:r>
          </a:p>
          <a:p>
            <a:pPr lvl="1"/>
            <a:r>
              <a:rPr lang="en-US" dirty="0"/>
              <a:t>Decent qualifiers: </a:t>
            </a:r>
          </a:p>
          <a:p>
            <a:pPr lvl="2"/>
            <a:r>
              <a:rPr lang="en-US" dirty="0"/>
              <a:t>Positive Smoking History, Diabetes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hape, arrow&#10;&#10;Description automatically generated">
            <a:extLst>
              <a:ext uri="{FF2B5EF4-FFF2-40B4-BE49-F238E27FC236}">
                <a16:creationId xmlns:a16="http://schemas.microsoft.com/office/drawing/2014/main" id="{62466A06-6529-4BFA-A486-1849EEFB2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237" y="4925431"/>
            <a:ext cx="3101814" cy="1723230"/>
          </a:xfrm>
          <a:prstGeom prst="rect">
            <a:avLst/>
          </a:prstGeom>
          <a:scene3d>
            <a:camera prst="orthographicFront">
              <a:rot lat="600000" lon="299990" rev="212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5383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492F-775A-401A-834F-0B504704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Data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0058D7C-7071-4AF8-BAED-A73864EB1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42982"/>
              </p:ext>
            </p:extLst>
          </p:nvPr>
        </p:nvGraphicFramePr>
        <p:xfrm>
          <a:off x="124287" y="1873188"/>
          <a:ext cx="11993730" cy="4513058"/>
        </p:xfrm>
        <a:graphic>
          <a:graphicData uri="http://schemas.openxmlformats.org/drawingml/2006/table">
            <a:tbl>
              <a:tblPr/>
              <a:tblGrid>
                <a:gridCol w="697780">
                  <a:extLst>
                    <a:ext uri="{9D8B030D-6E8A-4147-A177-3AD203B41FA5}">
                      <a16:colId xmlns:a16="http://schemas.microsoft.com/office/drawing/2014/main" val="1993470746"/>
                    </a:ext>
                  </a:extLst>
                </a:gridCol>
                <a:gridCol w="647216">
                  <a:extLst>
                    <a:ext uri="{9D8B030D-6E8A-4147-A177-3AD203B41FA5}">
                      <a16:colId xmlns:a16="http://schemas.microsoft.com/office/drawing/2014/main" val="4086617691"/>
                    </a:ext>
                  </a:extLst>
                </a:gridCol>
                <a:gridCol w="758456">
                  <a:extLst>
                    <a:ext uri="{9D8B030D-6E8A-4147-A177-3AD203B41FA5}">
                      <a16:colId xmlns:a16="http://schemas.microsoft.com/office/drawing/2014/main" val="3435981525"/>
                    </a:ext>
                  </a:extLst>
                </a:gridCol>
                <a:gridCol w="809020">
                  <a:extLst>
                    <a:ext uri="{9D8B030D-6E8A-4147-A177-3AD203B41FA5}">
                      <a16:colId xmlns:a16="http://schemas.microsoft.com/office/drawing/2014/main" val="2163408766"/>
                    </a:ext>
                  </a:extLst>
                </a:gridCol>
                <a:gridCol w="1001163">
                  <a:extLst>
                    <a:ext uri="{9D8B030D-6E8A-4147-A177-3AD203B41FA5}">
                      <a16:colId xmlns:a16="http://schemas.microsoft.com/office/drawing/2014/main" val="1677004680"/>
                    </a:ext>
                  </a:extLst>
                </a:gridCol>
                <a:gridCol w="1425899">
                  <a:extLst>
                    <a:ext uri="{9D8B030D-6E8A-4147-A177-3AD203B41FA5}">
                      <a16:colId xmlns:a16="http://schemas.microsoft.com/office/drawing/2014/main" val="736407706"/>
                    </a:ext>
                  </a:extLst>
                </a:gridCol>
                <a:gridCol w="1618042">
                  <a:extLst>
                    <a:ext uri="{9D8B030D-6E8A-4147-A177-3AD203B41FA5}">
                      <a16:colId xmlns:a16="http://schemas.microsoft.com/office/drawing/2014/main" val="4045102824"/>
                    </a:ext>
                  </a:extLst>
                </a:gridCol>
                <a:gridCol w="819134">
                  <a:extLst>
                    <a:ext uri="{9D8B030D-6E8A-4147-A177-3AD203B41FA5}">
                      <a16:colId xmlns:a16="http://schemas.microsoft.com/office/drawing/2014/main" val="2379537224"/>
                    </a:ext>
                  </a:extLst>
                </a:gridCol>
                <a:gridCol w="1011276">
                  <a:extLst>
                    <a:ext uri="{9D8B030D-6E8A-4147-A177-3AD203B41FA5}">
                      <a16:colId xmlns:a16="http://schemas.microsoft.com/office/drawing/2014/main" val="426885726"/>
                    </a:ext>
                  </a:extLst>
                </a:gridCol>
                <a:gridCol w="798908">
                  <a:extLst>
                    <a:ext uri="{9D8B030D-6E8A-4147-A177-3AD203B41FA5}">
                      <a16:colId xmlns:a16="http://schemas.microsoft.com/office/drawing/2014/main" val="2136029165"/>
                    </a:ext>
                  </a:extLst>
                </a:gridCol>
                <a:gridCol w="991050">
                  <a:extLst>
                    <a:ext uri="{9D8B030D-6E8A-4147-A177-3AD203B41FA5}">
                      <a16:colId xmlns:a16="http://schemas.microsoft.com/office/drawing/2014/main" val="2134017843"/>
                    </a:ext>
                  </a:extLst>
                </a:gridCol>
                <a:gridCol w="1415786">
                  <a:extLst>
                    <a:ext uri="{9D8B030D-6E8A-4147-A177-3AD203B41FA5}">
                      <a16:colId xmlns:a16="http://schemas.microsoft.com/office/drawing/2014/main" val="1972269633"/>
                    </a:ext>
                  </a:extLst>
                </a:gridCol>
              </a:tblGrid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age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age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anaemia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anaemia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high_blood_pressure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high_blood_pressure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diabetes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diabetes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smoking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smoking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ejection_fraction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53113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Died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65.21528125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0.479166667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0.40625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0.416666667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33.46875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67397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838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62.17647059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0.588235294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0.588235294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0.088235294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37.52941176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137791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838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66.88172581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0.419354839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0.35483871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0.322580645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0.435483871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31.24193548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691635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Survived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58.7619064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0.408866995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0.325123153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0.418719212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0.325123153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40.26600985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769407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838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58.62911268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0.450704225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0.38028169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0.492957746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0.014084507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41.87323944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761323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838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58.83333333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0.386363636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0.295454545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0.378787879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0.492424242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39.40151515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311346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491089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63838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984296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60.83389298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0.431438127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0.351170569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0.418060201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0.321070234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38.08361204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4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09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852A1-982D-4346-BD26-533EEBFE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kern="1200" dirty="0">
                <a:latin typeface="+mj-lt"/>
                <a:ea typeface="+mj-ea"/>
                <a:cs typeface="+mj-cs"/>
              </a:rPr>
              <a:t>Summary and Data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22218C3-653F-4405-AD19-13051DC8A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506230"/>
              </p:ext>
            </p:extLst>
          </p:nvPr>
        </p:nvGraphicFramePr>
        <p:xfrm>
          <a:off x="1484697" y="1908699"/>
          <a:ext cx="9222605" cy="3480043"/>
        </p:xfrm>
        <a:graphic>
          <a:graphicData uri="http://schemas.openxmlformats.org/drawingml/2006/table">
            <a:tbl>
              <a:tblPr/>
              <a:tblGrid>
                <a:gridCol w="1212114">
                  <a:extLst>
                    <a:ext uri="{9D8B030D-6E8A-4147-A177-3AD203B41FA5}">
                      <a16:colId xmlns:a16="http://schemas.microsoft.com/office/drawing/2014/main" val="2976062841"/>
                    </a:ext>
                  </a:extLst>
                </a:gridCol>
                <a:gridCol w="3249870">
                  <a:extLst>
                    <a:ext uri="{9D8B030D-6E8A-4147-A177-3AD203B41FA5}">
                      <a16:colId xmlns:a16="http://schemas.microsoft.com/office/drawing/2014/main" val="1615364852"/>
                    </a:ext>
                  </a:extLst>
                </a:gridCol>
                <a:gridCol w="2494495">
                  <a:extLst>
                    <a:ext uri="{9D8B030D-6E8A-4147-A177-3AD203B41FA5}">
                      <a16:colId xmlns:a16="http://schemas.microsoft.com/office/drawing/2014/main" val="3865366716"/>
                    </a:ext>
                  </a:extLst>
                </a:gridCol>
                <a:gridCol w="2266126">
                  <a:extLst>
                    <a:ext uri="{9D8B030D-6E8A-4147-A177-3AD203B41FA5}">
                      <a16:colId xmlns:a16="http://schemas.microsoft.com/office/drawing/2014/main" val="1313424538"/>
                    </a:ext>
                  </a:extLst>
                </a:gridCol>
              </a:tblGrid>
              <a:tr h="373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creatinine_phosphokinase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serum_creatinine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serum_sodium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60892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670.1979167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1.835833333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135.375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829150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507.6764706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1.945882353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135.4705882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545265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759.3225806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1.775483871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135.3225806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063513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540.0541872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1.184876847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137.2167488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54851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461.9859155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1.115070423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137.4225352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549148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582.0454545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1.222424242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137.1060606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05190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885348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609187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581.8394649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1.393879599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136.6254181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9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1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D034-2BAC-4744-AED9-3E694AA2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A3F4-6AB9-4F42-B427-4CA512ED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Faisalabad Institute of Cardiology and at the Allied Hospital in Faisalabad (Punjab, Pakistan)</a:t>
            </a:r>
          </a:p>
          <a:p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April-Dec 2015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299 Patients in the sample.</a:t>
            </a:r>
          </a:p>
          <a:p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b="1" i="0" dirty="0">
                <a:solidFill>
                  <a:srgbClr val="1B3051"/>
                </a:solidFill>
                <a:effectLst/>
                <a:latin typeface="Europa"/>
              </a:rPr>
              <a:t>Machine learning can predict survival of patients with heart failure from serum creatinine and ejection fraction alone</a:t>
            </a:r>
          </a:p>
          <a:p>
            <a:pPr lvl="1"/>
            <a:r>
              <a:rPr lang="en-US" b="0" i="0" dirty="0">
                <a:solidFill>
                  <a:srgbClr val="004B83"/>
                </a:solidFill>
                <a:effectLst/>
                <a:latin typeface="-apple-system"/>
                <a:hlinkClick r:id="rId2"/>
              </a:rPr>
              <a:t>Davide Chicco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&amp; </a:t>
            </a:r>
            <a:r>
              <a:rPr lang="en-US" b="0" i="0" dirty="0">
                <a:solidFill>
                  <a:srgbClr val="004B83"/>
                </a:solidFill>
                <a:effectLst/>
                <a:latin typeface="-apple-system"/>
                <a:hlinkClick r:id="rId3"/>
              </a:rPr>
              <a:t>Giuseppe </a:t>
            </a:r>
            <a:r>
              <a:rPr lang="en-US" b="0" i="0" dirty="0" err="1">
                <a:solidFill>
                  <a:srgbClr val="004B83"/>
                </a:solidFill>
                <a:effectLst/>
                <a:latin typeface="-apple-system"/>
                <a:hlinkClick r:id="rId3"/>
              </a:rPr>
              <a:t>Jurman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lvl="1"/>
            <a:endParaRPr lang="en-US" b="1" i="0" dirty="0">
              <a:solidFill>
                <a:srgbClr val="1B3051"/>
              </a:solidFill>
              <a:effectLst/>
              <a:latin typeface="Europa"/>
            </a:endParaRPr>
          </a:p>
          <a:p>
            <a:pPr marL="0" indent="0">
              <a:buNone/>
            </a:pPr>
            <a:r>
              <a:rPr lang="en-US" dirty="0"/>
              <a:t>https://bmcmedinformdecismak.biomedcentral.com/articles/10.1186/s12911-020-1023-5</a:t>
            </a:r>
          </a:p>
        </p:txBody>
      </p:sp>
    </p:spTree>
    <p:extLst>
      <p:ext uri="{BB962C8B-B14F-4D97-AF65-F5344CB8AC3E}">
        <p14:creationId xmlns:p14="http://schemas.microsoft.com/office/powerpoint/2010/main" val="352481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DD56-2593-4B86-B0DB-DBD29065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Patient’s EMR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689DC-1C1B-4036-8D31-05DE0FCF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2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Age</a:t>
            </a:r>
          </a:p>
          <a:p>
            <a:r>
              <a:rPr lang="en-US" dirty="0"/>
              <a:t>Sex</a:t>
            </a:r>
          </a:p>
          <a:p>
            <a:r>
              <a:rPr lang="en-US" dirty="0"/>
              <a:t>Anemia</a:t>
            </a:r>
          </a:p>
          <a:p>
            <a:r>
              <a:rPr lang="en-US" dirty="0"/>
              <a:t>Hypertension</a:t>
            </a:r>
          </a:p>
          <a:p>
            <a:r>
              <a:rPr lang="en-US" dirty="0"/>
              <a:t>Diabetes</a:t>
            </a:r>
          </a:p>
          <a:p>
            <a:r>
              <a:rPr lang="en-US" dirty="0"/>
              <a:t>Smoking Hx</a:t>
            </a:r>
          </a:p>
          <a:p>
            <a:r>
              <a:rPr lang="en-US" dirty="0"/>
              <a:t>Ejection Fraction(EF)</a:t>
            </a:r>
          </a:p>
          <a:p>
            <a:r>
              <a:rPr lang="en-US" dirty="0"/>
              <a:t>Creatine Phosphokinase</a:t>
            </a:r>
          </a:p>
          <a:p>
            <a:r>
              <a:rPr lang="en-US" dirty="0"/>
              <a:t>Serum Creatinine</a:t>
            </a:r>
          </a:p>
          <a:p>
            <a:r>
              <a:rPr lang="en-US" dirty="0"/>
              <a:t>Serum Sodium</a:t>
            </a:r>
          </a:p>
          <a:p>
            <a:r>
              <a:rPr lang="en-US" dirty="0"/>
              <a:t>Death Event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F93E-173E-4E53-8840-EA0D8953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 and Age Distribution: Deaths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D095-7476-415B-93D2-695D099C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209674"/>
            <a:ext cx="10515600" cy="5033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Deaths:</a:t>
            </a:r>
          </a:p>
          <a:p>
            <a:pPr marL="0" indent="0">
              <a:buNone/>
            </a:pPr>
            <a:r>
              <a:rPr lang="en-US" dirty="0"/>
              <a:t>F- 34</a:t>
            </a:r>
          </a:p>
          <a:p>
            <a:pPr marL="0" indent="0">
              <a:buNone/>
            </a:pPr>
            <a:r>
              <a:rPr lang="en-US" dirty="0"/>
              <a:t>M- 62</a:t>
            </a:r>
          </a:p>
          <a:p>
            <a:pPr marL="0" indent="0">
              <a:buNone/>
            </a:pPr>
            <a:r>
              <a:rPr lang="en-US" dirty="0"/>
              <a:t>Avg Age- 65yo</a:t>
            </a:r>
          </a:p>
          <a:p>
            <a:pPr marL="0" indent="0">
              <a:buNone/>
            </a:pPr>
            <a:r>
              <a:rPr lang="en-US" dirty="0"/>
              <a:t>Median Age- 65yo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Deaths: 96</a:t>
            </a:r>
          </a:p>
          <a:p>
            <a:pPr marL="0" indent="0">
              <a:buNone/>
            </a:pPr>
            <a:r>
              <a:rPr lang="en-US" dirty="0"/>
              <a:t>32% of 299 People died.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C7E2A1A-2A8F-4C6E-8415-4EB12BB1D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53599"/>
              </p:ext>
            </p:extLst>
          </p:nvPr>
        </p:nvGraphicFramePr>
        <p:xfrm>
          <a:off x="6405561" y="1571476"/>
          <a:ext cx="5357813" cy="3933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99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9121-6E2C-4EAF-A7A8-13F177A2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 and Age Distribution: Survival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3E47-2CFE-420C-8B0C-B7CFF3D0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Survival:</a:t>
            </a:r>
          </a:p>
          <a:p>
            <a:pPr marL="0" indent="0">
              <a:buNone/>
            </a:pPr>
            <a:r>
              <a:rPr lang="en-US" dirty="0"/>
              <a:t>F- 71</a:t>
            </a:r>
          </a:p>
          <a:p>
            <a:pPr marL="0" indent="0">
              <a:buNone/>
            </a:pPr>
            <a:r>
              <a:rPr lang="en-US" dirty="0"/>
              <a:t>M- 132			</a:t>
            </a:r>
          </a:p>
          <a:p>
            <a:pPr marL="0" indent="0">
              <a:buNone/>
            </a:pPr>
            <a:r>
              <a:rPr lang="en-US" dirty="0"/>
              <a:t>Avg Age- 59yo </a:t>
            </a:r>
          </a:p>
          <a:p>
            <a:pPr marL="0" indent="0">
              <a:buNone/>
            </a:pPr>
            <a:r>
              <a:rPr lang="en-US" dirty="0"/>
              <a:t>Median- 60yo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Survived: 203</a:t>
            </a:r>
          </a:p>
          <a:p>
            <a:pPr marL="0" indent="0">
              <a:buNone/>
            </a:pPr>
            <a:r>
              <a:rPr lang="en-US" dirty="0"/>
              <a:t>68% of 299 People Survived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573CE0-F161-4ECA-9944-A5616271A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343886"/>
              </p:ext>
            </p:extLst>
          </p:nvPr>
        </p:nvGraphicFramePr>
        <p:xfrm>
          <a:off x="6335086" y="1825625"/>
          <a:ext cx="5437814" cy="395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032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6710-A678-4118-AF61-9863E70EA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4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-Heart failure death is more likely to occur &gt;60 year </a:t>
            </a:r>
            <a:r>
              <a:rPr lang="en-US" dirty="0" err="1"/>
              <a:t>olds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C8B8CCB-A879-4159-8052-5494A6C824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96595"/>
              </p:ext>
            </p:extLst>
          </p:nvPr>
        </p:nvGraphicFramePr>
        <p:xfrm>
          <a:off x="1441132" y="1203007"/>
          <a:ext cx="4566285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C8B8CCB-A879-4159-8052-5494A6C824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05132"/>
              </p:ext>
            </p:extLst>
          </p:nvPr>
        </p:nvGraphicFramePr>
        <p:xfrm>
          <a:off x="6397466" y="3715702"/>
          <a:ext cx="4566285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435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85F2-B81D-4DB3-BCA8-5353EDB5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Anemia-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+mn-lt"/>
              </a:rPr>
              <a:t>Decrease of red blood cells or hemoglobin= Less O2 supply to the heart. 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18D0-CDB7-4B64-85BC-C3FFC90B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Death: 46 people; 47%</a:t>
            </a:r>
          </a:p>
          <a:p>
            <a:r>
              <a:rPr lang="en-US" dirty="0"/>
              <a:t>Survived: 83 People; 41%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9345A-B973-4277-A6E3-BDF5084C50DC}"/>
              </a:ext>
            </a:extLst>
          </p:cNvPr>
          <p:cNvSpPr txBox="1"/>
          <p:nvPr/>
        </p:nvSpPr>
        <p:spPr>
          <a:xfrm>
            <a:off x="10221157" y="6042026"/>
            <a:ext cx="197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Total Deaths: 96</a:t>
            </a:r>
          </a:p>
          <a:p>
            <a:pPr marL="0" indent="0">
              <a:buNone/>
            </a:pPr>
            <a:r>
              <a:rPr lang="en-US" dirty="0"/>
              <a:t>Total Survived: 203</a:t>
            </a:r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4B9BA02-68AD-411A-A8BF-029D6B9D4B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866100"/>
              </p:ext>
            </p:extLst>
          </p:nvPr>
        </p:nvGraphicFramePr>
        <p:xfrm>
          <a:off x="7273216" y="1125062"/>
          <a:ext cx="4573905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3EE37B1-EED0-4A94-8C2F-BD168E437E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80924"/>
              </p:ext>
            </p:extLst>
          </p:nvPr>
        </p:nvGraphicFramePr>
        <p:xfrm>
          <a:off x="971550" y="2863851"/>
          <a:ext cx="5463466" cy="36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561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C1B3-CDB8-4EF2-9E1E-CEBAD99A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5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Hypertension-</a:t>
            </a:r>
            <a:r>
              <a:rPr lang="en-US" sz="3100" dirty="0">
                <a:latin typeface="+mn-lt"/>
              </a:rPr>
              <a:t> </a:t>
            </a:r>
            <a:r>
              <a:rPr lang="en-US" sz="3100" b="0" i="0" dirty="0">
                <a:solidFill>
                  <a:srgbClr val="202124"/>
                </a:solidFill>
                <a:effectLst/>
                <a:latin typeface="+mn-lt"/>
              </a:rPr>
              <a:t> Damages your arteries by making them less elastic, which decreases the flow of blood and oxygen to your heart and leads to heart disease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DBF8-30A1-411A-9FDF-A8D3544D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833"/>
            <a:ext cx="10515600" cy="4351338"/>
          </a:xfrm>
        </p:spPr>
        <p:txBody>
          <a:bodyPr/>
          <a:lstStyle/>
          <a:p>
            <a:r>
              <a:rPr lang="en-US" dirty="0"/>
              <a:t>Death: 39 People; 41%</a:t>
            </a:r>
          </a:p>
          <a:p>
            <a:r>
              <a:rPr lang="en-US" dirty="0"/>
              <a:t>Survival: 66 People; 33%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4365-2492-4F05-B54F-DCC0D48054EC}"/>
              </a:ext>
            </a:extLst>
          </p:cNvPr>
          <p:cNvSpPr txBox="1"/>
          <p:nvPr/>
        </p:nvSpPr>
        <p:spPr>
          <a:xfrm>
            <a:off x="10084293" y="6084739"/>
            <a:ext cx="197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Total Deaths: 96</a:t>
            </a:r>
          </a:p>
          <a:p>
            <a:pPr marL="0" indent="0">
              <a:buNone/>
            </a:pPr>
            <a:r>
              <a:rPr lang="en-US" dirty="0"/>
              <a:t>Total Survived: 203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B9BA02-68AD-411A-A8BF-029D6B9D4B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557435"/>
              </p:ext>
            </p:extLst>
          </p:nvPr>
        </p:nvGraphicFramePr>
        <p:xfrm>
          <a:off x="7136482" y="1734502"/>
          <a:ext cx="4573905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439E0FD-4618-419E-9D3B-69FF24B10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429163"/>
              </p:ext>
            </p:extLst>
          </p:nvPr>
        </p:nvGraphicFramePr>
        <p:xfrm>
          <a:off x="838200" y="3105148"/>
          <a:ext cx="5596946" cy="3441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396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55BD-1B72-4DD2-8DE2-9DF80C90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Diabetes- </a:t>
            </a:r>
            <a:r>
              <a:rPr lang="en-US" sz="3100" b="0" i="0" dirty="0">
                <a:solidFill>
                  <a:srgbClr val="202124"/>
                </a:solidFill>
                <a:effectLst/>
              </a:rPr>
              <a:t>High blood glucose from diabetes can damage your blood vessels and the nerves that control </a:t>
            </a:r>
            <a:r>
              <a:rPr lang="en-US" sz="3100" i="0" dirty="0">
                <a:solidFill>
                  <a:srgbClr val="202124"/>
                </a:solidFill>
                <a:effectLst/>
              </a:rPr>
              <a:t>your heart </a:t>
            </a:r>
            <a:r>
              <a:rPr lang="en-US" sz="3100" b="0" i="0" dirty="0">
                <a:solidFill>
                  <a:srgbClr val="202124"/>
                </a:solidFill>
                <a:effectLst/>
              </a:rPr>
              <a:t>and blood vessels.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8261-705B-42E6-A9C7-F018FB6C7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Death: 40 people; 42%</a:t>
            </a:r>
          </a:p>
          <a:p>
            <a:r>
              <a:rPr lang="en-US" dirty="0"/>
              <a:t>Survival: 85 People; 42%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D3874-5A6C-438F-BB8B-AB79E0295977}"/>
              </a:ext>
            </a:extLst>
          </p:cNvPr>
          <p:cNvSpPr txBox="1"/>
          <p:nvPr/>
        </p:nvSpPr>
        <p:spPr>
          <a:xfrm>
            <a:off x="9986638" y="6031210"/>
            <a:ext cx="197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Total Deaths: 96</a:t>
            </a:r>
          </a:p>
          <a:p>
            <a:pPr marL="0" indent="0">
              <a:buNone/>
            </a:pPr>
            <a:r>
              <a:rPr lang="en-US" dirty="0"/>
              <a:t>Total Survived: 203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79257-43AE-4B73-ABBB-7EB6718C27FC}"/>
              </a:ext>
            </a:extLst>
          </p:cNvPr>
          <p:cNvSpPr txBox="1"/>
          <p:nvPr/>
        </p:nvSpPr>
        <p:spPr>
          <a:xfrm>
            <a:off x="7499502" y="4560683"/>
            <a:ext cx="2627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factors contradicting classical assumptions:</a:t>
            </a:r>
          </a:p>
          <a:p>
            <a:r>
              <a:rPr lang="en-US" dirty="0"/>
              <a:t>-Time span of having diabetes and keeping it under control.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4B9BA02-68AD-411A-A8BF-029D6B9D4B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551213"/>
              </p:ext>
            </p:extLst>
          </p:nvPr>
        </p:nvGraphicFramePr>
        <p:xfrm>
          <a:off x="7081735" y="1401127"/>
          <a:ext cx="4573905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439E0FD-4618-419E-9D3B-69FF24B10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083441"/>
              </p:ext>
            </p:extLst>
          </p:nvPr>
        </p:nvGraphicFramePr>
        <p:xfrm>
          <a:off x="939118" y="3058477"/>
          <a:ext cx="5538936" cy="3323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1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1030</Words>
  <Application>Microsoft Office PowerPoint</Application>
  <PresentationFormat>Widescreen</PresentationFormat>
  <Paragraphs>278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Europa</vt:lpstr>
      <vt:lpstr>Georgia</vt:lpstr>
      <vt:lpstr>Neue Helvetica eText W01</vt:lpstr>
      <vt:lpstr>Roboto</vt:lpstr>
      <vt:lpstr>Office Theme</vt:lpstr>
      <vt:lpstr>Heart Failure Mortality Prediction</vt:lpstr>
      <vt:lpstr>Data </vt:lpstr>
      <vt:lpstr>Data: Patient’s EMR</vt:lpstr>
      <vt:lpstr>Sex and Age Distribution: Deaths  </vt:lpstr>
      <vt:lpstr>Sex and Age Distribution: Survival </vt:lpstr>
      <vt:lpstr>PowerPoint Presentation</vt:lpstr>
      <vt:lpstr>Anemia- Decrease of red blood cells or hemoglobin= Less O2 supply to the heart. </vt:lpstr>
      <vt:lpstr>Hypertension-  Damages your arteries by making them less elastic, which decreases the flow of blood and oxygen to your heart and leads to heart disease </vt:lpstr>
      <vt:lpstr>Diabetes- High blood glucose from diabetes can damage your blood vessels and the nerves that control your heart and blood vessels. </vt:lpstr>
      <vt:lpstr>Positive Smoking Hx-  Chemicals in cigarette smoke cause the blood to thicken and form clots inside veins and arteries. </vt:lpstr>
      <vt:lpstr>Ejection Fraction: Percentage of blood leaving the heart to the body</vt:lpstr>
      <vt:lpstr>Creatine phosphokinase: Enzyme. When the total CPK level is very high, it most often means there has been injury or stress to muscle tissue, the heart, or the brain </vt:lpstr>
      <vt:lpstr>Serum Creatinine:  Levels indicative of renal insufficiency owing to chronic reductions of renal blood flow from reduced cardiac output</vt:lpstr>
      <vt:lpstr>Serum Sodium: Low sodium lvls caused by the hormone Arginine vasopressin (AVP) which increases free-water reabsorption in the renal collecting ducts, increasing blood volume and diluting plasma sodium concentrations. AVP LVLs increase with heart failure  </vt:lpstr>
      <vt:lpstr>Summary</vt:lpstr>
      <vt:lpstr>Summary and Data</vt:lpstr>
      <vt:lpstr>Summary and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Mortality</dc:title>
  <dc:creator>Kishan Patel</dc:creator>
  <cp:lastModifiedBy>Kishan Patel</cp:lastModifiedBy>
  <cp:revision>18</cp:revision>
  <dcterms:created xsi:type="dcterms:W3CDTF">2021-11-12T03:00:05Z</dcterms:created>
  <dcterms:modified xsi:type="dcterms:W3CDTF">2021-11-14T00:19:26Z</dcterms:modified>
</cp:coreProperties>
</file>