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5" r:id="rId12"/>
    <p:sldId id="265" r:id="rId13"/>
    <p:sldId id="261" r:id="rId14"/>
    <p:sldId id="266" r:id="rId15"/>
    <p:sldId id="267" r:id="rId16"/>
    <p:sldId id="268" r:id="rId17"/>
    <p:sldId id="269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9BEE-965C-4C4C-B203-A76DE14D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B49A-8E36-4A45-A16D-5945EAA7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2774-710C-4229-B814-23D5A4D3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75F9-C49A-4D14-8907-19CEFE0A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1868-0295-4C7F-8226-C5407F66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F0AC-68E1-4654-B76D-4ABF550D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1223C-3E99-4064-AD55-35419AE6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9463-D4E5-4325-86F2-BE17CDD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03B7-FF65-4226-8B1A-11F5DB75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810A-A198-48CF-AC9D-AFC392E5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8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15622-CAC0-4D32-8BA1-7D60A06E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90B1-002C-42C7-B6CB-646F309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F498-DCDF-4CB3-A430-8A6FE7FF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4859-1FA6-4134-9BB5-EE88C476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AE2E-AD9F-4F02-AD68-B168A690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1296-2252-49D5-BEFC-9C3E6C8F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C779-8042-4BB8-863D-881CD09C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98AF-66D1-49E7-935A-F25BBC02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98E9-1D80-43A5-92C3-C718AD45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EB48-B595-484E-83F6-935DCB1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D817-5C5B-4950-8190-FDCCC3D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8F1E2-C523-4EBD-9701-6FB76D44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C07B-58AD-4960-A499-8FF0FDE7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26A6-B031-4AAF-A8A8-F6D40EF8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C59F-76E0-40F0-9D8B-DF2593FB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0EBA-6EEB-4918-BC51-AADBFBEB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14BA-F87C-41A2-8C1A-D308B539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586D0-BE99-4B3A-8572-A298E1DE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A59E-12A6-495E-8770-6BC8ED19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F6B2-2E98-45EE-BB5D-3BBABF69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73AD-DE9F-4345-8ECA-4054940D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391-0652-4C5F-BE44-E29E2538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8489-9904-413F-97E5-A1A0BF4A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F45E5-DEF3-4FCC-BE8E-F8A25179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7F60D-1503-45F4-B28A-A89BB1DB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DF252-B0B3-4F1F-BAF8-7CB147D48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7DC-1064-403A-BE4C-5073A964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08FA0-4246-49D4-92C7-D9BC100E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5377-AE8C-4C75-91FF-AE15F2FE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F98E-E334-480E-A45F-670463AD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DD3B7-A154-469D-983C-FE83B371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2B1CE-83F1-459A-87F8-7663CBE9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C0640-65E7-489A-8CA1-80BB1CD9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F99D4-3E9C-43BD-91E4-55DB8F53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9B2E-9292-4E50-BA18-6575C11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64C0E-3F0C-4239-B6EA-383A9E0B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85BA-F717-466D-B83B-2A52D6D4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280C-BAD3-4FC6-BC2E-F320AEF7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9D928-E2D1-44E8-95E5-EB7E784C3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F1841-CA56-416D-8192-636A4B07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CE1EB-E99B-456A-89FE-A4438873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EB82-AF59-4914-901D-1A55654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BFC1-B9E6-4A91-B2FB-4779F5C7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4402-9087-448F-9813-E1736BFC7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4D61D-B673-4319-8312-37749D85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E47A-2125-42E1-90EE-2AEE20D6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0392F-A91C-45A4-98FC-5A0CBBFF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5D38-4A5F-4714-A871-93FAD25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EEAF2-7A68-4C71-BC9D-B9A2F8A2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298C-A81A-466F-8AC3-60216120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A92C-6021-472D-BD45-5AD078584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135B-101F-4DCD-A5FD-70A68823E94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4F0A-FDE3-4652-8413-548A08D9E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8504-B175-47B8-A9BB-A173646A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CDD-7909-44A7-9963-DDED9EFC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448-06F5-4402-809C-A332CD0D0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Probable Reasons of </a:t>
            </a:r>
            <a:br>
              <a:rPr lang="en-US" dirty="0"/>
            </a:br>
            <a:r>
              <a:rPr lang="en-US" dirty="0"/>
              <a:t>Loan Defaulting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9F032-1816-428F-BFE9-14084E353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Kishan Patel</a:t>
            </a:r>
          </a:p>
        </p:txBody>
      </p:sp>
    </p:spTree>
    <p:extLst>
      <p:ext uri="{BB962C8B-B14F-4D97-AF65-F5344CB8AC3E}">
        <p14:creationId xmlns:p14="http://schemas.microsoft.com/office/powerpoint/2010/main" val="325130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4830-D5B6-4CC9-894A-25D21811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Cont.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F76D3DB-8E2D-4AD9-BD3C-38A397A0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50" y="432966"/>
            <a:ext cx="3683919" cy="642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8ECDCA1-7F6A-4EA0-9388-0B2DBC06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" y="3152273"/>
            <a:ext cx="67722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1B9E4-BE93-4DA7-8BF0-31B46823C4BD}"/>
              </a:ext>
            </a:extLst>
          </p:cNvPr>
          <p:cNvSpPr txBox="1"/>
          <p:nvPr/>
        </p:nvSpPr>
        <p:spPr>
          <a:xfrm>
            <a:off x="593557" y="145822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-Grade A had the least amount of defaulting (highest annual income). </a:t>
            </a:r>
          </a:p>
          <a:p>
            <a:endParaRPr lang="en-US" dirty="0"/>
          </a:p>
          <a:p>
            <a:r>
              <a:rPr lang="en-US" dirty="0"/>
              <a:t>-D and C and the lowest annual income. Maybe not give out loans to these people.</a:t>
            </a:r>
          </a:p>
        </p:txBody>
      </p:sp>
    </p:spTree>
    <p:extLst>
      <p:ext uri="{BB962C8B-B14F-4D97-AF65-F5344CB8AC3E}">
        <p14:creationId xmlns:p14="http://schemas.microsoft.com/office/powerpoint/2010/main" val="25442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97BE-9C6F-4F4B-8F3F-4068A848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F62-A91D-4494-BB0A-4113A682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377307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</a:t>
            </a: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ebt-to-income ratio </a:t>
            </a:r>
          </a:p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P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ercentage of your gross monthly income (before taxes) that goes towards payments for rent, mortgage, credit cards, or other debt.</a:t>
            </a:r>
          </a:p>
          <a:p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1600" dirty="0"/>
              <a:t>- People with DTI &gt;=50% had less bankruptcies.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A85F4E-047C-4A5C-97BA-1B34108C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29" y="150773"/>
            <a:ext cx="3265571" cy="67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4F4073-0794-4443-BFBE-AB93D33F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020" y="150773"/>
            <a:ext cx="3265571" cy="67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14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ABD3-1AF7-435F-890F-B3E9F70D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348034"/>
            <a:ext cx="10515600" cy="1325563"/>
          </a:xfrm>
        </p:spPr>
        <p:txBody>
          <a:bodyPr/>
          <a:lstStyle/>
          <a:p>
            <a:r>
              <a:rPr lang="en-US" dirty="0"/>
              <a:t>Number of</a:t>
            </a:r>
            <a:br>
              <a:rPr lang="en-US" dirty="0"/>
            </a:br>
            <a:r>
              <a:rPr lang="en-US" dirty="0"/>
              <a:t>Open Accounts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67B9A51-740A-4E36-B471-3C3536C8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7" y="152400"/>
            <a:ext cx="757187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3C924482-5EEC-4B88-8B78-0C9770B1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8" y="3429000"/>
            <a:ext cx="744479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48DEC-1594-4CC8-959C-B1F3D202D942}"/>
              </a:ext>
            </a:extLst>
          </p:cNvPr>
          <p:cNvSpPr txBox="1"/>
          <p:nvPr/>
        </p:nvSpPr>
        <p:spPr>
          <a:xfrm>
            <a:off x="385011" y="2497662"/>
            <a:ext cx="3769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-Highest &gt;=80 accounts</a:t>
            </a:r>
          </a:p>
          <a:p>
            <a:r>
              <a:rPr lang="en-US" dirty="0"/>
              <a:t>lowest &lt;10</a:t>
            </a:r>
          </a:p>
          <a:p>
            <a:endParaRPr lang="en-US" dirty="0"/>
          </a:p>
          <a:p>
            <a:r>
              <a:rPr lang="en-US" dirty="0"/>
              <a:t>-Bankruptcies more likely with &lt;10-&lt;20 and &lt;50-40 accounts. </a:t>
            </a:r>
          </a:p>
        </p:txBody>
      </p:sp>
    </p:spTree>
    <p:extLst>
      <p:ext uri="{BB962C8B-B14F-4D97-AF65-F5344CB8AC3E}">
        <p14:creationId xmlns:p14="http://schemas.microsoft.com/office/powerpoint/2010/main" val="367013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F3E5-73FC-43D7-8073-C8ABAA2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0AA413-9FB5-4E0A-B93D-C6DD4CCE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5" y="2867026"/>
            <a:ext cx="5751455" cy="39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6A8A790-9FA3-4ED0-B8B8-BD77A717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8" y="3214186"/>
            <a:ext cx="5162361" cy="3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E0124-BFD8-4312-952D-838A85313BA3}"/>
              </a:ext>
            </a:extLst>
          </p:cNvPr>
          <p:cNvSpPr txBox="1"/>
          <p:nvPr/>
        </p:nvSpPr>
        <p:spPr>
          <a:xfrm>
            <a:off x="5021179" y="8479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-There were more loans that had an interest rate of &gt;=20%.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-Higher the interest rate, higher the risk of defaulting. </a:t>
            </a:r>
          </a:p>
        </p:txBody>
      </p:sp>
    </p:spTree>
    <p:extLst>
      <p:ext uri="{BB962C8B-B14F-4D97-AF65-F5344CB8AC3E}">
        <p14:creationId xmlns:p14="http://schemas.microsoft.com/office/powerpoint/2010/main" val="55141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D909-679C-42CC-9273-3E45FEF6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124493"/>
            <a:ext cx="3380874" cy="1816601"/>
          </a:xfrm>
        </p:spPr>
        <p:txBody>
          <a:bodyPr/>
          <a:lstStyle/>
          <a:p>
            <a:r>
              <a:rPr lang="en-US" dirty="0"/>
              <a:t>Revolving Balance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7360693-61E5-422A-B9FA-BEB97E7F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7" y="3895056"/>
            <a:ext cx="6801853" cy="29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711FA2-3373-472D-9B53-70D42786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26" y="-12868"/>
            <a:ext cx="6962274" cy="34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140BF-8D81-414A-96B4-843EE67D8694}"/>
              </a:ext>
            </a:extLst>
          </p:cNvPr>
          <p:cNvSpPr txBox="1"/>
          <p:nvPr/>
        </p:nvSpPr>
        <p:spPr>
          <a:xfrm>
            <a:off x="540267" y="1941094"/>
            <a:ext cx="38922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-Unpaid portion carries over to the next month.</a:t>
            </a:r>
          </a:p>
          <a:p>
            <a:endParaRPr lang="en-US" dirty="0"/>
          </a:p>
          <a:p>
            <a:r>
              <a:rPr lang="en-US" dirty="0"/>
              <a:t>&lt;1k-&lt;10k rage was the least amount given out, but the most amount that experienced bankruptcies. </a:t>
            </a:r>
          </a:p>
        </p:txBody>
      </p:sp>
    </p:spTree>
    <p:extLst>
      <p:ext uri="{BB962C8B-B14F-4D97-AF65-F5344CB8AC3E}">
        <p14:creationId xmlns:p14="http://schemas.microsoft.com/office/powerpoint/2010/main" val="9873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0DC-C9FE-4621-B0DE-CDA903B6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20453" cy="1495759"/>
          </a:xfrm>
        </p:spPr>
        <p:txBody>
          <a:bodyPr/>
          <a:lstStyle/>
          <a:p>
            <a:r>
              <a:rPr lang="en-US" dirty="0"/>
              <a:t>Employment Length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78EC3C9-8B99-4F53-B819-7160B0A0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32" y="3429000"/>
            <a:ext cx="67722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A57E5E93-25EA-4998-8BDF-EB7064F9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32" y="-66675"/>
            <a:ext cx="67722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9A67-E2EA-4F25-AF21-BD466084CB3E}"/>
              </a:ext>
            </a:extLst>
          </p:cNvPr>
          <p:cNvSpPr txBox="1"/>
          <p:nvPr/>
        </p:nvSpPr>
        <p:spPr>
          <a:xfrm>
            <a:off x="561474" y="2228671"/>
            <a:ext cx="4010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-Length of Employment didn’t affect</a:t>
            </a:r>
          </a:p>
          <a:p>
            <a:r>
              <a:rPr lang="en-US" dirty="0"/>
              <a:t>defaulting</a:t>
            </a:r>
          </a:p>
        </p:txBody>
      </p:sp>
    </p:spTree>
    <p:extLst>
      <p:ext uri="{BB962C8B-B14F-4D97-AF65-F5344CB8AC3E}">
        <p14:creationId xmlns:p14="http://schemas.microsoft.com/office/powerpoint/2010/main" val="360638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A07A-5BF6-439D-9F82-8A554CC8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0DC4292-F85E-44C3-801B-6F27A620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429000"/>
            <a:ext cx="67722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30E1ACD-1B33-4995-9885-6193E517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7" y="0"/>
            <a:ext cx="67722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2BD4E-9735-410F-A329-7DCA8C2A4828}"/>
              </a:ext>
            </a:extLst>
          </p:cNvPr>
          <p:cNvSpPr txBox="1"/>
          <p:nvPr/>
        </p:nvSpPr>
        <p:spPr>
          <a:xfrm>
            <a:off x="272717" y="18711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-Verification does not affect defaulting much.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64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BBD3-45C6-4B47-B441-813B7594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Type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3D62A92-7273-4C79-A2F9-BF216F2D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362325"/>
            <a:ext cx="67722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2F5BA-097C-44F8-998A-2838430F0D29}"/>
              </a:ext>
            </a:extLst>
          </p:cNvPr>
          <p:cNvSpPr txBox="1"/>
          <p:nvPr/>
        </p:nvSpPr>
        <p:spPr>
          <a:xfrm>
            <a:off x="721895" y="23418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-Application Type did not affect defaulting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F65DF4F5-A18A-4A9D-B267-4AE38FEB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4" y="-66675"/>
            <a:ext cx="67722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2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1BC-E87C-4729-9785-41557980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D614-05C5-4C4D-AB96-C3C8B185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Length, Verification, Application Type did not affect loan repayment. </a:t>
            </a:r>
          </a:p>
          <a:p>
            <a:endParaRPr lang="en-US" dirty="0"/>
          </a:p>
          <a:p>
            <a:r>
              <a:rPr lang="en-US" dirty="0"/>
              <a:t>Purpose, Annual Income, Home Ownership, Number of Mortgage Accounts, Term Length, Issue Year, Grade, Number of Accounts Open, Interest Rate,  DTI, Revolving Balance affected loan repayment</a:t>
            </a:r>
          </a:p>
        </p:txBody>
      </p:sp>
    </p:spTree>
    <p:extLst>
      <p:ext uri="{BB962C8B-B14F-4D97-AF65-F5344CB8AC3E}">
        <p14:creationId xmlns:p14="http://schemas.microsoft.com/office/powerpoint/2010/main" val="393237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1F6-4BB7-4AC4-AB2A-DC6D461F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E21E-5519-4E8F-9914-5066AE96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Purpose- Avoid clients that request for home improvement, medical, renewable energy, vacation, and debt. </a:t>
            </a:r>
          </a:p>
          <a:p>
            <a:r>
              <a:rPr lang="en-US" dirty="0"/>
              <a:t>Annual Income- Avoid clients who request loans with annual income of  &lt;50k- &gt;=5k.</a:t>
            </a:r>
          </a:p>
          <a:p>
            <a:r>
              <a:rPr lang="en-US" dirty="0"/>
              <a:t>Home Ownership- Avoid clients who request loans to Rent lodging.</a:t>
            </a:r>
          </a:p>
          <a:p>
            <a:r>
              <a:rPr lang="en-US" dirty="0"/>
              <a:t>Mortgage Accounts- Avoid clients who had  &lt;30-&gt;=20 mortgage accounts</a:t>
            </a:r>
          </a:p>
          <a:p>
            <a:r>
              <a:rPr lang="en-US" dirty="0"/>
              <a:t>Term Length – Give out more 60 month loans</a:t>
            </a:r>
          </a:p>
          <a:p>
            <a:r>
              <a:rPr lang="en-US" dirty="0"/>
              <a:t>Issue Year- Not changeable. </a:t>
            </a:r>
          </a:p>
        </p:txBody>
      </p:sp>
    </p:spTree>
    <p:extLst>
      <p:ext uri="{BB962C8B-B14F-4D97-AF65-F5344CB8AC3E}">
        <p14:creationId xmlns:p14="http://schemas.microsoft.com/office/powerpoint/2010/main" val="13103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2440-431D-4924-8D4A-68D7A666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444129"/>
            <a:ext cx="10515600" cy="1325563"/>
          </a:xfrm>
        </p:spPr>
        <p:txBody>
          <a:bodyPr/>
          <a:lstStyle/>
          <a:p>
            <a:r>
              <a:rPr lang="en-US" dirty="0"/>
              <a:t>Loan Data: 2007-2016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AABCC-EC67-475E-BC49-8AC08C19F7BD}"/>
              </a:ext>
            </a:extLst>
          </p:cNvPr>
          <p:cNvSpPr txBox="1"/>
          <p:nvPr/>
        </p:nvSpPr>
        <p:spPr>
          <a:xfrm>
            <a:off x="449179" y="1676712"/>
            <a:ext cx="431532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Loans Given Out: 396030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Loan Amount Ranges: </a:t>
            </a:r>
          </a:p>
          <a:p>
            <a:endParaRPr lang="en-US" sz="2800" dirty="0"/>
          </a:p>
          <a:p>
            <a:r>
              <a:rPr lang="en-US" sz="2800" dirty="0"/>
              <a:t>&lt;20k - &gt;=10k    40.30</a:t>
            </a:r>
          </a:p>
          <a:p>
            <a:r>
              <a:rPr lang="en-US" sz="2800" dirty="0"/>
              <a:t>&lt;10k - &gt;=5k     24.66</a:t>
            </a:r>
          </a:p>
          <a:p>
            <a:r>
              <a:rPr lang="en-US" sz="2800" dirty="0"/>
              <a:t>&lt;30k - &gt;=20k    18.27</a:t>
            </a:r>
          </a:p>
          <a:p>
            <a:r>
              <a:rPr lang="en-US" sz="2800" dirty="0"/>
              <a:t>&lt;5k - &gt;=1k       9.84</a:t>
            </a:r>
          </a:p>
          <a:p>
            <a:r>
              <a:rPr lang="en-US" sz="2800" dirty="0"/>
              <a:t>&gt;=30K            6.91</a:t>
            </a:r>
          </a:p>
          <a:p>
            <a:r>
              <a:rPr lang="en-US" sz="2800" dirty="0"/>
              <a:t>&lt;1k              0.002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19960-FA59-43C6-ABAD-AB503216005D}"/>
              </a:ext>
            </a:extLst>
          </p:cNvPr>
          <p:cNvSpPr txBox="1"/>
          <p:nvPr/>
        </p:nvSpPr>
        <p:spPr>
          <a:xfrm>
            <a:off x="4580021" y="2543434"/>
            <a:ext cx="37008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Number of </a:t>
            </a:r>
          </a:p>
          <a:p>
            <a:r>
              <a:rPr lang="en-US" sz="2800" dirty="0"/>
              <a:t>Bankruptcies Reported: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&lt;2          99.41</a:t>
            </a:r>
          </a:p>
          <a:p>
            <a:r>
              <a:rPr lang="en-US" sz="2800" dirty="0"/>
              <a:t>&lt;3 - &gt;=2     0.46</a:t>
            </a:r>
          </a:p>
          <a:p>
            <a:r>
              <a:rPr lang="en-US" sz="2800" dirty="0"/>
              <a:t>&lt;4 - &gt;=3     0.08</a:t>
            </a:r>
          </a:p>
          <a:p>
            <a:r>
              <a:rPr lang="en-US" sz="2800" dirty="0"/>
              <a:t>&lt;5 - &gt;=4     0.02</a:t>
            </a:r>
          </a:p>
          <a:p>
            <a:r>
              <a:rPr lang="en-US" sz="2800" dirty="0"/>
              <a:t>&gt;=5          0.01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123A61-4874-4BCC-A55D-B9AE3A36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38" y="444129"/>
            <a:ext cx="3331846" cy="61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8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5760-861D-4E3D-9140-9FB36DF7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25F2-804F-4125-8C31-191DFA97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Grade- Offer more to clients of Grade A status and less to C-G. </a:t>
            </a:r>
          </a:p>
          <a:p>
            <a:r>
              <a:rPr lang="en-US" dirty="0"/>
              <a:t> Open Accounts- Monitor more on accounts &lt;10-&lt;20 and &lt;50-40 accounts. </a:t>
            </a:r>
          </a:p>
          <a:p>
            <a:r>
              <a:rPr lang="en-US" dirty="0"/>
              <a:t>Interest Rate- Lower interest rate. </a:t>
            </a:r>
          </a:p>
          <a:p>
            <a:r>
              <a:rPr lang="en-US" dirty="0"/>
              <a:t>Revolving Balance- Avoid people with range of &lt;1k-&lt;10k range revolving balance.  </a:t>
            </a:r>
          </a:p>
          <a:p>
            <a:r>
              <a:rPr lang="en-US" dirty="0"/>
              <a:t>DTI- market to people with DTI &gt;=50% and avoid people with DTI of &lt;5-&lt;10. </a:t>
            </a:r>
          </a:p>
        </p:txBody>
      </p:sp>
    </p:spTree>
    <p:extLst>
      <p:ext uri="{BB962C8B-B14F-4D97-AF65-F5344CB8AC3E}">
        <p14:creationId xmlns:p14="http://schemas.microsoft.com/office/powerpoint/2010/main" val="17680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EBE1-8533-4B20-B6DC-6C85A484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</a:t>
            </a:r>
            <a:br>
              <a:rPr lang="en-US" dirty="0"/>
            </a:br>
            <a:r>
              <a:rPr lang="en-US" dirty="0"/>
              <a:t>Taking Out Loan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69ECAFC-40B4-4D0E-8D4C-6625D302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82" y="1"/>
            <a:ext cx="6022318" cy="39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53ABC5EA-E0B6-4040-BB45-3BA88E99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2505075"/>
            <a:ext cx="65627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774C2-81C0-4B7E-9AD2-38E02F8364B9}"/>
              </a:ext>
            </a:extLst>
          </p:cNvPr>
          <p:cNvSpPr txBox="1"/>
          <p:nvPr/>
        </p:nvSpPr>
        <p:spPr>
          <a:xfrm>
            <a:off x="6683542" y="4410580"/>
            <a:ext cx="5340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Loans taken out:</a:t>
            </a:r>
          </a:p>
          <a:p>
            <a:r>
              <a:rPr lang="en-US" dirty="0"/>
              <a:t>-High amount- House, small business, debt, credit card, home improvement</a:t>
            </a:r>
          </a:p>
          <a:p>
            <a:r>
              <a:rPr lang="en-US" dirty="0"/>
              <a:t>-Low amount- Vacation, education </a:t>
            </a:r>
          </a:p>
          <a:p>
            <a:endParaRPr lang="en-US" dirty="0"/>
          </a:p>
          <a:p>
            <a:r>
              <a:rPr lang="en-US" dirty="0"/>
              <a:t>-Bankrupt- highest home improvement, medical, renewable energy, vacation, debt.</a:t>
            </a:r>
          </a:p>
        </p:txBody>
      </p:sp>
    </p:spTree>
    <p:extLst>
      <p:ext uri="{BB962C8B-B14F-4D97-AF65-F5344CB8AC3E}">
        <p14:creationId xmlns:p14="http://schemas.microsoft.com/office/powerpoint/2010/main" val="346789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6957-BA8B-46E9-A543-0C5275E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7" y="0"/>
            <a:ext cx="10515600" cy="1325563"/>
          </a:xfrm>
        </p:spPr>
        <p:txBody>
          <a:bodyPr/>
          <a:lstStyle/>
          <a:p>
            <a:r>
              <a:rPr lang="en-US" dirty="0"/>
              <a:t>Annual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9764D-9016-4E38-B5A2-4CFEB1F79023}"/>
              </a:ext>
            </a:extLst>
          </p:cNvPr>
          <p:cNvSpPr txBox="1"/>
          <p:nvPr/>
        </p:nvSpPr>
        <p:spPr>
          <a:xfrm>
            <a:off x="511237" y="1774158"/>
            <a:ext cx="4372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-Most loans were by people with and annual income of  &lt;1M -500k, followed by &gt;=1M, &lt;500k-100k.</a:t>
            </a:r>
          </a:p>
          <a:p>
            <a:endParaRPr lang="en-US" dirty="0"/>
          </a:p>
          <a:p>
            <a:r>
              <a:rPr lang="en-US" dirty="0"/>
              <a:t>-Least loans were with people with annual income of &lt;10k- 1k which was also shown to have a high bankruptcy reporting, followed by people who made &lt;50k - &gt;10k followed by &lt;100k - &gt;=50k.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1E7E6-634B-4536-84C9-588F335F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20" y="163429"/>
            <a:ext cx="3414005" cy="65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B14C8A5-2EA2-4474-8CC3-80EFE952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96" y="163429"/>
            <a:ext cx="3420371" cy="65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4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893F-C437-4E12-9C75-8A21ABEE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6" y="349018"/>
            <a:ext cx="10515600" cy="1325563"/>
          </a:xfrm>
        </p:spPr>
        <p:txBody>
          <a:bodyPr/>
          <a:lstStyle/>
          <a:p>
            <a:r>
              <a:rPr lang="en-US" dirty="0"/>
              <a:t>Home Ownership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3E8C7-66FC-4F3D-9F12-DD3B0EF6D916}"/>
              </a:ext>
            </a:extLst>
          </p:cNvPr>
          <p:cNvSpPr txBox="1"/>
          <p:nvPr/>
        </p:nvSpPr>
        <p:spPr>
          <a:xfrm>
            <a:off x="82343" y="1854277"/>
            <a:ext cx="53401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People took out the most loans had a mortgage, followed by owning a house then renting.</a:t>
            </a:r>
          </a:p>
          <a:p>
            <a:endParaRPr lang="en-US" dirty="0"/>
          </a:p>
          <a:p>
            <a:r>
              <a:rPr lang="en-US" dirty="0"/>
              <a:t>-All 3 of these had nearly an equal amount of bankruptcies with people who rented highest.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F2445-51AD-420B-815E-179A014A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89" y="349018"/>
            <a:ext cx="3472615" cy="614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7087125-7D6A-4029-9DE2-41715BC0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772" y="365125"/>
            <a:ext cx="3537517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7F0-1D26-4157-B402-0E4A4359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51" y="416000"/>
            <a:ext cx="3288632" cy="918411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Mortgage Accounts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6C7-C490-4A5C-8535-A1DA0FFFA20E}"/>
              </a:ext>
            </a:extLst>
          </p:cNvPr>
          <p:cNvSpPr txBox="1"/>
          <p:nvPr/>
        </p:nvSpPr>
        <p:spPr>
          <a:xfrm>
            <a:off x="232610" y="2317901"/>
            <a:ext cx="28234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-People who had  &lt;30-&gt;=20 accounts had the highest bankruptcies.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37A74-CA26-462C-A1C1-90934408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09" y="332873"/>
            <a:ext cx="4404037" cy="61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2F25B74-CAD7-4E64-BEE1-360B336B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2" y="332873"/>
            <a:ext cx="4404037" cy="61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1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CA65-7138-4122-8FC8-5F4B7871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7F8B2-85BF-4417-8346-EBAE34EDD498}"/>
              </a:ext>
            </a:extLst>
          </p:cNvPr>
          <p:cNvSpPr txBox="1"/>
          <p:nvPr/>
        </p:nvSpPr>
        <p:spPr>
          <a:xfrm>
            <a:off x="368969" y="2267663"/>
            <a:ext cx="4219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 loans are taken out for 60 months but bankruptcies happen a bit more with 36 month plan types.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D9B2221-06D7-40AF-927A-DB095FD9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98" y="33982"/>
            <a:ext cx="6559396" cy="339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CE97195-EFB4-4C47-8F25-7A9FAE87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79" y="3571405"/>
            <a:ext cx="6368715" cy="32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6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B941-F0CF-4437-8285-B1942578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Year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CDFEB0C-90CC-4312-A0D4-8B67C369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48" y="0"/>
            <a:ext cx="6181464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B4DC09A-A0E2-4AB3-9294-9B455F81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48" y="3338512"/>
            <a:ext cx="6430691" cy="347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83874-E693-4EDC-88C0-4E92D52FB7C2}"/>
              </a:ext>
            </a:extLst>
          </p:cNvPr>
          <p:cNvSpPr txBox="1"/>
          <p:nvPr/>
        </p:nvSpPr>
        <p:spPr>
          <a:xfrm>
            <a:off x="192505" y="2233408"/>
            <a:ext cx="4379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-Younger the loan, more bankruptcies exist. </a:t>
            </a:r>
          </a:p>
          <a:p>
            <a:endParaRPr lang="en-US" dirty="0"/>
          </a:p>
          <a:p>
            <a:r>
              <a:rPr lang="en-US" dirty="0"/>
              <a:t>-There were more bankruptcies starting in Year 2013 and highest in year 2015 and lowest in year 2012.</a:t>
            </a:r>
          </a:p>
        </p:txBody>
      </p:sp>
    </p:spTree>
    <p:extLst>
      <p:ext uri="{BB962C8B-B14F-4D97-AF65-F5344CB8AC3E}">
        <p14:creationId xmlns:p14="http://schemas.microsoft.com/office/powerpoint/2010/main" val="75424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65D7-95A0-4FD3-BA47-72D5ADE6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1B009C-F8CA-4722-827C-CE6D00A3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82" y="3553326"/>
            <a:ext cx="6384846" cy="33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E44752C-F2C9-4F16-8845-68554CAC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76" y="0"/>
            <a:ext cx="662505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2E5D6-C7FD-4C08-801B-A655D500C3CF}"/>
              </a:ext>
            </a:extLst>
          </p:cNvPr>
          <p:cNvSpPr txBox="1"/>
          <p:nvPr/>
        </p:nvSpPr>
        <p:spPr>
          <a:xfrm>
            <a:off x="256672" y="1512344"/>
            <a:ext cx="44720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A-G</a:t>
            </a:r>
          </a:p>
          <a:p>
            <a:r>
              <a:rPr lang="en-US" dirty="0"/>
              <a:t>https://www.lendingclub.com/foliofn/rateDetail.action</a:t>
            </a:r>
          </a:p>
          <a:p>
            <a:endParaRPr lang="en-US" dirty="0"/>
          </a:p>
          <a:p>
            <a:r>
              <a:rPr lang="en-US" dirty="0"/>
              <a:t>Classification system that involves assigning a quality score to a loan based on a borrower's credit history, quality of the collateral, and the likelihood of repayment of the principal and interest.</a:t>
            </a:r>
          </a:p>
          <a:p>
            <a:endParaRPr lang="en-US" dirty="0"/>
          </a:p>
          <a:p>
            <a:r>
              <a:rPr lang="en-US" dirty="0"/>
              <a:t>-Lower the grade, Higher the risk and Interest and risk. </a:t>
            </a:r>
          </a:p>
        </p:txBody>
      </p:sp>
    </p:spTree>
    <p:extLst>
      <p:ext uri="{BB962C8B-B14F-4D97-AF65-F5344CB8AC3E}">
        <p14:creationId xmlns:p14="http://schemas.microsoft.com/office/powerpoint/2010/main" val="212781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759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Office Theme</vt:lpstr>
      <vt:lpstr>Probable Reasons of  Loan Defaulting</vt:lpstr>
      <vt:lpstr>Loan Data: 2007-2016</vt:lpstr>
      <vt:lpstr>Purpose of Taking Out Loan</vt:lpstr>
      <vt:lpstr>Annual Income</vt:lpstr>
      <vt:lpstr>Home Ownership</vt:lpstr>
      <vt:lpstr>Number of Mortgage Accounts</vt:lpstr>
      <vt:lpstr>Term Length</vt:lpstr>
      <vt:lpstr>Issue Year</vt:lpstr>
      <vt:lpstr>Grade</vt:lpstr>
      <vt:lpstr>Grade Cont.</vt:lpstr>
      <vt:lpstr>DTI</vt:lpstr>
      <vt:lpstr>Number of Open Accounts</vt:lpstr>
      <vt:lpstr>Interest Rate</vt:lpstr>
      <vt:lpstr>Revolving Balance</vt:lpstr>
      <vt:lpstr>Employment Length</vt:lpstr>
      <vt:lpstr>Verification</vt:lpstr>
      <vt:lpstr>Application Type</vt:lpstr>
      <vt:lpstr>Summary</vt:lpstr>
      <vt:lpstr>Summary Cont. </vt:lpstr>
      <vt:lpstr>Summary Cont.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Patel</dc:creator>
  <cp:lastModifiedBy>Kishan Patel</cp:lastModifiedBy>
  <cp:revision>12</cp:revision>
  <dcterms:created xsi:type="dcterms:W3CDTF">2022-02-15T04:09:35Z</dcterms:created>
  <dcterms:modified xsi:type="dcterms:W3CDTF">2022-02-16T02:50:12Z</dcterms:modified>
</cp:coreProperties>
</file>