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89" r:id="rId5"/>
    <p:sldId id="258" r:id="rId6"/>
    <p:sldId id="260" r:id="rId7"/>
    <p:sldId id="261" r:id="rId8"/>
    <p:sldId id="262" r:id="rId9"/>
    <p:sldId id="267" r:id="rId10"/>
    <p:sldId id="263" r:id="rId11"/>
    <p:sldId id="264" r:id="rId12"/>
    <p:sldId id="288" r:id="rId13"/>
    <p:sldId id="265" r:id="rId14"/>
    <p:sldId id="266" r:id="rId15"/>
    <p:sldId id="287" r:id="rId16"/>
    <p:sldId id="268" r:id="rId17"/>
    <p:sldId id="281" r:id="rId18"/>
    <p:sldId id="269" r:id="rId19"/>
    <p:sldId id="270" r:id="rId20"/>
    <p:sldId id="271" r:id="rId21"/>
    <p:sldId id="274" r:id="rId22"/>
    <p:sldId id="273" r:id="rId23"/>
    <p:sldId id="272" r:id="rId24"/>
    <p:sldId id="278" r:id="rId25"/>
    <p:sldId id="276" r:id="rId26"/>
    <p:sldId id="275" r:id="rId27"/>
    <p:sldId id="277" r:id="rId28"/>
    <p:sldId id="279" r:id="rId29"/>
    <p:sldId id="280" r:id="rId30"/>
    <p:sldId id="285" r:id="rId31"/>
    <p:sldId id="290" r:id="rId32"/>
    <p:sldId id="282" r:id="rId33"/>
    <p:sldId id="283" r:id="rId34"/>
    <p:sldId id="284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1853-B304-4560-A6C4-F33096011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DF6D1-CF17-44CD-9E10-C4C11EE65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15AE-4932-40EC-A1A6-9CD556D2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98F69-9EA5-4862-A897-01CDD16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B376-2534-4330-AD6D-F9B0FD49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AE62-3E77-48F4-B623-F2922143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DEB23-37DA-4360-920A-6189D5702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88BA-4A54-4CB9-8111-3720929A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02BF-AB62-4833-9E29-E2E8EC09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513A-19D7-476A-AAB8-9771EDD2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03905-39D4-4EBE-B5F7-624D52D12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83145-C895-434C-A2DA-565867AF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C3CC-C240-45B7-9835-EB50C9DC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104E-DB08-4DF2-83A0-ABC21F15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4917-D21F-4745-8AF5-8F554A8A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3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960F-C08F-4537-A1AC-9999C976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D3CA-3F13-45AB-B8EE-306BC2929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55C87-EEE4-4366-ACA5-5AB4AA79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0801-E5B4-4284-B54E-020D84EA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C539-DE41-44DE-9297-F9570C74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498E-E273-403B-9595-56B25016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622A1-ED61-48CB-B35D-27177892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9F06-9B71-4514-95C3-7EDD8CF8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9BE6-8104-445E-A791-13314B6A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C8AE-1F6D-4804-928D-3370F79F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5477-F4F1-4F35-84AD-7F9FF3A8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4B30-6E3E-4413-B49E-0AAD1C409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F7EAE-61AB-43FC-8FBB-54FCD3E6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F5F1-6778-4761-BF15-23514D6D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A4A65-41B7-41D3-9DFC-A71EE0D6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FB70-F96D-469E-B43B-B919535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1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EC54-738F-4774-9D46-C397E527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85FF6-688F-4DE0-80DC-BAC36B2D2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69E75-5E3D-4686-99F7-CDDD04957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EA916-118D-4BEB-B956-2C1B2552D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3E6F0-7AAA-4F60-BE4C-1919935D5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D9C36-4381-4C08-BAC9-159C5B11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9CD78-9B87-410F-9445-42E0464E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120BD-A479-4174-98C3-F7D627D3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34B5-E3BC-478B-B7AF-A0A4440F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6071A-CB46-4E32-9446-D719F0C5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A9083-1458-4E5C-9304-CC70001F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C002-22AA-4451-97B5-A1264B6E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05E46-8CBA-4EB5-B43E-03351BE7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8E27A-9760-4A09-B422-7E956D88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28DF4-AA23-49E7-8A69-807044A3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E5C7-E0B7-4D96-81FA-0E47E6EA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1DB9-EBE7-4639-873D-DA6B3554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268F3-D4F7-463A-BC3A-BCF7DB31B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F9DA-00EC-40B4-8622-72E7AAC0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06E98-FEFD-4EE3-8F90-3A1D4222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F877B-DE0D-4937-B448-A559C058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3FC2-0BC1-440E-A785-BA28BD7B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56F66-B7BD-46BA-B07C-3FB66D041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F1D07-2FF4-4CB5-8961-1FF0C0C68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B551-5848-4393-84B9-4BFAEE5C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3D206-03AE-4782-9B5E-1B542F05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69158-2C9C-4B72-862C-8C2667BB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9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F95F0-60AC-46CC-AC46-B920FAA9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67F04-1601-4C18-B050-07196C100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BF14-233C-4574-83B9-876554B58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EB5D-A93D-412A-B484-703A77E5EE0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7601-FF2B-4E96-AAFB-D639421BD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7AC5-2A13-4840-9D6F-B76C7D002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DC12-3549-4D97-970F-84E05067A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266E-8C9E-40C0-97A9-53DE47430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Poverty Factors and Predictability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5FA67-7DE5-4E56-AC91-5E14DA888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Kishan Patel</a:t>
            </a:r>
          </a:p>
        </p:txBody>
      </p:sp>
    </p:spTree>
    <p:extLst>
      <p:ext uri="{BB962C8B-B14F-4D97-AF65-F5344CB8AC3E}">
        <p14:creationId xmlns:p14="http://schemas.microsoft.com/office/powerpoint/2010/main" val="19316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1E84-8A96-4EF4-A787-3CFA44FE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Marital Status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CD59AE-4B38-4087-BB8C-DD183AC2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87" y="1316765"/>
            <a:ext cx="4834698" cy="340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178E9FC-7C43-4652-8ECC-B50BF1E0C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07" y="1316765"/>
            <a:ext cx="4834697" cy="34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9571D-362E-45C5-A76B-41DD2178AA5C}"/>
              </a:ext>
            </a:extLst>
          </p:cNvPr>
          <p:cNvSpPr txBox="1"/>
          <p:nvPr/>
        </p:nvSpPr>
        <p:spPr>
          <a:xfrm>
            <a:off x="2466109" y="4894904"/>
            <a:ext cx="1281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-True    65%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-False   35%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37C92-74FA-4BD8-94D4-E17D9FE371D4}"/>
              </a:ext>
            </a:extLst>
          </p:cNvPr>
          <p:cNvSpPr txBox="1"/>
          <p:nvPr/>
        </p:nvSpPr>
        <p:spPr>
          <a:xfrm>
            <a:off x="6326907" y="4978400"/>
            <a:ext cx="5960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   There were more married people than single.</a:t>
            </a:r>
          </a:p>
          <a:p>
            <a:pPr marL="285750" indent="-285750">
              <a:buFontTx/>
              <a:buChar char="-"/>
            </a:pPr>
            <a:r>
              <a:rPr lang="en-US" dirty="0"/>
              <a:t>Of the married, there was an equal amount of people with</a:t>
            </a:r>
          </a:p>
          <a:p>
            <a:r>
              <a:rPr lang="en-US" dirty="0"/>
              <a:t>a higher PPI &gt;80%.</a:t>
            </a:r>
          </a:p>
          <a:p>
            <a:pPr marL="285750" indent="-285750">
              <a:buFontTx/>
              <a:buChar char="-"/>
            </a:pPr>
            <a:r>
              <a:rPr lang="en-US" dirty="0"/>
              <a:t>Of the unmarried, males were more uniform with a peak</a:t>
            </a:r>
          </a:p>
          <a:p>
            <a:r>
              <a:rPr lang="en-US" dirty="0"/>
              <a:t>at 40% PPI and another at 70%.  Females were seeing higher </a:t>
            </a:r>
          </a:p>
          <a:p>
            <a:r>
              <a:rPr lang="en-US" dirty="0"/>
              <a:t>above 70% </a:t>
            </a:r>
          </a:p>
        </p:txBody>
      </p:sp>
    </p:spTree>
    <p:extLst>
      <p:ext uri="{BB962C8B-B14F-4D97-AF65-F5344CB8AC3E}">
        <p14:creationId xmlns:p14="http://schemas.microsoft.com/office/powerpoint/2010/main" val="156273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EFF1-EC4C-4BAB-914D-FA1343DB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6004"/>
            <a:ext cx="10515600" cy="1325563"/>
          </a:xfrm>
        </p:spPr>
        <p:txBody>
          <a:bodyPr/>
          <a:lstStyle/>
          <a:p>
            <a:r>
              <a:rPr lang="en-US" dirty="0"/>
              <a:t>Family Member Status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B33D93B-655A-4FDB-A381-F3D2732E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9" y="895638"/>
            <a:ext cx="4426527" cy="37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E653BA-D3F7-47AD-9CC0-FCFCFCF22AB5}"/>
              </a:ext>
            </a:extLst>
          </p:cNvPr>
          <p:cNvSpPr txBox="1"/>
          <p:nvPr/>
        </p:nvSpPr>
        <p:spPr>
          <a:xfrm>
            <a:off x="1975413" y="5039032"/>
            <a:ext cx="2081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Head                  43%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Spouse               33%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Son/Daughter   17%</a:t>
            </a:r>
            <a:endParaRPr lang="en-US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13211A48-BA6A-4541-B676-2487085A3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36" y="0"/>
            <a:ext cx="5777345" cy="488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94B97C-BD17-4869-932B-A60874A23DE8}"/>
              </a:ext>
            </a:extLst>
          </p:cNvPr>
          <p:cNvSpPr txBox="1"/>
          <p:nvPr/>
        </p:nvSpPr>
        <p:spPr>
          <a:xfrm>
            <a:off x="6493164" y="5039032"/>
            <a:ext cx="5144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-Most reported that they were Head of the house or the spouse of the head.</a:t>
            </a:r>
          </a:p>
          <a:p>
            <a:r>
              <a:rPr lang="en-US" dirty="0"/>
              <a:t>- Most showed having a higher PPI &gt;75%, with Sister/Brother status being more uniform throughout. </a:t>
            </a:r>
          </a:p>
        </p:txBody>
      </p:sp>
    </p:spTree>
    <p:extLst>
      <p:ext uri="{BB962C8B-B14F-4D97-AF65-F5344CB8AC3E}">
        <p14:creationId xmlns:p14="http://schemas.microsoft.com/office/powerpoint/2010/main" val="153701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A04E-8049-4ACC-A0AC-53759066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837" y="2480252"/>
            <a:ext cx="10515600" cy="1325563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37404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D281-5ECF-4200-97F9-F03ABC44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457"/>
            <a:ext cx="10515600" cy="1325563"/>
          </a:xfrm>
        </p:spPr>
        <p:txBody>
          <a:bodyPr/>
          <a:lstStyle/>
          <a:p>
            <a:r>
              <a:rPr lang="en-US" dirty="0"/>
              <a:t>Education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F6DDC-C845-4BA8-9D98-5D32C101F990}"/>
              </a:ext>
            </a:extLst>
          </p:cNvPr>
          <p:cNvSpPr txBox="1"/>
          <p:nvPr/>
        </p:nvSpPr>
        <p:spPr>
          <a:xfrm>
            <a:off x="1167680" y="3697342"/>
            <a:ext cx="1612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1.0	 37%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2.0 	 33%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0.0 	 21%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3.0 	 10%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6563C6-39A9-454B-8067-A5FD4B12E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4" y="932872"/>
            <a:ext cx="3546655" cy="249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C5FB5EE-3F4C-4574-9972-271DF3A3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29" y="856960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FD4D67D-4656-4C91-985D-07C77CB9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704" y="326073"/>
            <a:ext cx="4641622" cy="32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94C4F-1BC0-46AD-AF81-BFBAD4C44B0D}"/>
              </a:ext>
            </a:extLst>
          </p:cNvPr>
          <p:cNvSpPr txBox="1"/>
          <p:nvPr/>
        </p:nvSpPr>
        <p:spPr>
          <a:xfrm>
            <a:off x="4067275" y="3697342"/>
            <a:ext cx="3362429" cy="178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-There were more people with type 1 and 2 education.</a:t>
            </a:r>
          </a:p>
          <a:p>
            <a:r>
              <a:rPr lang="en-US" dirty="0"/>
              <a:t>-Females seemed to have gone under more schooling but more males have a higher (3) education.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9CB7C-6DFA-4CD0-B103-2CD10A2E3441}"/>
              </a:ext>
            </a:extLst>
          </p:cNvPr>
          <p:cNvSpPr txBox="1"/>
          <p:nvPr/>
        </p:nvSpPr>
        <p:spPr>
          <a:xfrm>
            <a:off x="8169584" y="3718560"/>
            <a:ext cx="371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-People with lower education seem to have a higher PPI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9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988E-5AA1-4C9C-83B3-38D4E959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-147807"/>
            <a:ext cx="10515600" cy="1325563"/>
          </a:xfrm>
        </p:spPr>
        <p:txBody>
          <a:bodyPr/>
          <a:lstStyle/>
          <a:p>
            <a:r>
              <a:rPr lang="en-US" dirty="0"/>
              <a:t>Literacy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4EB35-8A87-4ED0-B2DB-5E4DC3C9EDD0}"/>
              </a:ext>
            </a:extLst>
          </p:cNvPr>
          <p:cNvSpPr txBox="1"/>
          <p:nvPr/>
        </p:nvSpPr>
        <p:spPr>
          <a:xfrm>
            <a:off x="2609321" y="4899019"/>
            <a:ext cx="1263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True     61%</a:t>
            </a:r>
            <a:endParaRPr lang="en-US" dirty="0">
              <a:solidFill>
                <a:srgbClr val="212121"/>
              </a:solidFill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False    39%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30FD55-044A-4116-B1D0-B3E1112B7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9" y="839809"/>
            <a:ext cx="5282663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E5E5B49-B170-41A3-92A2-B05589E31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73" y="785788"/>
            <a:ext cx="5237306" cy="377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9ABC6-60A8-473A-ACAE-F65A607D7BBE}"/>
              </a:ext>
            </a:extLst>
          </p:cNvPr>
          <p:cNvSpPr txBox="1"/>
          <p:nvPr/>
        </p:nvSpPr>
        <p:spPr>
          <a:xfrm>
            <a:off x="7065818" y="4899018"/>
            <a:ext cx="439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-People who cold not read had a higher PPI,</a:t>
            </a:r>
          </a:p>
          <a:p>
            <a:r>
              <a:rPr lang="en-US" dirty="0"/>
              <a:t>while people who could were more uniform.</a:t>
            </a:r>
          </a:p>
        </p:txBody>
      </p:sp>
    </p:spTree>
    <p:extLst>
      <p:ext uri="{BB962C8B-B14F-4D97-AF65-F5344CB8AC3E}">
        <p14:creationId xmlns:p14="http://schemas.microsoft.com/office/powerpoint/2010/main" val="66104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AE82-729D-48F4-9D6A-26DB7F62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345" y="2103437"/>
            <a:ext cx="10515600" cy="1325563"/>
          </a:xfrm>
        </p:spPr>
        <p:txBody>
          <a:bodyPr/>
          <a:lstStyle/>
          <a:p>
            <a:r>
              <a:rPr lang="en-US" dirty="0"/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222768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31E2-D68C-4B23-ACE8-642B364A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65" y="-70748"/>
            <a:ext cx="10515600" cy="1325563"/>
          </a:xfrm>
        </p:spPr>
        <p:txBody>
          <a:bodyPr/>
          <a:lstStyle/>
          <a:p>
            <a:r>
              <a:rPr lang="en-US" dirty="0"/>
              <a:t>Previous Year 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15175-52D5-48CB-9E2D-B03801C8BC35}"/>
              </a:ext>
            </a:extLst>
          </p:cNvPr>
          <p:cNvSpPr txBox="1"/>
          <p:nvPr/>
        </p:nvSpPr>
        <p:spPr>
          <a:xfrm>
            <a:off x="2825841" y="4496245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True 	 59%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False 	41%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BFFE679-9B59-4EF7-B58B-7EA229F7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7" y="1052066"/>
            <a:ext cx="5069726" cy="356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DFB9861-34F7-4FFA-A966-17285169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84" y="853751"/>
            <a:ext cx="5229571" cy="376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D9EE9-A488-432D-81E5-539736573009}"/>
              </a:ext>
            </a:extLst>
          </p:cNvPr>
          <p:cNvSpPr txBox="1"/>
          <p:nvPr/>
        </p:nvSpPr>
        <p:spPr>
          <a:xfrm>
            <a:off x="7028873" y="5019917"/>
            <a:ext cx="4630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More people were employed the previous year than not.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Those who were not employed had a higher PPI spiking at 50% and then again at 90%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311E9-B187-49AD-A86C-B0A5137C13BF}"/>
              </a:ext>
            </a:extLst>
          </p:cNvPr>
          <p:cNvSpPr txBox="1"/>
          <p:nvPr/>
        </p:nvSpPr>
        <p:spPr>
          <a:xfrm>
            <a:off x="211156" y="5311751"/>
            <a:ext cx="58848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</a:rPr>
              <a:t>Previous Year Employment Category:</a:t>
            </a:r>
          </a:p>
          <a:p>
            <a:endParaRPr lang="en-US" dirty="0">
              <a:solidFill>
                <a:srgbClr val="212121"/>
              </a:solidFill>
            </a:endParaRPr>
          </a:p>
          <a:p>
            <a:r>
              <a:rPr lang="en-US" sz="1200" dirty="0">
                <a:solidFill>
                  <a:srgbClr val="212121"/>
                </a:solidFill>
              </a:rPr>
              <a:t>E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mployed                            59% 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</a:rPr>
              <a:t>Housewife</a:t>
            </a:r>
            <a:r>
              <a:rPr lang="en-US" sz="1200" dirty="0">
                <a:solidFill>
                  <a:srgbClr val="212121"/>
                </a:solidFill>
              </a:rPr>
              <a:t> 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or</a:t>
            </a:r>
            <a:r>
              <a:rPr lang="en-US" sz="1200" dirty="0">
                <a:solidFill>
                  <a:srgbClr val="212121"/>
                </a:solidFill>
              </a:rPr>
              <a:t> 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student       29% </a:t>
            </a:r>
          </a:p>
          <a:p>
            <a:r>
              <a:rPr lang="en-US" sz="1200" dirty="0">
                <a:solidFill>
                  <a:srgbClr val="212121"/>
                </a:solidFill>
              </a:rPr>
              <a:t>O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ther                                   5% 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</a:rPr>
              <a:t>Unemployed                       4% </a:t>
            </a:r>
          </a:p>
          <a:p>
            <a:r>
              <a:rPr lang="en-US" sz="1200" b="0" i="0" dirty="0">
                <a:solidFill>
                  <a:srgbClr val="212121"/>
                </a:solidFill>
                <a:effectLst/>
              </a:rPr>
              <a:t>Retired or</a:t>
            </a:r>
            <a:r>
              <a:rPr lang="en-US" sz="1200" dirty="0">
                <a:solidFill>
                  <a:srgbClr val="212121"/>
                </a:solidFill>
              </a:rPr>
              <a:t> 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disabled            3%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35EAE-0648-420D-961A-0145AD668B92}"/>
              </a:ext>
            </a:extLst>
          </p:cNvPr>
          <p:cNvSpPr txBox="1"/>
          <p:nvPr/>
        </p:nvSpPr>
        <p:spPr>
          <a:xfrm>
            <a:off x="3605862" y="5311751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</a:rPr>
              <a:t>Previous Year Employment Type:</a:t>
            </a:r>
          </a:p>
          <a:p>
            <a:endParaRPr lang="en-US" sz="1200" dirty="0">
              <a:solidFill>
                <a:srgbClr val="212121"/>
              </a:solidFill>
            </a:endParaRPr>
          </a:p>
          <a:p>
            <a:r>
              <a:rPr lang="en-US" sz="1200" dirty="0">
                <a:solidFill>
                  <a:srgbClr val="212121"/>
                </a:solidFill>
              </a:rPr>
              <a:t>N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ot</a:t>
            </a:r>
            <a:r>
              <a:rPr lang="en-US" sz="1200" dirty="0">
                <a:solidFill>
                  <a:srgbClr val="212121"/>
                </a:solidFill>
              </a:rPr>
              <a:t> 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working                36%</a:t>
            </a:r>
          </a:p>
          <a:p>
            <a:r>
              <a:rPr lang="en-US" sz="1200" dirty="0">
                <a:solidFill>
                  <a:srgbClr val="212121"/>
                </a:solidFill>
              </a:rPr>
              <a:t>S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elf</a:t>
            </a:r>
            <a:r>
              <a:rPr lang="en-US" sz="1200" dirty="0">
                <a:solidFill>
                  <a:srgbClr val="212121"/>
                </a:solidFill>
              </a:rPr>
              <a:t> 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employed             25%</a:t>
            </a:r>
          </a:p>
          <a:p>
            <a:r>
              <a:rPr lang="en-US" sz="1200" dirty="0">
                <a:solidFill>
                  <a:srgbClr val="212121"/>
                </a:solidFill>
              </a:rPr>
              <a:t>I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rregular</a:t>
            </a:r>
            <a:r>
              <a:rPr lang="en-US" sz="1200" dirty="0">
                <a:solidFill>
                  <a:srgbClr val="212121"/>
                </a:solidFill>
              </a:rPr>
              <a:t> 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seasonal      19%</a:t>
            </a:r>
          </a:p>
          <a:p>
            <a:r>
              <a:rPr lang="en-US" sz="1200" dirty="0">
                <a:solidFill>
                  <a:srgbClr val="212121"/>
                </a:solidFill>
              </a:rPr>
              <a:t>S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alaried 	           16% </a:t>
            </a:r>
          </a:p>
          <a:p>
            <a:r>
              <a:rPr lang="en-US" sz="1200" dirty="0">
                <a:solidFill>
                  <a:srgbClr val="212121"/>
                </a:solidFill>
              </a:rPr>
              <a:t>O</a:t>
            </a:r>
            <a:r>
              <a:rPr lang="en-US" sz="1200" b="0" i="0" dirty="0">
                <a:solidFill>
                  <a:srgbClr val="212121"/>
                </a:solidFill>
                <a:effectLst/>
              </a:rPr>
              <a:t>ther                           5%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55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6E13-2478-4093-A109-52AEAC20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3"/>
            <a:ext cx="10515600" cy="1325563"/>
          </a:xfrm>
        </p:spPr>
        <p:txBody>
          <a:bodyPr/>
          <a:lstStyle/>
          <a:p>
            <a:r>
              <a:rPr lang="en-US" dirty="0"/>
              <a:t>Insurance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91ECFE7C-BE1F-433A-B3C4-D0921209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80" y="1358566"/>
            <a:ext cx="5154800" cy="357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5AD405C2-32D9-4341-A61E-80FCE638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00" y="1277802"/>
            <a:ext cx="5167021" cy="37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076952-9EDD-49BD-9751-3A3C43A6790E}"/>
              </a:ext>
            </a:extLst>
          </p:cNvPr>
          <p:cNvSpPr txBox="1"/>
          <p:nvPr/>
        </p:nvSpPr>
        <p:spPr>
          <a:xfrm>
            <a:off x="2617779" y="51762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87%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True 13%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F2F08-4771-4779-B390-0EE246C9166A}"/>
              </a:ext>
            </a:extLst>
          </p:cNvPr>
          <p:cNvSpPr txBox="1"/>
          <p:nvPr/>
        </p:nvSpPr>
        <p:spPr>
          <a:xfrm>
            <a:off x="6410036" y="5412509"/>
            <a:ext cx="503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-Only 13% had insurance, those who did seemed to have more of a lower PPI score</a:t>
            </a:r>
          </a:p>
        </p:txBody>
      </p:sp>
    </p:spTree>
    <p:extLst>
      <p:ext uri="{BB962C8B-B14F-4D97-AF65-F5344CB8AC3E}">
        <p14:creationId xmlns:p14="http://schemas.microsoft.com/office/powerpoint/2010/main" val="304617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F57B-8A69-4535-B312-94414639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Income: From Livestock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15BE5-E4C3-4CA7-8A8F-A9BE9F5864EB}"/>
              </a:ext>
            </a:extLst>
          </p:cNvPr>
          <p:cNvSpPr txBox="1"/>
          <p:nvPr/>
        </p:nvSpPr>
        <p:spPr>
          <a:xfrm>
            <a:off x="2609849" y="51221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63%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True  37%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3295D94-B5C6-43AC-AB0B-BB0B5618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5" y="1444307"/>
            <a:ext cx="4852905" cy="34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85A1AFE7-FB83-4FDB-A4E8-AF1F21A0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18" y="1412641"/>
            <a:ext cx="4999182" cy="360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3A169B-8FA8-4EBE-B66D-381E5A3BD440}"/>
              </a:ext>
            </a:extLst>
          </p:cNvPr>
          <p:cNvSpPr txBox="1"/>
          <p:nvPr/>
        </p:nvSpPr>
        <p:spPr>
          <a:xfrm>
            <a:off x="7020213" y="5107616"/>
            <a:ext cx="337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-More people who got their main income from livestock had a PPI score &gt;70%</a:t>
            </a:r>
          </a:p>
        </p:txBody>
      </p:sp>
    </p:spTree>
    <p:extLst>
      <p:ext uri="{BB962C8B-B14F-4D97-AF65-F5344CB8AC3E}">
        <p14:creationId xmlns:p14="http://schemas.microsoft.com/office/powerpoint/2010/main" val="2350946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7CC2-D687-4A4D-B569-3863043E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Income: From Family and Friends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BE05E-8D31-4E98-917D-66796E9DBE8C}"/>
              </a:ext>
            </a:extLst>
          </p:cNvPr>
          <p:cNvSpPr txBox="1"/>
          <p:nvPr/>
        </p:nvSpPr>
        <p:spPr>
          <a:xfrm>
            <a:off x="2787511" y="54461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59%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True 41%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EA2E260-43AB-404B-BB7C-13E2253A1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4" y="1690687"/>
            <a:ext cx="4734466" cy="33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A9D2EDCC-E50E-4599-8BDD-519882AE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605" y="1471361"/>
            <a:ext cx="5129812" cy="369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54591-5777-4E4E-AB76-36188982FB16}"/>
              </a:ext>
            </a:extLst>
          </p:cNvPr>
          <p:cNvSpPr txBox="1"/>
          <p:nvPr/>
        </p:nvSpPr>
        <p:spPr>
          <a:xfrm>
            <a:off x="7638480" y="5366817"/>
            <a:ext cx="3519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-People who had financial help from family and friends seemed to have more uniform PPI scores vs who didn’t have help.</a:t>
            </a:r>
          </a:p>
        </p:txBody>
      </p:sp>
    </p:spTree>
    <p:extLst>
      <p:ext uri="{BB962C8B-B14F-4D97-AF65-F5344CB8AC3E}">
        <p14:creationId xmlns:p14="http://schemas.microsoft.com/office/powerpoint/2010/main" val="202643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35CF-16CD-45CC-90E5-6E20AFDA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D110C-7AD4-4195-9A68-D34AEC46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Who: </a:t>
            </a:r>
            <a:r>
              <a:rPr lang="en-US" b="0" i="0" dirty="0">
                <a:solidFill>
                  <a:srgbClr val="212121"/>
                </a:solidFill>
                <a:effectLst/>
              </a:rPr>
              <a:t>12,600</a:t>
            </a:r>
            <a:r>
              <a:rPr lang="en-US" dirty="0"/>
              <a:t> People Surveyed</a:t>
            </a:r>
          </a:p>
          <a:p>
            <a:endParaRPr lang="en-US" dirty="0"/>
          </a:p>
          <a:p>
            <a:r>
              <a:rPr lang="en-US" dirty="0"/>
              <a:t>Where: Across 7 different countries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Measure: Poverty Probability Index (PPI)-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% of target households living below the poverty line (</a:t>
            </a:r>
            <a:r>
              <a:rPr lang="en-US" dirty="0"/>
              <a:t>$2.50/day threshold)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1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499C-3BA0-46C3-B0D4-63158D64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Income: From Government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E93D5-5CD5-4477-A34A-EB33B16D4F23}"/>
              </a:ext>
            </a:extLst>
          </p:cNvPr>
          <p:cNvSpPr txBox="1"/>
          <p:nvPr/>
        </p:nvSpPr>
        <p:spPr>
          <a:xfrm>
            <a:off x="2744628" y="5352533"/>
            <a:ext cx="2920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94%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True 6%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7AB4C8D-4E06-48E2-8AD6-F4E0376A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2" y="1690687"/>
            <a:ext cx="4876813" cy="338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6F5D34B2-B9C6-4522-BC57-83A396F7D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390" y="1495425"/>
            <a:ext cx="5068420" cy="357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7BE1F-77EA-4CCC-A42C-92AB2F71A10C}"/>
              </a:ext>
            </a:extLst>
          </p:cNvPr>
          <p:cNvSpPr txBox="1"/>
          <p:nvPr/>
        </p:nvSpPr>
        <p:spPr>
          <a:xfrm>
            <a:off x="7250376" y="5332403"/>
            <a:ext cx="4636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Only 6% of the population received help form the government. Those who did seemed to have more uniform PPI scores but still peaked above &gt;80%. </a:t>
            </a:r>
          </a:p>
        </p:txBody>
      </p:sp>
    </p:spTree>
    <p:extLst>
      <p:ext uri="{BB962C8B-B14F-4D97-AF65-F5344CB8AC3E}">
        <p14:creationId xmlns:p14="http://schemas.microsoft.com/office/powerpoint/2010/main" val="45496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11F8-A548-4426-BFE3-0B18FE7C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Income: From Public Sector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E1061-4A91-4902-BEB7-9F8003FBBE3E}"/>
              </a:ext>
            </a:extLst>
          </p:cNvPr>
          <p:cNvSpPr txBox="1"/>
          <p:nvPr/>
        </p:nvSpPr>
        <p:spPr>
          <a:xfrm>
            <a:off x="2641601" y="5344211"/>
            <a:ext cx="188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97%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True 3%</a:t>
            </a: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05105501-8564-434E-A608-82775CE2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2" y="1423194"/>
            <a:ext cx="4915024" cy="340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4CCC22A-9289-49B1-9F19-87E1F969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09" y="1358539"/>
            <a:ext cx="5012491" cy="353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D1FEB-33F3-449B-89A8-7C01BB6C7C2C}"/>
              </a:ext>
            </a:extLst>
          </p:cNvPr>
          <p:cNvSpPr txBox="1"/>
          <p:nvPr/>
        </p:nvSpPr>
        <p:spPr>
          <a:xfrm>
            <a:off x="6715796" y="5337443"/>
            <a:ext cx="4433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-Only 3% received help from a private sector. Most who did had a PPI &lt;50%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5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417F-D364-4F39-A675-4E4937F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Income: From Private Sector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C8268-56A4-47B0-ABB1-7EBC2D310E47}"/>
              </a:ext>
            </a:extLst>
          </p:cNvPr>
          <p:cNvSpPr txBox="1"/>
          <p:nvPr/>
        </p:nvSpPr>
        <p:spPr>
          <a:xfrm>
            <a:off x="2748250" y="5310908"/>
            <a:ext cx="2518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90%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True </a:t>
            </a:r>
            <a:r>
              <a:rPr lang="en-US" dirty="0">
                <a:solidFill>
                  <a:srgbClr val="212121"/>
                </a:solidFill>
              </a:rPr>
              <a:t>10%</a:t>
            </a: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812ADE2-9BB0-4EE0-950C-757DB2FE9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9" y="1473878"/>
            <a:ext cx="4868563" cy="33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4B2DAD9-DDFF-43F1-9CAA-DDFAF83C8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54" y="1465949"/>
            <a:ext cx="4794813" cy="338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AD168-5B65-43AE-8709-34C5431B6317}"/>
              </a:ext>
            </a:extLst>
          </p:cNvPr>
          <p:cNvSpPr txBox="1"/>
          <p:nvPr/>
        </p:nvSpPr>
        <p:spPr>
          <a:xfrm>
            <a:off x="7028873" y="5310908"/>
            <a:ext cx="432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-Only 10% received help from a private sector. Most who did had a PPI &lt;50%</a:t>
            </a:r>
          </a:p>
        </p:txBody>
      </p:sp>
    </p:spTree>
    <p:extLst>
      <p:ext uri="{BB962C8B-B14F-4D97-AF65-F5344CB8AC3E}">
        <p14:creationId xmlns:p14="http://schemas.microsoft.com/office/powerpoint/2010/main" val="817700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FA6E-A22A-42F9-9C6C-9DDB7387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Income: From Own Business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2594F-DEF9-4213-B6A8-C175776E081D}"/>
              </a:ext>
            </a:extLst>
          </p:cNvPr>
          <p:cNvSpPr txBox="1"/>
          <p:nvPr/>
        </p:nvSpPr>
        <p:spPr>
          <a:xfrm>
            <a:off x="2207491" y="5487394"/>
            <a:ext cx="2567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70%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True 30%</a:t>
            </a: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2BA9129-91F2-4C64-BB30-F5CDDEEC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1" y="1421733"/>
            <a:ext cx="5038850" cy="35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8FE5544F-459D-4899-92EF-6D0367226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1733"/>
            <a:ext cx="5169237" cy="37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0FB71-8B9D-4AC2-9532-D32C40FEAABB}"/>
              </a:ext>
            </a:extLst>
          </p:cNvPr>
          <p:cNvSpPr txBox="1"/>
          <p:nvPr/>
        </p:nvSpPr>
        <p:spPr>
          <a:xfrm>
            <a:off x="6585527" y="5520155"/>
            <a:ext cx="492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-People who had their own business had lower PPI</a:t>
            </a:r>
          </a:p>
        </p:txBody>
      </p:sp>
    </p:spTree>
    <p:extLst>
      <p:ext uri="{BB962C8B-B14F-4D97-AF65-F5344CB8AC3E}">
        <p14:creationId xmlns:p14="http://schemas.microsoft.com/office/powerpoint/2010/main" val="404001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AD05-39A5-43BE-8D72-2F83004C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Investments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11E6300-D5DC-4CB9-B082-A4B71C45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57" y="1274561"/>
            <a:ext cx="4947680" cy="348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4792ECD6-FB52-4439-85BA-A105FAF0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274561"/>
            <a:ext cx="4947679" cy="35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6C716-1759-4626-885B-E5545AF24E99}"/>
              </a:ext>
            </a:extLst>
          </p:cNvPr>
          <p:cNvSpPr txBox="1"/>
          <p:nvPr/>
        </p:nvSpPr>
        <p:spPr>
          <a:xfrm>
            <a:off x="2456420" y="5121902"/>
            <a:ext cx="2715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</a:t>
            </a:r>
            <a:r>
              <a:rPr lang="en-US" dirty="0">
                <a:solidFill>
                  <a:srgbClr val="212121"/>
                </a:solidFill>
              </a:rPr>
              <a:t>70%</a:t>
            </a:r>
            <a:endParaRPr lang="en-US" b="0" i="0" dirty="0">
              <a:solidFill>
                <a:srgbClr val="212121"/>
              </a:solidFill>
              <a:effectLst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True 30%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E4D6E-E591-4622-8B10-BACD7E150E4A}"/>
              </a:ext>
            </a:extLst>
          </p:cNvPr>
          <p:cNvSpPr txBox="1"/>
          <p:nvPr/>
        </p:nvSpPr>
        <p:spPr>
          <a:xfrm>
            <a:off x="6253019" y="5156369"/>
            <a:ext cx="487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-Those who invested money had a lower PPI score</a:t>
            </a:r>
          </a:p>
        </p:txBody>
      </p:sp>
    </p:spTree>
    <p:extLst>
      <p:ext uri="{BB962C8B-B14F-4D97-AF65-F5344CB8AC3E}">
        <p14:creationId xmlns:p14="http://schemas.microsoft.com/office/powerpoint/2010/main" val="71267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CF9B-36CE-468B-9DAE-18F76414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6349"/>
            <a:ext cx="10515600" cy="1325563"/>
          </a:xfrm>
        </p:spPr>
        <p:txBody>
          <a:bodyPr/>
          <a:lstStyle/>
          <a:p>
            <a:r>
              <a:rPr lang="en-US" dirty="0"/>
              <a:t>Money Borrowed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FA17A15-81DD-41E4-A5F7-05EE46B8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3" y="1014162"/>
            <a:ext cx="38576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7881F892-2063-45D1-A195-53040A4B0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1" y="3922042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0255E220-68D2-495F-8E46-3A5AC3EE2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894" y="1014162"/>
            <a:ext cx="39243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92CF0C18-05B3-416D-A419-06F5E36B4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19" y="3922042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6" name="Picture 14">
            <a:extLst>
              <a:ext uri="{FF2B5EF4-FFF2-40B4-BE49-F238E27FC236}">
                <a16:creationId xmlns:a16="http://schemas.microsoft.com/office/drawing/2014/main" id="{B9F858DA-2CB0-454F-951F-00AE50C59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194" y="1014162"/>
            <a:ext cx="40005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8" name="Picture 16">
            <a:extLst>
              <a:ext uri="{FF2B5EF4-FFF2-40B4-BE49-F238E27FC236}">
                <a16:creationId xmlns:a16="http://schemas.microsoft.com/office/drawing/2014/main" id="{AC9C02C9-EB09-41C7-9171-71AB2775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119" y="3922042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D056215-DFE2-4D60-A551-761C4703599D}"/>
              </a:ext>
            </a:extLst>
          </p:cNvPr>
          <p:cNvSpPr/>
          <p:nvPr/>
        </p:nvSpPr>
        <p:spPr>
          <a:xfrm>
            <a:off x="2239496" y="3662112"/>
            <a:ext cx="249382" cy="25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3788C86-39DF-4BDC-931D-A6B544F8E10C}"/>
              </a:ext>
            </a:extLst>
          </p:cNvPr>
          <p:cNvSpPr/>
          <p:nvPr/>
        </p:nvSpPr>
        <p:spPr>
          <a:xfrm>
            <a:off x="6275005" y="3684547"/>
            <a:ext cx="249382" cy="25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57B2563-5BB7-4880-A0F4-1BA51EFF3965}"/>
              </a:ext>
            </a:extLst>
          </p:cNvPr>
          <p:cNvSpPr/>
          <p:nvPr/>
        </p:nvSpPr>
        <p:spPr>
          <a:xfrm>
            <a:off x="10185823" y="3684547"/>
            <a:ext cx="249382" cy="25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287AB-6A8D-4ED2-B9A3-8DC1106C97C0}"/>
              </a:ext>
            </a:extLst>
          </p:cNvPr>
          <p:cNvSpPr txBox="1"/>
          <p:nvPr/>
        </p:nvSpPr>
        <p:spPr>
          <a:xfrm>
            <a:off x="5477164" y="295564"/>
            <a:ext cx="517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-Most who borrowed money still had a high PPI score</a:t>
            </a:r>
          </a:p>
        </p:txBody>
      </p:sp>
    </p:spTree>
    <p:extLst>
      <p:ext uri="{BB962C8B-B14F-4D97-AF65-F5344CB8AC3E}">
        <p14:creationId xmlns:p14="http://schemas.microsoft.com/office/powerpoint/2010/main" val="1024553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1157-CF4A-443C-9BFB-1ADE6916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Savings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61DCC-2E32-4A84-B828-11ADF73C840A}"/>
              </a:ext>
            </a:extLst>
          </p:cNvPr>
          <p:cNvSpPr txBox="1"/>
          <p:nvPr/>
        </p:nvSpPr>
        <p:spPr>
          <a:xfrm>
            <a:off x="2309091" y="5083022"/>
            <a:ext cx="1376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70%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True 30%</a:t>
            </a:r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4916DE4-271A-430F-B390-6E923DD69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3" y="1451812"/>
            <a:ext cx="4684425" cy="329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B23E1DD1-D9F8-4C44-9CAA-0BDA89A7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16" y="1451811"/>
            <a:ext cx="4704261" cy="338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29DD8-E3A3-4410-BEEA-5DD2F2D5087B}"/>
              </a:ext>
            </a:extLst>
          </p:cNvPr>
          <p:cNvSpPr txBox="1"/>
          <p:nvPr/>
        </p:nvSpPr>
        <p:spPr>
          <a:xfrm>
            <a:off x="6610516" y="5193858"/>
            <a:ext cx="430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-Only 30% of the population had savings.</a:t>
            </a:r>
          </a:p>
          <a:p>
            <a:r>
              <a:rPr lang="en-US" dirty="0"/>
              <a:t>-Most who did, maintained a peak PPI &lt;60%</a:t>
            </a:r>
          </a:p>
        </p:txBody>
      </p:sp>
    </p:spTree>
    <p:extLst>
      <p:ext uri="{BB962C8B-B14F-4D97-AF65-F5344CB8AC3E}">
        <p14:creationId xmlns:p14="http://schemas.microsoft.com/office/powerpoint/2010/main" val="1553311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9E3D-4AD8-446C-B54E-8B7ABCAE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559"/>
            <a:ext cx="10515600" cy="1325563"/>
          </a:xfrm>
        </p:spPr>
        <p:txBody>
          <a:bodyPr/>
          <a:lstStyle/>
          <a:p>
            <a:r>
              <a:rPr lang="en-US" dirty="0"/>
              <a:t>Bank Account vs Active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26A3B-D273-4382-8467-0C68DA33E1AE}"/>
              </a:ext>
            </a:extLst>
          </p:cNvPr>
          <p:cNvSpPr txBox="1"/>
          <p:nvPr/>
        </p:nvSpPr>
        <p:spPr>
          <a:xfrm>
            <a:off x="5033820" y="62465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80% True 20%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CCA9C-AE76-4364-87F1-24E43C4A86D5}"/>
              </a:ext>
            </a:extLst>
          </p:cNvPr>
          <p:cNvSpPr txBox="1"/>
          <p:nvPr/>
        </p:nvSpPr>
        <p:spPr>
          <a:xfrm>
            <a:off x="548364" y="6246591"/>
            <a:ext cx="3561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72% True 28%</a:t>
            </a:r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0A0DD93-1EB2-47F4-ADC1-70423DD94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377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8AA9EA7B-6572-4E92-80A6-0F54866EF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" y="3429000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2D9CFAED-36E1-4E1D-B6D9-26DCDC179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19" y="611410"/>
            <a:ext cx="4002241" cy="27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>
            <a:extLst>
              <a:ext uri="{FF2B5EF4-FFF2-40B4-BE49-F238E27FC236}">
                <a16:creationId xmlns:a16="http://schemas.microsoft.com/office/drawing/2014/main" id="{01DBA76F-5690-4EB9-9B3A-3FFDFBC4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643" y="3492336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83D16-0BBD-4653-86BA-4F56A3B98C0F}"/>
              </a:ext>
            </a:extLst>
          </p:cNvPr>
          <p:cNvSpPr txBox="1"/>
          <p:nvPr/>
        </p:nvSpPr>
        <p:spPr>
          <a:xfrm>
            <a:off x="8523740" y="3001465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Lower PPI with Bank Account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 Lower PPI with Active Use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E0AE7AE-A847-4557-8B76-36F5673B2710}"/>
              </a:ext>
            </a:extLst>
          </p:cNvPr>
          <p:cNvSpPr/>
          <p:nvPr/>
        </p:nvSpPr>
        <p:spPr>
          <a:xfrm>
            <a:off x="2835564" y="3302327"/>
            <a:ext cx="203200" cy="25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D8271C0-3F18-4942-8A82-0B96B5655570}"/>
              </a:ext>
            </a:extLst>
          </p:cNvPr>
          <p:cNvSpPr/>
          <p:nvPr/>
        </p:nvSpPr>
        <p:spPr>
          <a:xfrm>
            <a:off x="7176083" y="3324631"/>
            <a:ext cx="203200" cy="25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1C75-9D09-4BAD-92A6-085CF8F3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1538"/>
            <a:ext cx="10515600" cy="1325563"/>
          </a:xfrm>
        </p:spPr>
        <p:txBody>
          <a:bodyPr/>
          <a:lstStyle/>
          <a:p>
            <a:r>
              <a:rPr lang="en-US" dirty="0"/>
              <a:t>Money Market Account vs Active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D2626-1DCC-4223-AE68-666779F29F7B}"/>
              </a:ext>
            </a:extLst>
          </p:cNvPr>
          <p:cNvSpPr txBox="1"/>
          <p:nvPr/>
        </p:nvSpPr>
        <p:spPr>
          <a:xfrm>
            <a:off x="1061917" y="62769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72% True 28%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14AFB-73DF-4922-A51D-AB4BE8AE3249}"/>
              </a:ext>
            </a:extLst>
          </p:cNvPr>
          <p:cNvSpPr txBox="1"/>
          <p:nvPr/>
        </p:nvSpPr>
        <p:spPr>
          <a:xfrm>
            <a:off x="4881442" y="62826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76% True 24%</a:t>
            </a:r>
            <a:endParaRPr 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574845D2-8352-46EB-B3B0-FD79C57DF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025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00290D2E-7AB5-4D9D-BE5B-DD8B3944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364224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2C469308-BEAA-410B-915D-316E653C4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17" y="648649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83E30E1D-A3E6-40A0-B2A7-95268400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92" y="3364224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9E65F3-3B2C-4D8F-9F95-B20C0B8619F4}"/>
              </a:ext>
            </a:extLst>
          </p:cNvPr>
          <p:cNvSpPr txBox="1"/>
          <p:nvPr/>
        </p:nvSpPr>
        <p:spPr>
          <a:xfrm>
            <a:off x="8210309" y="2726454"/>
            <a:ext cx="6220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Lower PPI with MM Account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 Lower PPI with Active Use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5AADBB7-4B1C-4320-A119-ABEFF009CFE9}"/>
              </a:ext>
            </a:extLst>
          </p:cNvPr>
          <p:cNvSpPr/>
          <p:nvPr/>
        </p:nvSpPr>
        <p:spPr>
          <a:xfrm>
            <a:off x="2937164" y="3119438"/>
            <a:ext cx="203200" cy="25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F833F87-623E-41A7-9F77-10E12E66310D}"/>
              </a:ext>
            </a:extLst>
          </p:cNvPr>
          <p:cNvSpPr/>
          <p:nvPr/>
        </p:nvSpPr>
        <p:spPr>
          <a:xfrm>
            <a:off x="7397221" y="3121869"/>
            <a:ext cx="203200" cy="25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75067-8EA5-4972-B91C-0F1CB1CB7AFE}"/>
              </a:ext>
            </a:extLst>
          </p:cNvPr>
          <p:cNvSpPr txBox="1"/>
          <p:nvPr/>
        </p:nvSpPr>
        <p:spPr>
          <a:xfrm>
            <a:off x="9520882" y="5734371"/>
            <a:ext cx="259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*MM account- Pays a higher interest rate than regular bank account</a:t>
            </a:r>
          </a:p>
        </p:txBody>
      </p:sp>
    </p:spTree>
    <p:extLst>
      <p:ext uri="{BB962C8B-B14F-4D97-AF65-F5344CB8AC3E}">
        <p14:creationId xmlns:p14="http://schemas.microsoft.com/office/powerpoint/2010/main" val="325900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7506-1D44-4FC5-A510-8E9724B8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5092"/>
            <a:ext cx="10515600" cy="1325563"/>
          </a:xfrm>
        </p:spPr>
        <p:txBody>
          <a:bodyPr/>
          <a:lstStyle/>
          <a:p>
            <a:r>
              <a:rPr lang="en-US" dirty="0"/>
              <a:t>Non-Bank Financial Institutions vs Active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3D2F9-35B5-44AE-89B2-2669146F84CC}"/>
              </a:ext>
            </a:extLst>
          </p:cNvPr>
          <p:cNvSpPr txBox="1"/>
          <p:nvPr/>
        </p:nvSpPr>
        <p:spPr>
          <a:xfrm>
            <a:off x="1252789" y="6267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92% True 8%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7A038-027C-4895-97CE-6CFC4888B389}"/>
              </a:ext>
            </a:extLst>
          </p:cNvPr>
          <p:cNvSpPr txBox="1"/>
          <p:nvPr/>
        </p:nvSpPr>
        <p:spPr>
          <a:xfrm>
            <a:off x="5146263" y="6267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94% True </a:t>
            </a:r>
            <a:r>
              <a:rPr lang="en-US" dirty="0">
                <a:solidFill>
                  <a:srgbClr val="212121"/>
                </a:solidFill>
              </a:rPr>
              <a:t>6%</a:t>
            </a:r>
            <a:endParaRPr 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D9C0B802-61DA-4EE0-894E-05283DC1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2" y="781050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BC7EF063-D4D9-4A90-B085-56036992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9" y="3442445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A9731416-64A5-42C0-8228-9134E883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789" y="823699"/>
            <a:ext cx="39719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>
            <a:extLst>
              <a:ext uri="{FF2B5EF4-FFF2-40B4-BE49-F238E27FC236}">
                <a16:creationId xmlns:a16="http://schemas.microsoft.com/office/drawing/2014/main" id="{61F425C8-6DEB-4307-9636-6C39DD87E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413" y="3442445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C3308E5D-1BFB-4A0B-AC7E-00ED4C32EC29}"/>
              </a:ext>
            </a:extLst>
          </p:cNvPr>
          <p:cNvSpPr/>
          <p:nvPr/>
        </p:nvSpPr>
        <p:spPr>
          <a:xfrm>
            <a:off x="3537528" y="3288881"/>
            <a:ext cx="203200" cy="25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1B8BF81-F988-429E-83A2-161E55625E7D}"/>
              </a:ext>
            </a:extLst>
          </p:cNvPr>
          <p:cNvSpPr/>
          <p:nvPr/>
        </p:nvSpPr>
        <p:spPr>
          <a:xfrm>
            <a:off x="7564582" y="3227061"/>
            <a:ext cx="203200" cy="25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45A37-3C34-484C-81B7-3B09495ADBE5}"/>
              </a:ext>
            </a:extLst>
          </p:cNvPr>
          <p:cNvSpPr txBox="1"/>
          <p:nvPr/>
        </p:nvSpPr>
        <p:spPr>
          <a:xfrm>
            <a:off x="8210309" y="2726454"/>
            <a:ext cx="6220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Lower PPI with NBFI Account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change with Active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B11E4-5098-4811-96ED-9DCF6DA3D15C}"/>
              </a:ext>
            </a:extLst>
          </p:cNvPr>
          <p:cNvSpPr txBox="1"/>
          <p:nvPr/>
        </p:nvSpPr>
        <p:spPr>
          <a:xfrm>
            <a:off x="9304470" y="5006108"/>
            <a:ext cx="2783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*NBFI=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brokers/dealers, investment advisers, mutual funds, hedge funds, or commodity traders, casinos, clubs etc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0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ACC3-7D30-4298-94DF-91BF80A9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Question: What factors attribute to poverty?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Purpose: If we can define these poverty factors, we can focus on allocating resources to them to create a better economic system as a whole. </a:t>
            </a:r>
          </a:p>
        </p:txBody>
      </p:sp>
    </p:spTree>
    <p:extLst>
      <p:ext uri="{BB962C8B-B14F-4D97-AF65-F5344CB8AC3E}">
        <p14:creationId xmlns:p14="http://schemas.microsoft.com/office/powerpoint/2010/main" val="3720835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A611-26FC-48D7-89B1-B0D7C958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0657"/>
            <a:ext cx="10515600" cy="1325563"/>
          </a:xfrm>
        </p:spPr>
        <p:txBody>
          <a:bodyPr/>
          <a:lstStyle/>
          <a:p>
            <a:r>
              <a:rPr lang="en-US" dirty="0"/>
              <a:t>Financial Activities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B62D3F92-3C85-4668-8D15-99E73A76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24" y="1193543"/>
            <a:ext cx="4855585" cy="321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1EC5C31F-F737-4613-8277-1D7CF1761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28" y="1193543"/>
            <a:ext cx="4977398" cy="31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862CD9-8E5F-4FD1-A4FD-3A023C568B73}"/>
              </a:ext>
            </a:extLst>
          </p:cNvPr>
          <p:cNvSpPr txBox="1"/>
          <p:nvPr/>
        </p:nvSpPr>
        <p:spPr>
          <a:xfrm>
            <a:off x="2382981" y="4744810"/>
            <a:ext cx="2152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0   47%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1   16%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2   11%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3   </a:t>
            </a:r>
            <a:r>
              <a:rPr lang="en-US" dirty="0">
                <a:solidFill>
                  <a:srgbClr val="212121"/>
                </a:solidFill>
              </a:rPr>
              <a:t>9%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4   </a:t>
            </a:r>
            <a:r>
              <a:rPr lang="en-US" dirty="0">
                <a:solidFill>
                  <a:srgbClr val="212121"/>
                </a:solidFill>
              </a:rPr>
              <a:t>7%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5   4%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44693-0A53-442F-A3A2-DB4FA999B086}"/>
              </a:ext>
            </a:extLst>
          </p:cNvPr>
          <p:cNvSpPr txBox="1"/>
          <p:nvPr/>
        </p:nvSpPr>
        <p:spPr>
          <a:xfrm>
            <a:off x="6918036" y="4744810"/>
            <a:ext cx="479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-Higher the PPI, less big financial activities a person can be involved in</a:t>
            </a:r>
          </a:p>
        </p:txBody>
      </p:sp>
    </p:spTree>
    <p:extLst>
      <p:ext uri="{BB962C8B-B14F-4D97-AF65-F5344CB8AC3E}">
        <p14:creationId xmlns:p14="http://schemas.microsoft.com/office/powerpoint/2010/main" val="2504369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7610-AA12-4F5F-BBFF-206ACED7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455" y="2249343"/>
            <a:ext cx="10515600" cy="1325563"/>
          </a:xfrm>
        </p:spPr>
        <p:txBody>
          <a:bodyPr/>
          <a:lstStyle/>
          <a:p>
            <a:r>
              <a:rPr lang="en-US" dirty="0"/>
              <a:t>Technology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42954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23A9-1743-40CA-9F1C-3EC2CF31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4957"/>
            <a:ext cx="10515600" cy="1325563"/>
          </a:xfrm>
        </p:spPr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68F43-7901-490A-BAE3-1FF033E7125E}"/>
              </a:ext>
            </a:extLst>
          </p:cNvPr>
          <p:cNvSpPr txBox="1"/>
          <p:nvPr/>
        </p:nvSpPr>
        <p:spPr>
          <a:xfrm>
            <a:off x="1616850" y="573698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0 35</a:t>
            </a:r>
            <a:r>
              <a:rPr lang="en-US" dirty="0">
                <a:solidFill>
                  <a:srgbClr val="212121"/>
                </a:solidFill>
              </a:rPr>
              <a:t>%</a:t>
            </a:r>
            <a:r>
              <a:rPr lang="en-US" b="0" i="0" dirty="0">
                <a:solidFill>
                  <a:srgbClr val="212121"/>
                </a:solidFill>
                <a:effectLst/>
              </a:rPr>
              <a:t>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2 24%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1 24%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3 </a:t>
            </a:r>
            <a:r>
              <a:rPr lang="en-US" dirty="0">
                <a:solidFill>
                  <a:srgbClr val="212121"/>
                </a:solidFill>
              </a:rPr>
              <a:t>16%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02DEA-86E5-47FC-A3C4-1CE40BB58E8A}"/>
              </a:ext>
            </a:extLst>
          </p:cNvPr>
          <p:cNvSpPr txBox="1"/>
          <p:nvPr/>
        </p:nvSpPr>
        <p:spPr>
          <a:xfrm>
            <a:off x="6664400" y="58754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2 65%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1 18%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0 18%</a:t>
            </a:r>
            <a:endParaRPr lang="en-US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3988D473-5B9C-497D-93CC-CB7A37AE3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177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3F5B505-24B5-4582-AB74-83D21C68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166402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4FCD6BAC-9F13-429D-94F4-539E0007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12" y="516131"/>
            <a:ext cx="3869005" cy="272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4" name="Picture 8">
            <a:extLst>
              <a:ext uri="{FF2B5EF4-FFF2-40B4-BE49-F238E27FC236}">
                <a16:creationId xmlns:a16="http://schemas.microsoft.com/office/drawing/2014/main" id="{444AC64D-770A-4232-9B47-E549EE4DB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937" y="3166402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877F12-98E5-45B0-988D-1DFBCC5AF96B}"/>
              </a:ext>
            </a:extLst>
          </p:cNvPr>
          <p:cNvSpPr txBox="1"/>
          <p:nvPr/>
        </p:nvSpPr>
        <p:spPr>
          <a:xfrm>
            <a:off x="9250218" y="2106134"/>
            <a:ext cx="2530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People with less phone availability, had a higher PPI score.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People who owned 2 phones had a lower PPI score</a:t>
            </a:r>
          </a:p>
        </p:txBody>
      </p:sp>
    </p:spTree>
    <p:extLst>
      <p:ext uri="{BB962C8B-B14F-4D97-AF65-F5344CB8AC3E}">
        <p14:creationId xmlns:p14="http://schemas.microsoft.com/office/powerpoint/2010/main" val="610282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F837-03D5-4DD8-AF7F-CC9602CD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2811"/>
            <a:ext cx="10515600" cy="1325563"/>
          </a:xfrm>
        </p:spPr>
        <p:txBody>
          <a:bodyPr/>
          <a:lstStyle/>
          <a:p>
            <a:r>
              <a:rPr lang="en-US" dirty="0"/>
              <a:t>Call and Text Capability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684A1-B91D-46F5-BBAB-421AAFDBEF9A}"/>
              </a:ext>
            </a:extLst>
          </p:cNvPr>
          <p:cNvSpPr txBox="1"/>
          <p:nvPr/>
        </p:nvSpPr>
        <p:spPr>
          <a:xfrm>
            <a:off x="1194408" y="60468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True 77% False 23%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DC619-54CC-490C-9F67-53E7349820B2}"/>
              </a:ext>
            </a:extLst>
          </p:cNvPr>
          <p:cNvSpPr txBox="1"/>
          <p:nvPr/>
        </p:nvSpPr>
        <p:spPr>
          <a:xfrm>
            <a:off x="5911759" y="6080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51% True 49%</a:t>
            </a:r>
            <a:endParaRPr lang="en-US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C49F6C3C-C411-4A5C-8384-38C2D3E1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356"/>
            <a:ext cx="38195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CAEF67FB-31A5-426A-84E8-E779D5E4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217954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426DC4DA-EB6B-4CB6-8ADE-BEFC29204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74" y="570004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>
            <a:extLst>
              <a:ext uri="{FF2B5EF4-FFF2-40B4-BE49-F238E27FC236}">
                <a16:creationId xmlns:a16="http://schemas.microsoft.com/office/drawing/2014/main" id="{612AD5F6-6091-4F9A-94D7-247626D0E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799" y="3217954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B5283-4104-40E4-B513-E3A2CA96E3BC}"/>
              </a:ext>
            </a:extLst>
          </p:cNvPr>
          <p:cNvSpPr txBox="1"/>
          <p:nvPr/>
        </p:nvSpPr>
        <p:spPr>
          <a:xfrm>
            <a:off x="9199418" y="2464632"/>
            <a:ext cx="2318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People with calling capability had a bit lower PPI score.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People with texting capability had even lower PPI score. </a:t>
            </a:r>
          </a:p>
        </p:txBody>
      </p:sp>
    </p:spTree>
    <p:extLst>
      <p:ext uri="{BB962C8B-B14F-4D97-AF65-F5344CB8AC3E}">
        <p14:creationId xmlns:p14="http://schemas.microsoft.com/office/powerpoint/2010/main" val="355311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1A1D-92FA-4FB4-9934-EF902B00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4475"/>
            <a:ext cx="10515600" cy="1325563"/>
          </a:xfrm>
        </p:spPr>
        <p:txBody>
          <a:bodyPr/>
          <a:lstStyle/>
          <a:p>
            <a:r>
              <a:rPr lang="en-US" dirty="0"/>
              <a:t>Internet and Transaction Capability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00732-F4D6-4094-822B-FBF2A005FF04}"/>
              </a:ext>
            </a:extLst>
          </p:cNvPr>
          <p:cNvSpPr txBox="1"/>
          <p:nvPr/>
        </p:nvSpPr>
        <p:spPr>
          <a:xfrm>
            <a:off x="1390316" y="6123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75% True 25%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D75C2-F864-4AF4-849D-D431EE8DFEA5}"/>
              </a:ext>
            </a:extLst>
          </p:cNvPr>
          <p:cNvSpPr txBox="1"/>
          <p:nvPr/>
        </p:nvSpPr>
        <p:spPr>
          <a:xfrm>
            <a:off x="5691058" y="6123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False 72% True 28%</a:t>
            </a:r>
            <a:endParaRPr lang="en-US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25722005-C16B-4382-BBEE-198DAF23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6" y="781050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43A269A8-7369-4B76-8F96-69D472D6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1" y="3429000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EFC6DE0B-5F57-4120-B7F2-C535ABB05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907" y="781050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>
            <a:extLst>
              <a:ext uri="{FF2B5EF4-FFF2-40B4-BE49-F238E27FC236}">
                <a16:creationId xmlns:a16="http://schemas.microsoft.com/office/drawing/2014/main" id="{10FC89BC-42B3-446C-B15D-D4C05075A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632" y="3429000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EE3FB7-5C9B-4A74-B32A-58CE22AD05BA}"/>
              </a:ext>
            </a:extLst>
          </p:cNvPr>
          <p:cNvSpPr txBox="1"/>
          <p:nvPr/>
        </p:nvSpPr>
        <p:spPr>
          <a:xfrm>
            <a:off x="8986480" y="2863476"/>
            <a:ext cx="2613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-Access to internet and able to buy dramatically reduces PPI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4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9934-EEB3-44A4-8F89-A94FAE56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7102-9984-4D7C-88F9-D9C017FF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1. Sex- Females are more likely to be in poverty. 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2. Age- </a:t>
            </a:r>
            <a:r>
              <a:rPr lang="en-US" dirty="0"/>
              <a:t>No major discrepancies.  </a:t>
            </a:r>
            <a:endParaRPr lang="en-US" b="0" dirty="0">
              <a:effectLst/>
            </a:endParaRPr>
          </a:p>
          <a:p>
            <a:pPr marL="0" indent="0">
              <a:buNone/>
            </a:pPr>
            <a:r>
              <a:rPr lang="en-US" b="0" dirty="0">
                <a:effectLst/>
              </a:rPr>
              <a:t>3. Country- Countries A, D and C are more likely to be in poverty.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4. Urban Settings- Non-urban people are more likely to be in poverty.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5. Religion- Religion N was more likely to be in poverty followed by P and Q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6. Marital Status- Non married Females and married couples are more likely to be in poverty.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7. Family Member Status- Every member besides sister/brother field were likely to be in poverty. </a:t>
            </a:r>
          </a:p>
          <a:p>
            <a:pPr marL="0" indent="0">
              <a:buNone/>
            </a:pPr>
            <a:r>
              <a:rPr lang="en-US" dirty="0"/>
              <a:t>8.</a:t>
            </a:r>
            <a:r>
              <a:rPr lang="en-US" b="0" dirty="0">
                <a:effectLst/>
              </a:rPr>
              <a:t> Financial Activity- Higher the PPI= less activities a person can do.</a:t>
            </a:r>
          </a:p>
          <a:p>
            <a:pPr marL="0" indent="0">
              <a:buNone/>
            </a:pPr>
            <a:endParaRPr lang="en-US" b="0" dirty="0">
              <a:effectLst/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3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ED8C-4513-4E39-9F1E-365EEC92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Summary: </a:t>
            </a:r>
            <a:r>
              <a:rPr lang="en-US" b="0" dirty="0">
                <a:effectLst/>
                <a:latin typeface="+mn-lt"/>
              </a:rPr>
              <a:t>Large Reduction to Poverty</a:t>
            </a:r>
            <a:br>
              <a:rPr lang="en-US" b="0" dirty="0">
                <a:effectLst/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FB84-0A0E-4C0F-8D42-56FC6625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1. Income: Public Sector- Little given out but dramatically reduced chance of poverty. 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2. Income: Private sector- Little given out but also helped a lot to reduce chance of poverty.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3. Formal Savings- Having savings dramatically reduced chance of poverty. 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4. Bank Account and Active use- dramatically reduced chance of poverty. 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5. Money Market Account and Active Use - dramatically reduces chance of poverty. 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6. Internet and Transaction Capability- dramatically reduces chance of poverty.</a:t>
            </a:r>
          </a:p>
          <a:p>
            <a:pPr marL="514350" indent="-514350"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92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5229-1E2A-42FE-A038-9099536D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Summary: </a:t>
            </a:r>
            <a:r>
              <a:rPr lang="en-US" b="0" dirty="0">
                <a:effectLst/>
                <a:latin typeface="+mn-lt"/>
              </a:rPr>
              <a:t>Moderate Reduction to Poverty</a:t>
            </a:r>
            <a:br>
              <a:rPr lang="en-US" b="0" dirty="0">
                <a:effectLst/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83B9-3EF3-4F75-ABA0-62F47672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1. Education- People with lower education level are more likely to be in poverty.  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2. Literacy- Inability to read linked to likely more poverty. 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3. Insurance- People with insurance reduces the chance of poverty. 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4. Income: Family and Friends- Help reduces the chance of poverty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 b="0" dirty="0">
                <a:effectLst/>
              </a:rPr>
              <a:t>. Phone- Access to/owning 2 phones reduces chances of poverty.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b="0" dirty="0">
                <a:effectLst/>
              </a:rPr>
              <a:t>. Call and Text Capability- Both reduces changes of poverty, </a:t>
            </a:r>
            <a:r>
              <a:rPr lang="en-US" b="0" dirty="0" err="1">
                <a:effectLst/>
              </a:rPr>
              <a:t>esp</a:t>
            </a:r>
            <a:r>
              <a:rPr lang="en-US" b="0" dirty="0">
                <a:effectLst/>
              </a:rPr>
              <a:t> being able to text. </a:t>
            </a:r>
          </a:p>
          <a:p>
            <a:pPr marL="0" indent="0">
              <a:buNone/>
            </a:pP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0240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6BA3-85FD-402E-9544-5CE230C8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</a:t>
            </a:r>
            <a:r>
              <a:rPr lang="en-US" b="0" dirty="0">
                <a:effectLst/>
                <a:latin typeface="+mn-lt"/>
              </a:rPr>
              <a:t>Very Little Reduction to No Change in Poverty</a:t>
            </a:r>
            <a:br>
              <a:rPr lang="en-US" b="0" dirty="0">
                <a:effectLst/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97D6-815C-4ACD-B10E-4A154357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1. Income: Government- Help given by government was very sparce but did help a little. 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2. NBFI- No change to very little reduction in chances of  poverty.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3. Income: Own Business- Helped reduce chance of poverty a little. 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4. Investments- Helped reduce chance of poverty a little. 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5. Year Employment- Being employed reduces the chance of poverty but not a substantial amount. </a:t>
            </a:r>
          </a:p>
        </p:txBody>
      </p:sp>
    </p:spTree>
    <p:extLst>
      <p:ext uri="{BB962C8B-B14F-4D97-AF65-F5344CB8AC3E}">
        <p14:creationId xmlns:p14="http://schemas.microsoft.com/office/powerpoint/2010/main" val="26031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D2E5-8572-41CD-958D-E66643D3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Increased Chance of 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144D-4459-40EC-B4E4-E57D4FED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effectLst/>
              </a:rPr>
              <a:t>1.  Income: Livestock- Livestock seems to increase the chance of poverty.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>2. Money Borrowed- borrowing increased the chance of poverty unless it was for home or business reasons.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5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443C-D6A6-4B64-AB55-E1CD45AF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927" y="2369416"/>
            <a:ext cx="10515600" cy="1325563"/>
          </a:xfrm>
        </p:spPr>
        <p:txBody>
          <a:bodyPr/>
          <a:lstStyle/>
          <a:p>
            <a:r>
              <a:rPr lang="en-US" dirty="0"/>
              <a:t>General Demographics </a:t>
            </a:r>
          </a:p>
        </p:txBody>
      </p:sp>
    </p:spTree>
    <p:extLst>
      <p:ext uri="{BB962C8B-B14F-4D97-AF65-F5344CB8AC3E}">
        <p14:creationId xmlns:p14="http://schemas.microsoft.com/office/powerpoint/2010/main" val="19711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43E0-A08B-4B92-BA4E-4D7CDA98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D322-1751-4524-BE25-D740A855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0673" cy="55735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B9FBE-70BF-4B8A-A240-157414D7E16F}"/>
              </a:ext>
            </a:extLst>
          </p:cNvPr>
          <p:cNvSpPr txBox="1"/>
          <p:nvPr/>
        </p:nvSpPr>
        <p:spPr>
          <a:xfrm>
            <a:off x="2306174" y="5142536"/>
            <a:ext cx="194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-56% Female </a:t>
            </a:r>
          </a:p>
          <a:p>
            <a:r>
              <a:rPr lang="en-US" dirty="0"/>
              <a:t>-44% Male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6DE51A-5C6F-4973-A832-73C4D5CD6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23" y="1016024"/>
            <a:ext cx="5457692" cy="38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619C42C-CDFD-42BF-A12A-17DDA812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862" y="1003041"/>
            <a:ext cx="5493761" cy="395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7172F3-BD9A-42D4-A5A6-35B8FE353247}"/>
              </a:ext>
            </a:extLst>
          </p:cNvPr>
          <p:cNvSpPr txBox="1"/>
          <p:nvPr/>
        </p:nvSpPr>
        <p:spPr>
          <a:xfrm>
            <a:off x="6317673" y="5142535"/>
            <a:ext cx="5917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-For both sexes, there are a higher amount of people </a:t>
            </a:r>
          </a:p>
          <a:p>
            <a:r>
              <a:rPr lang="en-US" dirty="0"/>
              <a:t>who are above 80% PPI followed by an increase at 50% mark.</a:t>
            </a:r>
          </a:p>
        </p:txBody>
      </p:sp>
    </p:spTree>
    <p:extLst>
      <p:ext uri="{BB962C8B-B14F-4D97-AF65-F5344CB8AC3E}">
        <p14:creationId xmlns:p14="http://schemas.microsoft.com/office/powerpoint/2010/main" val="88986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8799-AF25-4940-8C7C-91FD26DE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68" y="-288478"/>
            <a:ext cx="10515600" cy="1325563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4D4F02-6C1F-4A8A-8574-ACD07E91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3" y="818262"/>
            <a:ext cx="5261149" cy="43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D9292-4299-4091-8ABD-044EB00779AA}"/>
              </a:ext>
            </a:extLst>
          </p:cNvPr>
          <p:cNvSpPr txBox="1"/>
          <p:nvPr/>
        </p:nvSpPr>
        <p:spPr>
          <a:xfrm>
            <a:off x="2091841" y="5417559"/>
            <a:ext cx="190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-34%  &gt;=18-&lt;30    </a:t>
            </a:r>
          </a:p>
          <a:p>
            <a:r>
              <a:rPr lang="en-US" dirty="0"/>
              <a:t>-25%  </a:t>
            </a:r>
            <a:r>
              <a:rPr lang="en-US" b="0" dirty="0">
                <a:effectLst/>
              </a:rPr>
              <a:t>&gt;=30-&lt;40     </a:t>
            </a:r>
          </a:p>
          <a:p>
            <a:r>
              <a:rPr lang="en-US" b="0" dirty="0">
                <a:effectLst/>
              </a:rPr>
              <a:t>-16%  &gt;=40-&lt;50   </a:t>
            </a:r>
            <a:r>
              <a:rPr lang="en-US" b="0" dirty="0">
                <a:solidFill>
                  <a:srgbClr val="000000"/>
                </a:solidFill>
                <a:effectLst/>
              </a:rPr>
              <a:t>  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C9DAEB-641C-4DB3-829E-7AA06239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44" y="818262"/>
            <a:ext cx="5524765" cy="459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180AF-A35C-4A95-9BDA-977C3364C9B6}"/>
              </a:ext>
            </a:extLst>
          </p:cNvPr>
          <p:cNvSpPr txBox="1"/>
          <p:nvPr/>
        </p:nvSpPr>
        <p:spPr>
          <a:xfrm>
            <a:off x="6705599" y="5417559"/>
            <a:ext cx="5646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-From ages 18-79, there are a higher amount of people </a:t>
            </a:r>
          </a:p>
          <a:p>
            <a:r>
              <a:rPr lang="en-US" dirty="0"/>
              <a:t>With PPI above 80%. </a:t>
            </a:r>
          </a:p>
          <a:p>
            <a:r>
              <a:rPr lang="en-US" dirty="0"/>
              <a:t>-Starting at age 80, more people start to have a lower PPI. </a:t>
            </a:r>
          </a:p>
        </p:txBody>
      </p:sp>
    </p:spTree>
    <p:extLst>
      <p:ext uri="{BB962C8B-B14F-4D97-AF65-F5344CB8AC3E}">
        <p14:creationId xmlns:p14="http://schemas.microsoft.com/office/powerpoint/2010/main" val="97713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9D1C-FEEE-4D21-868B-F9FAE27A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432"/>
            <a:ext cx="10515600" cy="1325563"/>
          </a:xfrm>
        </p:spPr>
        <p:txBody>
          <a:bodyPr/>
          <a:lstStyle/>
          <a:p>
            <a:r>
              <a:rPr lang="en-US" dirty="0"/>
              <a:t>Country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BBAC9F-2DB6-45C1-944B-C438F9D0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60" y="1028952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BB7F4EA-838E-4A27-ADCA-7ECA4B6D1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3" y="3816351"/>
            <a:ext cx="37623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EFE177-6CCF-406E-8E92-DF917E7305AD}"/>
              </a:ext>
            </a:extLst>
          </p:cNvPr>
          <p:cNvSpPr txBox="1"/>
          <p:nvPr/>
        </p:nvSpPr>
        <p:spPr>
          <a:xfrm>
            <a:off x="5570957" y="4986973"/>
            <a:ext cx="6621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-There was an about equal amount of people surveyed per country.</a:t>
            </a:r>
          </a:p>
          <a:p>
            <a:r>
              <a:rPr lang="en-US" dirty="0"/>
              <a:t>-Counties D, G and J seemed to have the most sex discrepancies. </a:t>
            </a:r>
          </a:p>
          <a:p>
            <a:endParaRPr lang="en-US" dirty="0"/>
          </a:p>
          <a:p>
            <a:r>
              <a:rPr lang="en-US" dirty="0"/>
              <a:t>-Countries A and D followed by C had more people with a higher PPI,</a:t>
            </a:r>
          </a:p>
          <a:p>
            <a:r>
              <a:rPr lang="en-US" dirty="0"/>
              <a:t>With country G being more uniform with its PPI.   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B33A3BE-8349-47B7-B71A-4E34C1B9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4" y="477169"/>
            <a:ext cx="6031331" cy="42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9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0318-F7E1-4944-B4AC-2BEA9469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Setting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521D4-1C53-4F54-A88B-C717874CD16D}"/>
              </a:ext>
            </a:extLst>
          </p:cNvPr>
          <p:cNvSpPr txBox="1"/>
          <p:nvPr/>
        </p:nvSpPr>
        <p:spPr>
          <a:xfrm>
            <a:off x="2133599" y="5065298"/>
            <a:ext cx="122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-False  67%</a:t>
            </a:r>
          </a:p>
          <a:p>
            <a:r>
              <a:rPr lang="en-US" dirty="0">
                <a:solidFill>
                  <a:srgbClr val="212121"/>
                </a:solidFill>
              </a:rPr>
              <a:t>-</a:t>
            </a:r>
            <a:r>
              <a:rPr lang="en-US" b="0" i="0" dirty="0">
                <a:solidFill>
                  <a:srgbClr val="212121"/>
                </a:solidFill>
                <a:effectLst/>
              </a:rPr>
              <a:t>True  32%</a:t>
            </a: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F8037E0-ADA4-4283-8FA9-B7C2B9281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9" y="1435388"/>
            <a:ext cx="4791349" cy="337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B0E2E2A-2E90-4809-BD22-41F57359C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549" y="1435388"/>
            <a:ext cx="4791349" cy="34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E78A8-8383-4DDB-93F6-7983A189FB9B}"/>
              </a:ext>
            </a:extLst>
          </p:cNvPr>
          <p:cNvSpPr txBox="1"/>
          <p:nvPr/>
        </p:nvSpPr>
        <p:spPr>
          <a:xfrm>
            <a:off x="7010401" y="5065298"/>
            <a:ext cx="474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-Most of the population was not urban.</a:t>
            </a:r>
          </a:p>
          <a:p>
            <a:r>
              <a:rPr lang="en-US" dirty="0"/>
              <a:t>-Those who weren’t, had a higher pop with a PPI</a:t>
            </a:r>
          </a:p>
          <a:p>
            <a:r>
              <a:rPr lang="en-US" dirty="0"/>
              <a:t>&gt;80%. </a:t>
            </a:r>
          </a:p>
          <a:p>
            <a:r>
              <a:rPr lang="en-US" dirty="0"/>
              <a:t>-Those who were, had a uniform amount of PPI,</a:t>
            </a:r>
          </a:p>
          <a:p>
            <a:r>
              <a:rPr lang="en-US" dirty="0"/>
              <a:t>Highest ranged from 20-50%. </a:t>
            </a:r>
          </a:p>
        </p:txBody>
      </p:sp>
    </p:spTree>
    <p:extLst>
      <p:ext uri="{BB962C8B-B14F-4D97-AF65-F5344CB8AC3E}">
        <p14:creationId xmlns:p14="http://schemas.microsoft.com/office/powerpoint/2010/main" val="3935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36F8-4648-4FB5-8173-58222B34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21" y="-179820"/>
            <a:ext cx="10515600" cy="1325563"/>
          </a:xfrm>
        </p:spPr>
        <p:txBody>
          <a:bodyPr/>
          <a:lstStyle/>
          <a:p>
            <a:r>
              <a:rPr lang="en-US" dirty="0"/>
              <a:t>Religion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2A1D6-9395-40EB-9123-A6DE9DDF441D}"/>
              </a:ext>
            </a:extLst>
          </p:cNvPr>
          <p:cNvSpPr txBox="1"/>
          <p:nvPr/>
        </p:nvSpPr>
        <p:spPr>
          <a:xfrm>
            <a:off x="2013527" y="4913745"/>
            <a:ext cx="1560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i="0" dirty="0">
                <a:solidFill>
                  <a:srgbClr val="212121"/>
                </a:solidFill>
                <a:effectLst/>
              </a:rPr>
              <a:t>Q 	43%</a:t>
            </a:r>
          </a:p>
          <a:p>
            <a:r>
              <a:rPr lang="fr-FR" b="0" i="0" dirty="0">
                <a:solidFill>
                  <a:srgbClr val="212121"/>
                </a:solidFill>
                <a:effectLst/>
              </a:rPr>
              <a:t>X 	42% </a:t>
            </a:r>
          </a:p>
          <a:p>
            <a:r>
              <a:rPr lang="fr-FR" b="0" i="0" dirty="0">
                <a:solidFill>
                  <a:srgbClr val="212121"/>
                </a:solidFill>
                <a:effectLst/>
              </a:rPr>
              <a:t>P 	13%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717DDFA-1751-4F04-A069-426867E30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9" y="978137"/>
            <a:ext cx="4816892" cy="339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FC0C0B0-177B-4B22-9F9F-539DF4E8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49" y="482961"/>
            <a:ext cx="5901704" cy="41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B200E-09F7-448F-86E6-B3A584899B73}"/>
              </a:ext>
            </a:extLst>
          </p:cNvPr>
          <p:cNvSpPr txBox="1"/>
          <p:nvPr/>
        </p:nvSpPr>
        <p:spPr>
          <a:xfrm>
            <a:off x="6096000" y="4858327"/>
            <a:ext cx="5145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-Pop of religions P and Q seem to spike at a PPI &gt;80%</a:t>
            </a:r>
          </a:p>
          <a:p>
            <a:r>
              <a:rPr lang="en-US" dirty="0"/>
              <a:t>-Pop of religion X and 2 seem to but more uniform</a:t>
            </a:r>
          </a:p>
          <a:p>
            <a:r>
              <a:rPr lang="en-US" dirty="0"/>
              <a:t>-Most Pop of religion N seem to be concentrated at </a:t>
            </a:r>
          </a:p>
          <a:p>
            <a:r>
              <a:rPr lang="en-US" dirty="0"/>
              <a:t>a higher PPI.</a:t>
            </a:r>
          </a:p>
        </p:txBody>
      </p:sp>
    </p:spTree>
    <p:extLst>
      <p:ext uri="{BB962C8B-B14F-4D97-AF65-F5344CB8AC3E}">
        <p14:creationId xmlns:p14="http://schemas.microsoft.com/office/powerpoint/2010/main" val="397557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1605</Words>
  <Application>Microsoft Office PowerPoint</Application>
  <PresentationFormat>Widescreen</PresentationFormat>
  <Paragraphs>215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Roboto</vt:lpstr>
      <vt:lpstr>Office Theme</vt:lpstr>
      <vt:lpstr>Poverty Factors and Predictability </vt:lpstr>
      <vt:lpstr>Intro: Data</vt:lpstr>
      <vt:lpstr>PowerPoint Presentation</vt:lpstr>
      <vt:lpstr>General Demographics </vt:lpstr>
      <vt:lpstr>Sex </vt:lpstr>
      <vt:lpstr>Age</vt:lpstr>
      <vt:lpstr>Country</vt:lpstr>
      <vt:lpstr>Urban Setting</vt:lpstr>
      <vt:lpstr>Religion</vt:lpstr>
      <vt:lpstr>Marital Status</vt:lpstr>
      <vt:lpstr>Family Member Status</vt:lpstr>
      <vt:lpstr>Education</vt:lpstr>
      <vt:lpstr>Education Level</vt:lpstr>
      <vt:lpstr>Literacy</vt:lpstr>
      <vt:lpstr>FINANCE</vt:lpstr>
      <vt:lpstr>Previous Year Employment</vt:lpstr>
      <vt:lpstr>Insurance</vt:lpstr>
      <vt:lpstr>Income: From Livestock</vt:lpstr>
      <vt:lpstr>Income: From Family and Friends</vt:lpstr>
      <vt:lpstr>Income: From Government</vt:lpstr>
      <vt:lpstr>Income: From Public Sector</vt:lpstr>
      <vt:lpstr>Income: From Private Sector</vt:lpstr>
      <vt:lpstr>Income: From Own Business</vt:lpstr>
      <vt:lpstr>Investments</vt:lpstr>
      <vt:lpstr>Money Borrowed</vt:lpstr>
      <vt:lpstr>Formal Savings</vt:lpstr>
      <vt:lpstr>Bank Account vs Active Use</vt:lpstr>
      <vt:lpstr>Money Market Account vs Active Use</vt:lpstr>
      <vt:lpstr>Non-Bank Financial Institutions vs Active Use</vt:lpstr>
      <vt:lpstr>Financial Activities</vt:lpstr>
      <vt:lpstr>Technology Communication</vt:lpstr>
      <vt:lpstr>Phone</vt:lpstr>
      <vt:lpstr>Call and Text Capability</vt:lpstr>
      <vt:lpstr>Internet and Transaction Capability</vt:lpstr>
      <vt:lpstr>Summary: Demographics</vt:lpstr>
      <vt:lpstr>Summary: Large Reduction to Poverty </vt:lpstr>
      <vt:lpstr>Summary: Moderate Reduction to Poverty </vt:lpstr>
      <vt:lpstr>Summary Very Little Reduction to No Change in Poverty </vt:lpstr>
      <vt:lpstr>Summary: Increased Chance of Poverty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Analysis</dc:title>
  <dc:creator>Kishan Patel</dc:creator>
  <cp:lastModifiedBy>Kishan Patel</cp:lastModifiedBy>
  <cp:revision>17</cp:revision>
  <dcterms:created xsi:type="dcterms:W3CDTF">2022-02-25T15:06:07Z</dcterms:created>
  <dcterms:modified xsi:type="dcterms:W3CDTF">2022-02-26T20:21:16Z</dcterms:modified>
</cp:coreProperties>
</file>