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Gill Sans"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g+WAu7NLv4KuTOqynToAdMiGOc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16"/>
          <p:cNvSpPr txBox="1">
            <a:spLocks noGrp="1"/>
          </p:cNvSpPr>
          <p:nvPr>
            <p:ph type="ctrTitle"/>
          </p:nvPr>
        </p:nvSpPr>
        <p:spPr>
          <a:xfrm>
            <a:off x="2417779" y="802298"/>
            <a:ext cx="8637073" cy="2541431"/>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6"/>
          <p:cNvSpPr txBox="1">
            <a:spLocks noGrp="1"/>
          </p:cNvSpPr>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17" name="Google Shape;17;p16"/>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6"/>
          <p:cNvSpPr txBox="1">
            <a:spLocks noGrp="1"/>
          </p:cNvSpPr>
          <p:nvPr>
            <p:ph type="ftr" idx="11"/>
          </p:nvPr>
        </p:nvSpPr>
        <p:spPr>
          <a:xfrm>
            <a:off x="2416500" y="329307"/>
            <a:ext cx="4973915"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6"/>
          <p:cNvSpPr txBox="1">
            <a:spLocks noGrp="1"/>
          </p:cNvSpPr>
          <p:nvPr>
            <p:ph type="sldNum" idx="12"/>
          </p:nvPr>
        </p:nvSpPr>
        <p:spPr>
          <a:xfrm>
            <a:off x="1437664"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cxnSp>
        <p:nvCxnSpPr>
          <p:cNvPr id="20" name="Google Shape;20;p16"/>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25"/>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5"/>
          <p:cNvSpPr txBox="1">
            <a:spLocks noGrp="1"/>
          </p:cNvSpPr>
          <p:nvPr>
            <p:ph type="body" idx="1"/>
          </p:nvPr>
        </p:nvSpPr>
        <p:spPr>
          <a:xfrm rot="5400000">
            <a:off x="4527910" y="-1060599"/>
            <a:ext cx="3450613" cy="960327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85" name="Google Shape;85;p25"/>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cxnSp>
        <p:nvCxnSpPr>
          <p:cNvPr id="88" name="Google Shape;88;p25"/>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26"/>
          <p:cNvSpPr txBox="1">
            <a:spLocks noGrp="1"/>
          </p:cNvSpPr>
          <p:nvPr>
            <p:ph type="title"/>
          </p:nvPr>
        </p:nvSpPr>
        <p:spPr>
          <a:xfrm rot="5400000">
            <a:off x="7917038" y="2321047"/>
            <a:ext cx="4659889" cy="161574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26"/>
          <p:cNvSpPr txBox="1">
            <a:spLocks noGrp="1"/>
          </p:cNvSpPr>
          <p:nvPr>
            <p:ph type="body" idx="1"/>
          </p:nvPr>
        </p:nvSpPr>
        <p:spPr>
          <a:xfrm rot="5400000">
            <a:off x="3029143" y="-785498"/>
            <a:ext cx="4659889" cy="782883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92" name="Google Shape;92;p26"/>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6"/>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cxnSp>
        <p:nvCxnSpPr>
          <p:cNvPr id="95" name="Google Shape;95;p26"/>
          <p:cNvCxnSpPr/>
          <p:nvPr/>
        </p:nvCxnSpPr>
        <p:spPr>
          <a:xfrm>
            <a:off x="9439111" y="798973"/>
            <a:ext cx="0" cy="4659889"/>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24" name="Google Shape;24;p17"/>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7"/>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cxnSp>
        <p:nvCxnSpPr>
          <p:cNvPr id="27" name="Google Shape;27;p17"/>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18"/>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9"/>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9"/>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cxnSp>
        <p:nvCxnSpPr>
          <p:cNvPr id="37" name="Google Shape;37;p19"/>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20"/>
          <p:cNvSpPr txBox="1">
            <a:spLocks noGrp="1"/>
          </p:cNvSpPr>
          <p:nvPr>
            <p:ph type="title"/>
          </p:nvPr>
        </p:nvSpPr>
        <p:spPr>
          <a:xfrm>
            <a:off x="1454239" y="1756130"/>
            <a:ext cx="8643154" cy="18879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0"/>
          <p:cNvSpPr txBox="1">
            <a:spLocks noGrp="1"/>
          </p:cNvSpPr>
          <p:nvPr>
            <p:ph type="body" idx="1"/>
          </p:nvPr>
        </p:nvSpPr>
        <p:spPr>
          <a:xfrm>
            <a:off x="1454239" y="3806195"/>
            <a:ext cx="8630446" cy="1012929"/>
          </a:xfrm>
          <a:prstGeom prst="rect">
            <a:avLst/>
          </a:prstGeom>
          <a:noFill/>
          <a:ln>
            <a:noFill/>
          </a:ln>
        </p:spPr>
        <p:txBody>
          <a:bodyPr spcFirstLastPara="1" wrap="square" lIns="91425" tIns="91425" rIns="91425" bIns="45700" anchor="t" anchorCtr="0">
            <a:normAutofit/>
          </a:bodyPr>
          <a:lstStyle>
            <a:lvl1pPr marL="457200" lvl="0" indent="-228600" algn="l">
              <a:lnSpc>
                <a:spcPct val="120000"/>
              </a:lnSpc>
              <a:spcBef>
                <a:spcPts val="1000"/>
              </a:spcBef>
              <a:spcAft>
                <a:spcPts val="0"/>
              </a:spcAft>
              <a:buSzPts val="1800"/>
              <a:buNone/>
              <a:defRPr sz="1800">
                <a:solidFill>
                  <a:schemeClr val="dk1"/>
                </a:solidFill>
              </a:defRPr>
            </a:lvl1pPr>
            <a:lvl2pPr marL="914400" lvl="1" indent="-228600" algn="l">
              <a:lnSpc>
                <a:spcPct val="120000"/>
              </a:lnSpc>
              <a:spcBef>
                <a:spcPts val="500"/>
              </a:spcBef>
              <a:spcAft>
                <a:spcPts val="0"/>
              </a:spcAft>
              <a:buSzPts val="1800"/>
              <a:buNone/>
              <a:defRPr sz="18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41" name="Google Shape;41;p20"/>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0"/>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cxnSp>
        <p:nvCxnSpPr>
          <p:cNvPr id="44" name="Google Shape;44;p20"/>
          <p:cNvCxnSpPr/>
          <p:nvPr/>
        </p:nvCxnSpPr>
        <p:spPr>
          <a:xfrm>
            <a:off x="1454239" y="3804985"/>
            <a:ext cx="8630446"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1449217" y="804889"/>
            <a:ext cx="9605635" cy="105930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1"/>
          <p:cNvSpPr txBox="1">
            <a:spLocks noGrp="1"/>
          </p:cNvSpPr>
          <p:nvPr>
            <p:ph type="body" idx="1"/>
          </p:nvPr>
        </p:nvSpPr>
        <p:spPr>
          <a:xfrm>
            <a:off x="1447331" y="2010878"/>
            <a:ext cx="4645152" cy="344859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8" name="Google Shape;48;p21"/>
          <p:cNvSpPr txBox="1">
            <a:spLocks noGrp="1"/>
          </p:cNvSpPr>
          <p:nvPr>
            <p:ph type="body" idx="2"/>
          </p:nvPr>
        </p:nvSpPr>
        <p:spPr>
          <a:xfrm>
            <a:off x="6413771" y="2017343"/>
            <a:ext cx="4645152" cy="344152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9" name="Google Shape;49;p2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cxnSp>
        <p:nvCxnSpPr>
          <p:cNvPr id="52" name="Google Shape;52;p21"/>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22"/>
          <p:cNvSpPr txBox="1">
            <a:spLocks noGrp="1"/>
          </p:cNvSpPr>
          <p:nvPr>
            <p:ph type="title"/>
          </p:nvPr>
        </p:nvSpPr>
        <p:spPr>
          <a:xfrm>
            <a:off x="1447191" y="804163"/>
            <a:ext cx="9607661" cy="10563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2"/>
          <p:cNvSpPr txBox="1">
            <a:spLocks noGrp="1"/>
          </p:cNvSpPr>
          <p:nvPr>
            <p:ph type="body" idx="1"/>
          </p:nvPr>
        </p:nvSpPr>
        <p:spPr>
          <a:xfrm>
            <a:off x="1447191" y="2019549"/>
            <a:ext cx="4645152" cy="80194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6" name="Google Shape;56;p22"/>
          <p:cNvSpPr txBox="1">
            <a:spLocks noGrp="1"/>
          </p:cNvSpPr>
          <p:nvPr>
            <p:ph type="body" idx="2"/>
          </p:nvPr>
        </p:nvSpPr>
        <p:spPr>
          <a:xfrm>
            <a:off x="1447191" y="2824269"/>
            <a:ext cx="4645152" cy="264445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7" name="Google Shape;57;p22"/>
          <p:cNvSpPr txBox="1">
            <a:spLocks noGrp="1"/>
          </p:cNvSpPr>
          <p:nvPr>
            <p:ph type="body" idx="3"/>
          </p:nvPr>
        </p:nvSpPr>
        <p:spPr>
          <a:xfrm>
            <a:off x="6412362" y="2023003"/>
            <a:ext cx="4645152" cy="8022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8" name="Google Shape;58;p22"/>
          <p:cNvSpPr txBox="1">
            <a:spLocks noGrp="1"/>
          </p:cNvSpPr>
          <p:nvPr>
            <p:ph type="body" idx="4"/>
          </p:nvPr>
        </p:nvSpPr>
        <p:spPr>
          <a:xfrm>
            <a:off x="6412362" y="2821491"/>
            <a:ext cx="4645152" cy="263737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9" name="Google Shape;59;p2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2"/>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cxnSp>
        <p:nvCxnSpPr>
          <p:cNvPr id="62" name="Google Shape;62;p22"/>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23"/>
          <p:cNvSpPr txBox="1">
            <a:spLocks noGrp="1"/>
          </p:cNvSpPr>
          <p:nvPr>
            <p:ph type="title"/>
          </p:nvPr>
        </p:nvSpPr>
        <p:spPr>
          <a:xfrm>
            <a:off x="1444671" y="798973"/>
            <a:ext cx="3273099" cy="22471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23"/>
          <p:cNvSpPr txBox="1">
            <a:spLocks noGrp="1"/>
          </p:cNvSpPr>
          <p:nvPr>
            <p:ph type="body" idx="1"/>
          </p:nvPr>
        </p:nvSpPr>
        <p:spPr>
          <a:xfrm>
            <a:off x="5043714" y="798974"/>
            <a:ext cx="6012470" cy="4658826"/>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6" name="Google Shape;66;p23"/>
          <p:cNvSpPr txBox="1">
            <a:spLocks noGrp="1"/>
          </p:cNvSpPr>
          <p:nvPr>
            <p:ph type="body" idx="2"/>
          </p:nvPr>
        </p:nvSpPr>
        <p:spPr>
          <a:xfrm>
            <a:off x="1444671" y="3205491"/>
            <a:ext cx="3275013" cy="2248181"/>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67" name="Google Shape;67;p2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3"/>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cxnSp>
        <p:nvCxnSpPr>
          <p:cNvPr id="70" name="Google Shape;70;p23"/>
          <p:cNvCxnSpPr/>
          <p:nvPr/>
        </p:nvCxnSpPr>
        <p:spPr>
          <a:xfrm>
            <a:off x="1448280" y="3205491"/>
            <a:ext cx="326949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grpSp>
        <p:nvGrpSpPr>
          <p:cNvPr id="72" name="Google Shape;72;p24"/>
          <p:cNvGrpSpPr/>
          <p:nvPr/>
        </p:nvGrpSpPr>
        <p:grpSpPr>
          <a:xfrm>
            <a:off x="7477387" y="482170"/>
            <a:ext cx="4074533" cy="5149101"/>
            <a:chOff x="7477387" y="482170"/>
            <a:chExt cx="4074533" cy="5149101"/>
          </a:xfrm>
        </p:grpSpPr>
        <p:sp>
          <p:nvSpPr>
            <p:cNvPr id="73" name="Google Shape;73;p24"/>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4"/>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24"/>
          <p:cNvSpPr txBox="1">
            <a:spLocks noGrp="1"/>
          </p:cNvSpPr>
          <p:nvPr>
            <p:ph type="title"/>
          </p:nvPr>
        </p:nvSpPr>
        <p:spPr>
          <a:xfrm>
            <a:off x="1451206" y="1129513"/>
            <a:ext cx="5532328" cy="1830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a:spLocks noGrp="1"/>
          </p:cNvSpPr>
          <p:nvPr>
            <p:ph type="pic" idx="2"/>
          </p:nvPr>
        </p:nvSpPr>
        <p:spPr>
          <a:xfrm>
            <a:off x="8124389" y="1122542"/>
            <a:ext cx="2791171" cy="3866327"/>
          </a:xfrm>
          <a:prstGeom prst="rect">
            <a:avLst/>
          </a:prstGeom>
          <a:solidFill>
            <a:srgbClr val="D8D8D8"/>
          </a:solidFill>
          <a:ln>
            <a:noFill/>
          </a:ln>
        </p:spPr>
      </p:sp>
      <p:sp>
        <p:nvSpPr>
          <p:cNvPr id="77" name="Google Shape;77;p24"/>
          <p:cNvSpPr txBox="1">
            <a:spLocks noGrp="1"/>
          </p:cNvSpPr>
          <p:nvPr>
            <p:ph type="body" idx="1"/>
          </p:nvPr>
        </p:nvSpPr>
        <p:spPr>
          <a:xfrm>
            <a:off x="1450329" y="3145992"/>
            <a:ext cx="5524404" cy="20037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18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8" name="Google Shape;78;p24"/>
          <p:cNvSpPr txBox="1">
            <a:spLocks noGrp="1"/>
          </p:cNvSpPr>
          <p:nvPr>
            <p:ph type="dt" idx="10"/>
          </p:nvPr>
        </p:nvSpPr>
        <p:spPr>
          <a:xfrm>
            <a:off x="1447382" y="5469856"/>
            <a:ext cx="5527351" cy="3201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ftr" idx="11"/>
          </p:nvPr>
        </p:nvSpPr>
        <p:spPr>
          <a:xfrm>
            <a:off x="1447382" y="318640"/>
            <a:ext cx="5541004" cy="32093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cxnSp>
        <p:nvCxnSpPr>
          <p:cNvPr id="81" name="Google Shape;81;p24"/>
          <p:cNvCxnSpPr/>
          <p:nvPr/>
        </p:nvCxnSpPr>
        <p:spPr>
          <a:xfrm>
            <a:off x="1447382" y="3143605"/>
            <a:ext cx="552735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5"/>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oogle Shape;7;p15"/>
          <p:cNvPicPr preferRelativeResize="0"/>
          <p:nvPr/>
        </p:nvPicPr>
        <p:blipFill rotWithShape="1">
          <a:blip r:embed="rId13">
            <a:alphaModFix/>
          </a:blip>
          <a:srcRect t="1538" b="-1538"/>
          <a:stretch/>
        </p:blipFill>
        <p:spPr>
          <a:xfrm>
            <a:off x="0" y="6126480"/>
            <a:ext cx="12192000" cy="742950"/>
          </a:xfrm>
          <a:prstGeom prst="rect">
            <a:avLst/>
          </a:prstGeom>
          <a:noFill/>
          <a:ln>
            <a:noFill/>
          </a:ln>
        </p:spPr>
      </p:pic>
      <p:sp>
        <p:nvSpPr>
          <p:cNvPr id="8" name="Google Shape;8;p15"/>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3200"/>
              <a:buFont typeface="Gill Sans"/>
              <a:buNone/>
              <a:defRPr sz="3200" b="0" i="0" u="none" strike="noStrike" cap="non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5"/>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dk1"/>
                </a:solidFill>
                <a:latin typeface="Gill Sans"/>
                <a:ea typeface="Gill Sans"/>
                <a:cs typeface="Gill Sans"/>
                <a:sym typeface="Gill Sans"/>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9pPr>
          </a:lstStyle>
          <a:p>
            <a:endParaRPr/>
          </a:p>
        </p:txBody>
      </p:sp>
      <p:sp>
        <p:nvSpPr>
          <p:cNvPr id="10" name="Google Shape;10;p15"/>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1" name="Google Shape;11;p15"/>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2" name="Google Shape;12;p15"/>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ill Sans"/>
                <a:ea typeface="Gill Sans"/>
                <a:cs typeface="Gill Sans"/>
                <a:sym typeface="Gill Sans"/>
              </a:defRPr>
            </a:lvl1pPr>
            <a:lvl2pPr marL="0" marR="0" lvl="1" indent="0" algn="r" rtl="0">
              <a:spcBef>
                <a:spcPts val="0"/>
              </a:spcBef>
              <a:buNone/>
              <a:defRPr sz="2800" b="0" i="0" u="none" strike="noStrike" cap="none">
                <a:solidFill>
                  <a:schemeClr val="accent1"/>
                </a:solidFill>
                <a:latin typeface="Gill Sans"/>
                <a:ea typeface="Gill Sans"/>
                <a:cs typeface="Gill Sans"/>
                <a:sym typeface="Gill Sans"/>
              </a:defRPr>
            </a:lvl2pPr>
            <a:lvl3pPr marL="0" marR="0" lvl="2" indent="0" algn="r" rtl="0">
              <a:spcBef>
                <a:spcPts val="0"/>
              </a:spcBef>
              <a:buNone/>
              <a:defRPr sz="2800" b="0" i="0" u="none" strike="noStrike" cap="none">
                <a:solidFill>
                  <a:schemeClr val="accent1"/>
                </a:solidFill>
                <a:latin typeface="Gill Sans"/>
                <a:ea typeface="Gill Sans"/>
                <a:cs typeface="Gill Sans"/>
                <a:sym typeface="Gill Sans"/>
              </a:defRPr>
            </a:lvl3pPr>
            <a:lvl4pPr marL="0" marR="0" lvl="3" indent="0" algn="r" rtl="0">
              <a:spcBef>
                <a:spcPts val="0"/>
              </a:spcBef>
              <a:buNone/>
              <a:defRPr sz="2800" b="0" i="0" u="none" strike="noStrike" cap="none">
                <a:solidFill>
                  <a:schemeClr val="accent1"/>
                </a:solidFill>
                <a:latin typeface="Gill Sans"/>
                <a:ea typeface="Gill Sans"/>
                <a:cs typeface="Gill Sans"/>
                <a:sym typeface="Gill Sans"/>
              </a:defRPr>
            </a:lvl4pPr>
            <a:lvl5pPr marL="0" marR="0" lvl="4" indent="0" algn="r" rtl="0">
              <a:spcBef>
                <a:spcPts val="0"/>
              </a:spcBef>
              <a:buNone/>
              <a:defRPr sz="2800" b="0" i="0" u="none" strike="noStrike" cap="none">
                <a:solidFill>
                  <a:schemeClr val="accent1"/>
                </a:solidFill>
                <a:latin typeface="Gill Sans"/>
                <a:ea typeface="Gill Sans"/>
                <a:cs typeface="Gill Sans"/>
                <a:sym typeface="Gill Sans"/>
              </a:defRPr>
            </a:lvl5pPr>
            <a:lvl6pPr marL="0" marR="0" lvl="5" indent="0" algn="r" rtl="0">
              <a:spcBef>
                <a:spcPts val="0"/>
              </a:spcBef>
              <a:buNone/>
              <a:defRPr sz="2800" b="0" i="0" u="none" strike="noStrike" cap="none">
                <a:solidFill>
                  <a:schemeClr val="accent1"/>
                </a:solidFill>
                <a:latin typeface="Gill Sans"/>
                <a:ea typeface="Gill Sans"/>
                <a:cs typeface="Gill Sans"/>
                <a:sym typeface="Gill Sans"/>
              </a:defRPr>
            </a:lvl6pPr>
            <a:lvl7pPr marL="0" marR="0" lvl="6" indent="0" algn="r" rtl="0">
              <a:spcBef>
                <a:spcPts val="0"/>
              </a:spcBef>
              <a:buNone/>
              <a:defRPr sz="2800" b="0" i="0" u="none" strike="noStrike" cap="none">
                <a:solidFill>
                  <a:schemeClr val="accent1"/>
                </a:solidFill>
                <a:latin typeface="Gill Sans"/>
                <a:ea typeface="Gill Sans"/>
                <a:cs typeface="Gill Sans"/>
                <a:sym typeface="Gill Sans"/>
              </a:defRPr>
            </a:lvl7pPr>
            <a:lvl8pPr marL="0" marR="0" lvl="7" indent="0" algn="r" rtl="0">
              <a:spcBef>
                <a:spcPts val="0"/>
              </a:spcBef>
              <a:buNone/>
              <a:defRPr sz="2800" b="0" i="0" u="none" strike="noStrike" cap="none">
                <a:solidFill>
                  <a:schemeClr val="accent1"/>
                </a:solidFill>
                <a:latin typeface="Gill Sans"/>
                <a:ea typeface="Gill Sans"/>
                <a:cs typeface="Gill Sans"/>
                <a:sym typeface="Gill Sans"/>
              </a:defRPr>
            </a:lvl8pPr>
            <a:lvl9pPr marL="0" marR="0" lvl="8" indent="0" algn="r" rtl="0">
              <a:spcBef>
                <a:spcPts val="0"/>
              </a:spcBef>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GB"/>
              <a:t>‹#›</a:t>
            </a:fld>
            <a:endParaRPr/>
          </a:p>
        </p:txBody>
      </p:sp>
      <p:cxnSp>
        <p:nvCxnSpPr>
          <p:cNvPr id="13" name="Google Shape;13;p15"/>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ctrTitle"/>
          </p:nvPr>
        </p:nvSpPr>
        <p:spPr>
          <a:xfrm>
            <a:off x="2417779" y="880675"/>
            <a:ext cx="8637073" cy="2541431"/>
          </a:xfrm>
          <a:prstGeom prst="rect">
            <a:avLst/>
          </a:prstGeom>
          <a:noFill/>
          <a:ln>
            <a:noFill/>
          </a:ln>
        </p:spPr>
        <p:txBody>
          <a:bodyPr spcFirstLastPara="1" wrap="square" lIns="91425" tIns="45700" rIns="91425" bIns="0" anchor="b" anchorCtr="0">
            <a:normAutofit fontScale="90000"/>
          </a:bodyPr>
          <a:lstStyle/>
          <a:p>
            <a:pPr marL="0" lvl="0" indent="0" algn="l" rtl="0">
              <a:lnSpc>
                <a:spcPct val="90000"/>
              </a:lnSpc>
              <a:spcBef>
                <a:spcPts val="0"/>
              </a:spcBef>
              <a:spcAft>
                <a:spcPts val="0"/>
              </a:spcAft>
              <a:buClr>
                <a:schemeClr val="dk1"/>
              </a:buClr>
              <a:buSzPct val="100000"/>
              <a:buFont typeface="Gill Sans"/>
              <a:buNone/>
            </a:pPr>
            <a:r>
              <a:rPr lang="en-GB"/>
              <a:t>TEXTURE GUIDED MURAL INPAINTING USING DEEP LEARNING</a:t>
            </a:r>
            <a:endParaRPr/>
          </a:p>
        </p:txBody>
      </p:sp>
      <p:sp>
        <p:nvSpPr>
          <p:cNvPr id="101" name="Google Shape;101;p1"/>
          <p:cNvSpPr txBox="1">
            <a:spLocks noGrp="1"/>
          </p:cNvSpPr>
          <p:nvPr>
            <p:ph type="subTitle" idx="1"/>
          </p:nvPr>
        </p:nvSpPr>
        <p:spPr>
          <a:xfrm>
            <a:off x="2417780" y="3531204"/>
            <a:ext cx="8637072" cy="2242579"/>
          </a:xfrm>
          <a:prstGeom prst="rect">
            <a:avLst/>
          </a:prstGeom>
          <a:noFill/>
          <a:ln>
            <a:noFill/>
          </a:ln>
        </p:spPr>
        <p:txBody>
          <a:bodyPr spcFirstLastPara="1" wrap="square" lIns="91425" tIns="91425" rIns="91425" bIns="91425" anchor="t" anchorCtr="0">
            <a:normAutofit/>
          </a:bodyPr>
          <a:lstStyle/>
          <a:p>
            <a:pPr marL="0" lvl="0" indent="0" algn="l" rtl="0">
              <a:lnSpc>
                <a:spcPct val="120000"/>
              </a:lnSpc>
              <a:spcBef>
                <a:spcPts val="0"/>
              </a:spcBef>
              <a:spcAft>
                <a:spcPts val="0"/>
              </a:spcAft>
              <a:buSzPts val="1800"/>
              <a:buNone/>
            </a:pPr>
            <a:r>
              <a:rPr lang="en-GB" dirty="0"/>
              <a:t>KISHORE </a:t>
            </a:r>
            <a:r>
              <a:rPr lang="en-GB" dirty="0" smtClean="0"/>
              <a:t>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0"/>
          <p:cNvSpPr txBox="1">
            <a:spLocks noGrp="1"/>
          </p:cNvSpPr>
          <p:nvPr>
            <p:ph type="title"/>
          </p:nvPr>
        </p:nvSpPr>
        <p:spPr>
          <a:xfrm>
            <a:off x="1451579" y="804519"/>
            <a:ext cx="9603275" cy="81527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GB"/>
              <a:t>WORK DONE SO FAR</a:t>
            </a:r>
            <a:endParaRPr/>
          </a:p>
        </p:txBody>
      </p:sp>
      <p:sp>
        <p:nvSpPr>
          <p:cNvPr id="158" name="Google Shape;158;p10"/>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Font typeface="Noto Sans Symbols"/>
              <a:buChar char="❑"/>
            </a:pPr>
            <a:r>
              <a:rPr lang="en-GB"/>
              <a:t>We have created our own dataset by corrupting/masking the data collected from IIT Kharagpur.</a:t>
            </a:r>
            <a:endParaRPr/>
          </a:p>
          <a:p>
            <a:pPr marL="228600" lvl="0" indent="-101600" algn="l" rtl="0">
              <a:lnSpc>
                <a:spcPct val="120000"/>
              </a:lnSpc>
              <a:spcBef>
                <a:spcPts val="1000"/>
              </a:spcBef>
              <a:spcAft>
                <a:spcPts val="0"/>
              </a:spcAft>
              <a:buSzPts val="2000"/>
              <a:buNone/>
            </a:pPr>
            <a:endParaRPr/>
          </a:p>
        </p:txBody>
      </p:sp>
      <p:pic>
        <p:nvPicPr>
          <p:cNvPr id="159" name="Google Shape;159;p10"/>
          <p:cNvPicPr preferRelativeResize="0"/>
          <p:nvPr/>
        </p:nvPicPr>
        <p:blipFill rotWithShape="1">
          <a:blip r:embed="rId3">
            <a:alphaModFix/>
          </a:blip>
          <a:srcRect/>
          <a:stretch/>
        </p:blipFill>
        <p:spPr>
          <a:xfrm>
            <a:off x="6259216" y="3013848"/>
            <a:ext cx="2479835" cy="2663169"/>
          </a:xfrm>
          <a:prstGeom prst="rect">
            <a:avLst/>
          </a:prstGeom>
          <a:noFill/>
          <a:ln>
            <a:noFill/>
          </a:ln>
        </p:spPr>
      </p:pic>
      <p:pic>
        <p:nvPicPr>
          <p:cNvPr id="160" name="Google Shape;160;p10"/>
          <p:cNvPicPr preferRelativeResize="0"/>
          <p:nvPr/>
        </p:nvPicPr>
        <p:blipFill rotWithShape="1">
          <a:blip r:embed="rId4">
            <a:alphaModFix/>
          </a:blip>
          <a:srcRect/>
          <a:stretch/>
        </p:blipFill>
        <p:spPr>
          <a:xfrm>
            <a:off x="2437769" y="2913017"/>
            <a:ext cx="2473865" cy="2802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GB"/>
              <a:t>WORK DONE SO FAR</a:t>
            </a:r>
            <a:endParaRPr/>
          </a:p>
        </p:txBody>
      </p:sp>
      <p:sp>
        <p:nvSpPr>
          <p:cNvPr id="166" name="Google Shape;166;p11"/>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Font typeface="Noto Sans Symbols"/>
              <a:buChar char="❑"/>
            </a:pPr>
            <a:r>
              <a:rPr lang="en-GB"/>
              <a:t>We converted images to low-resolution images in order to speed-up processing.</a:t>
            </a:r>
            <a:endParaRPr/>
          </a:p>
          <a:p>
            <a:pPr marL="228600" lvl="0" indent="-228600" algn="l" rtl="0">
              <a:lnSpc>
                <a:spcPct val="120000"/>
              </a:lnSpc>
              <a:spcBef>
                <a:spcPts val="1000"/>
              </a:spcBef>
              <a:spcAft>
                <a:spcPts val="0"/>
              </a:spcAft>
              <a:buSzPts val="2000"/>
              <a:buFont typeface="Noto Sans Symbols"/>
              <a:buChar char="❑"/>
            </a:pPr>
            <a:r>
              <a:rPr lang="en-GB"/>
              <a:t>Then we created a super resolution GAN to convert the low resolution reconstructed output to an high resolution image.</a:t>
            </a:r>
            <a:endParaRPr/>
          </a:p>
          <a:p>
            <a:pPr marL="228600" lvl="0" indent="-228600" algn="l" rtl="0">
              <a:lnSpc>
                <a:spcPct val="120000"/>
              </a:lnSpc>
              <a:spcBef>
                <a:spcPts val="1000"/>
              </a:spcBef>
              <a:spcAft>
                <a:spcPts val="0"/>
              </a:spcAft>
              <a:buSzPts val="2000"/>
              <a:buFont typeface="Noto Sans Symbols"/>
              <a:buChar char="❑"/>
            </a:pPr>
            <a:r>
              <a:rPr lang="en-GB"/>
              <a:t>We used upsampling and downsampling layers(Conv2DTranspose,Conv2D) to create generator and discriminator respectively.</a:t>
            </a:r>
            <a:endParaRPr/>
          </a:p>
          <a:p>
            <a:pPr marL="228600" lvl="0" indent="-228600" algn="l" rtl="0">
              <a:lnSpc>
                <a:spcPct val="120000"/>
              </a:lnSpc>
              <a:spcBef>
                <a:spcPts val="1000"/>
              </a:spcBef>
              <a:spcAft>
                <a:spcPts val="0"/>
              </a:spcAft>
              <a:buSzPts val="2000"/>
              <a:buFont typeface="Noto Sans Symbols"/>
              <a:buChar char="❑"/>
            </a:pPr>
            <a:r>
              <a:rPr lang="en-GB"/>
              <a:t>We used to perceptual loss(From pre-trained VGG16) and adversarial loss for training.</a:t>
            </a:r>
            <a:endParaRPr/>
          </a:p>
          <a:p>
            <a:pPr marL="228600" lvl="0" indent="-101600" algn="l" rtl="0">
              <a:lnSpc>
                <a:spcPct val="120000"/>
              </a:lnSpc>
              <a:spcBef>
                <a:spcPts val="1000"/>
              </a:spcBef>
              <a:spcAft>
                <a:spcPts val="0"/>
              </a:spcAft>
              <a:buSzPts val="2000"/>
              <a:buFont typeface="Noto Sans Symbols"/>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2"/>
          <p:cNvSpPr txBox="1"/>
          <p:nvPr/>
        </p:nvSpPr>
        <p:spPr>
          <a:xfrm>
            <a:off x="1201783" y="418011"/>
            <a:ext cx="100584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a:solidFill>
                  <a:schemeClr val="dk1"/>
                </a:solidFill>
                <a:latin typeface="Gill Sans"/>
                <a:ea typeface="Gill Sans"/>
                <a:cs typeface="Gill Sans"/>
                <a:sym typeface="Gill Sans"/>
              </a:rPr>
              <a:t>SUPER RESOLUTION GAN ARCHITECTURE</a:t>
            </a:r>
            <a:endParaRPr/>
          </a:p>
          <a:p>
            <a:pPr marL="0" marR="0" lvl="0" indent="0" algn="l" rtl="0">
              <a:spcBef>
                <a:spcPts val="0"/>
              </a:spcBef>
              <a:spcAft>
                <a:spcPts val="0"/>
              </a:spcAft>
              <a:buNone/>
            </a:pPr>
            <a:r>
              <a:rPr lang="en-GB" sz="2400">
                <a:solidFill>
                  <a:schemeClr val="dk1"/>
                </a:solidFill>
                <a:latin typeface="Gill Sans"/>
                <a:ea typeface="Gill Sans"/>
                <a:cs typeface="Gill Sans"/>
                <a:sym typeface="Gill Sans"/>
              </a:rPr>
              <a:t>GENERATOR</a:t>
            </a:r>
            <a:endParaRPr sz="2400">
              <a:solidFill>
                <a:schemeClr val="dk1"/>
              </a:solidFill>
              <a:latin typeface="Gill Sans"/>
              <a:ea typeface="Gill Sans"/>
              <a:cs typeface="Gill Sans"/>
              <a:sym typeface="Gill Sans"/>
            </a:endParaRPr>
          </a:p>
        </p:txBody>
      </p:sp>
      <p:pic>
        <p:nvPicPr>
          <p:cNvPr id="172" name="Google Shape;172;p12"/>
          <p:cNvPicPr preferRelativeResize="0"/>
          <p:nvPr/>
        </p:nvPicPr>
        <p:blipFill rotWithShape="1">
          <a:blip r:embed="rId3">
            <a:alphaModFix/>
          </a:blip>
          <a:srcRect/>
          <a:stretch/>
        </p:blipFill>
        <p:spPr>
          <a:xfrm>
            <a:off x="2704011" y="1345477"/>
            <a:ext cx="6675120" cy="438784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13"/>
          <p:cNvPicPr preferRelativeResize="0"/>
          <p:nvPr/>
        </p:nvPicPr>
        <p:blipFill rotWithShape="1">
          <a:blip r:embed="rId3">
            <a:alphaModFix/>
          </a:blip>
          <a:srcRect/>
          <a:stretch/>
        </p:blipFill>
        <p:spPr>
          <a:xfrm>
            <a:off x="2835592" y="1328737"/>
            <a:ext cx="6047151" cy="4663974"/>
          </a:xfrm>
          <a:prstGeom prst="rect">
            <a:avLst/>
          </a:prstGeom>
          <a:noFill/>
          <a:ln>
            <a:noFill/>
          </a:ln>
        </p:spPr>
      </p:pic>
      <p:sp>
        <p:nvSpPr>
          <p:cNvPr id="178" name="Google Shape;178;p13"/>
          <p:cNvSpPr txBox="1"/>
          <p:nvPr/>
        </p:nvSpPr>
        <p:spPr>
          <a:xfrm>
            <a:off x="986721" y="365760"/>
            <a:ext cx="10319657"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a:solidFill>
                  <a:schemeClr val="dk1"/>
                </a:solidFill>
                <a:latin typeface="Gill Sans"/>
                <a:ea typeface="Gill Sans"/>
                <a:cs typeface="Gill Sans"/>
                <a:sym typeface="Gill Sans"/>
              </a:rPr>
              <a:t>SUPER RESOLUTION GAN ARCHITECTURE</a:t>
            </a:r>
            <a:endParaRPr/>
          </a:p>
          <a:p>
            <a:pPr marL="0" marR="0" lvl="0" indent="0" algn="l" rtl="0">
              <a:spcBef>
                <a:spcPts val="0"/>
              </a:spcBef>
              <a:spcAft>
                <a:spcPts val="0"/>
              </a:spcAft>
              <a:buNone/>
            </a:pPr>
            <a:r>
              <a:rPr lang="en-GB" sz="2400">
                <a:solidFill>
                  <a:schemeClr val="dk1"/>
                </a:solidFill>
                <a:latin typeface="Gill Sans"/>
                <a:ea typeface="Gill Sans"/>
                <a:cs typeface="Gill Sans"/>
                <a:sym typeface="Gill Sans"/>
              </a:rPr>
              <a:t>DISCRIMINATOR</a:t>
            </a:r>
            <a:endParaRPr sz="2400">
              <a:solidFill>
                <a:schemeClr val="dk1"/>
              </a:solidFill>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4"/>
          <p:cNvSpPr txBox="1">
            <a:spLocks noGrp="1"/>
          </p:cNvSpPr>
          <p:nvPr>
            <p:ph type="title"/>
          </p:nvPr>
        </p:nvSpPr>
        <p:spPr>
          <a:xfrm>
            <a:off x="1399328" y="2006302"/>
            <a:ext cx="9603275" cy="104923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200"/>
              <a:buFont typeface="Gill Sans"/>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txBox="1">
            <a:spLocks noGrp="1"/>
          </p:cNvSpPr>
          <p:nvPr>
            <p:ph type="title"/>
          </p:nvPr>
        </p:nvSpPr>
        <p:spPr>
          <a:xfrm>
            <a:off x="1451579" y="804519"/>
            <a:ext cx="9603275" cy="102428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GB"/>
              <a:t>PROBLEM STATEMENT</a:t>
            </a:r>
            <a:endParaRPr/>
          </a:p>
        </p:txBody>
      </p:sp>
      <p:sp>
        <p:nvSpPr>
          <p:cNvPr id="107" name="Google Shape;107;p2"/>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GB"/>
              <a:t>Reconstruction of ancient murals and heritage site images.</a:t>
            </a:r>
            <a:endParaRPr/>
          </a:p>
          <a:p>
            <a:pPr marL="0" lvl="0" indent="0" algn="l" rtl="0">
              <a:lnSpc>
                <a:spcPct val="120000"/>
              </a:lnSpc>
              <a:spcBef>
                <a:spcPts val="1000"/>
              </a:spcBef>
              <a:spcAft>
                <a:spcPts val="0"/>
              </a:spcAft>
              <a:buSzPts val="2000"/>
              <a:buNone/>
            </a:pPr>
            <a:endParaRPr/>
          </a:p>
        </p:txBody>
      </p:sp>
      <p:pic>
        <p:nvPicPr>
          <p:cNvPr id="108" name="Google Shape;108;p2"/>
          <p:cNvPicPr preferRelativeResize="0"/>
          <p:nvPr/>
        </p:nvPicPr>
        <p:blipFill rotWithShape="1">
          <a:blip r:embed="rId3">
            <a:alphaModFix/>
          </a:blip>
          <a:srcRect/>
          <a:stretch/>
        </p:blipFill>
        <p:spPr>
          <a:xfrm>
            <a:off x="1696451" y="2708264"/>
            <a:ext cx="2959769" cy="3293469"/>
          </a:xfrm>
          <a:prstGeom prst="rect">
            <a:avLst/>
          </a:prstGeom>
          <a:noFill/>
          <a:ln>
            <a:noFill/>
          </a:ln>
        </p:spPr>
      </p:pic>
      <p:pic>
        <p:nvPicPr>
          <p:cNvPr id="109" name="Google Shape;109;p2"/>
          <p:cNvPicPr preferRelativeResize="0"/>
          <p:nvPr/>
        </p:nvPicPr>
        <p:blipFill rotWithShape="1">
          <a:blip r:embed="rId4">
            <a:alphaModFix/>
          </a:blip>
          <a:srcRect/>
          <a:stretch/>
        </p:blipFill>
        <p:spPr>
          <a:xfrm>
            <a:off x="7170821" y="2708264"/>
            <a:ext cx="2895600" cy="3293469"/>
          </a:xfrm>
          <a:prstGeom prst="rect">
            <a:avLst/>
          </a:prstGeom>
          <a:noFill/>
          <a:ln>
            <a:noFill/>
          </a:ln>
        </p:spPr>
      </p:pic>
      <p:sp>
        <p:nvSpPr>
          <p:cNvPr id="110" name="Google Shape;110;p2"/>
          <p:cNvSpPr/>
          <p:nvPr/>
        </p:nvSpPr>
        <p:spPr>
          <a:xfrm>
            <a:off x="4656221" y="4162926"/>
            <a:ext cx="2514600" cy="469232"/>
          </a:xfrm>
          <a:prstGeom prst="rightArrow">
            <a:avLst>
              <a:gd name="adj1" fmla="val 50000"/>
              <a:gd name="adj2" fmla="val 50000"/>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a:spLocks noGrp="1"/>
          </p:cNvSpPr>
          <p:nvPr>
            <p:ph type="title"/>
          </p:nvPr>
        </p:nvSpPr>
        <p:spPr>
          <a:xfrm>
            <a:off x="1451578" y="830645"/>
            <a:ext cx="9603275" cy="7238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GB"/>
              <a:t>MOTIVATION</a:t>
            </a:r>
            <a:endParaRPr/>
          </a:p>
        </p:txBody>
      </p:sp>
      <p:sp>
        <p:nvSpPr>
          <p:cNvPr id="116" name="Google Shape;116;p3"/>
          <p:cNvSpPr txBox="1">
            <a:spLocks noGrp="1"/>
          </p:cNvSpPr>
          <p:nvPr>
            <p:ph type="body" idx="1"/>
          </p:nvPr>
        </p:nvSpPr>
        <p:spPr>
          <a:xfrm>
            <a:off x="1451577" y="1867989"/>
            <a:ext cx="9603275" cy="4088674"/>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120000"/>
              </a:lnSpc>
              <a:spcBef>
                <a:spcPts val="0"/>
              </a:spcBef>
              <a:spcAft>
                <a:spcPts val="0"/>
              </a:spcAft>
              <a:buClr>
                <a:srgbClr val="B38F6B"/>
              </a:buClr>
              <a:buSzPct val="100000"/>
              <a:buChar char="•"/>
            </a:pPr>
            <a:r>
              <a:rPr lang="en-GB" sz="2900"/>
              <a:t>Digital reconstruction of ancient painting, monuments and heritage sites can help us see how they would have looked like In the past without facilitating further damage, further helping us learn about the cultural history.</a:t>
            </a:r>
            <a:endParaRPr/>
          </a:p>
          <a:p>
            <a:pPr marL="228600" lvl="0" indent="-228600" algn="l" rtl="0">
              <a:lnSpc>
                <a:spcPct val="120000"/>
              </a:lnSpc>
              <a:spcBef>
                <a:spcPts val="1000"/>
              </a:spcBef>
              <a:spcAft>
                <a:spcPts val="0"/>
              </a:spcAft>
              <a:buClr>
                <a:srgbClr val="B38F6B"/>
              </a:buClr>
              <a:buSzPct val="100000"/>
              <a:buChar char="•"/>
            </a:pPr>
            <a:r>
              <a:rPr lang="en-GB" sz="2900"/>
              <a:t>Due to natural calamities and several other reasons  these heritages sites have been ruined; one such example is the VITHALA temple at HAMPI in India where the visitors are not allowed to touch and experience the chimes from the musical pillars.</a:t>
            </a:r>
            <a:endParaRPr/>
          </a:p>
          <a:p>
            <a:pPr marL="228600" lvl="0" indent="-228600" algn="l" rtl="0">
              <a:lnSpc>
                <a:spcPct val="120000"/>
              </a:lnSpc>
              <a:spcBef>
                <a:spcPts val="1000"/>
              </a:spcBef>
              <a:spcAft>
                <a:spcPts val="0"/>
              </a:spcAft>
              <a:buClr>
                <a:srgbClr val="B38F6B"/>
              </a:buClr>
              <a:buSzPct val="100000"/>
              <a:buChar char="•"/>
            </a:pPr>
            <a:r>
              <a:rPr lang="en-GB" sz="2900"/>
              <a:t>We could think of the physical renovation of the paintings, but there is an absolute chance that we won't be able to mimic the original skillful work done in the past.</a:t>
            </a:r>
            <a:endParaRPr/>
          </a:p>
          <a:p>
            <a:pPr marL="228600" lvl="0" indent="-228600" algn="l" rtl="0">
              <a:lnSpc>
                <a:spcPct val="120000"/>
              </a:lnSpc>
              <a:spcBef>
                <a:spcPts val="1000"/>
              </a:spcBef>
              <a:spcAft>
                <a:spcPts val="0"/>
              </a:spcAft>
              <a:buClr>
                <a:srgbClr val="B38F6B"/>
              </a:buClr>
              <a:buSzPct val="100000"/>
              <a:buChar char="•"/>
            </a:pPr>
            <a:r>
              <a:rPr lang="en-GB" sz="2900"/>
              <a:t>This is where digital reconstruction is introduced. By digitally correcting any damaged regions by  means of inpainting and enhancing the resolution using super resolution or different types of super resolution we'd be able to give the viewers an enhanced visual portrayal of the digital reconstruction. One such example is the VIRTUAL ASUKA-KYO project.</a:t>
            </a:r>
            <a:endParaRPr/>
          </a:p>
          <a:p>
            <a:pPr marL="228600" lvl="0" indent="-228600" algn="l" rtl="0">
              <a:lnSpc>
                <a:spcPct val="120000"/>
              </a:lnSpc>
              <a:spcBef>
                <a:spcPts val="1000"/>
              </a:spcBef>
              <a:spcAft>
                <a:spcPts val="0"/>
              </a:spcAft>
              <a:buClr>
                <a:srgbClr val="B38F6B"/>
              </a:buClr>
              <a:buSzPct val="100000"/>
              <a:buChar char="•"/>
            </a:pPr>
            <a:r>
              <a:rPr lang="en-GB" sz="2900"/>
              <a:t>Since then, several novel approaches and techniques are proposed for image inpainting, but it has been difficult to complete images with complex structures and large mask ratio(&gt;50 % pixels are missing) and blurriness. Thus, we'll try to address all these issues.</a:t>
            </a:r>
            <a:endParaRPr/>
          </a:p>
          <a:p>
            <a:pPr marL="228600" lvl="0" indent="-158750" algn="l" rtl="0">
              <a:lnSpc>
                <a:spcPct val="120000"/>
              </a:lnSpc>
              <a:spcBef>
                <a:spcPts val="1000"/>
              </a:spcBef>
              <a:spcAft>
                <a:spcPts val="0"/>
              </a:spcAft>
              <a:buSzPct val="100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GB"/>
              <a:t>DATA COLLECTION</a:t>
            </a:r>
            <a:endParaRPr/>
          </a:p>
        </p:txBody>
      </p:sp>
      <p:sp>
        <p:nvSpPr>
          <p:cNvPr id="122" name="Google Shape;122;p4"/>
          <p:cNvSpPr txBox="1">
            <a:spLocks noGrp="1"/>
          </p:cNvSpPr>
          <p:nvPr>
            <p:ph type="body" idx="1"/>
          </p:nvPr>
        </p:nvSpPr>
        <p:spPr>
          <a:xfrm>
            <a:off x="1451579" y="2015732"/>
            <a:ext cx="9603275" cy="3692737"/>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20000"/>
              </a:lnSpc>
              <a:spcBef>
                <a:spcPts val="0"/>
              </a:spcBef>
              <a:spcAft>
                <a:spcPts val="0"/>
              </a:spcAft>
              <a:buSzPct val="100000"/>
              <a:buFont typeface="Noto Sans Symbols"/>
              <a:buChar char="❑"/>
            </a:pPr>
            <a:r>
              <a:rPr lang="en-GB"/>
              <a:t>TRAIN SET :  Art images dataset from Kaggle which consists of 9000 images of paintings, watercolors, sculpture, graphic art and iconography.</a:t>
            </a:r>
            <a:endParaRPr/>
          </a:p>
          <a:p>
            <a:pPr marL="228600" lvl="0" indent="-228600" algn="l" rtl="0">
              <a:lnSpc>
                <a:spcPct val="120000"/>
              </a:lnSpc>
              <a:spcBef>
                <a:spcPts val="1000"/>
              </a:spcBef>
              <a:spcAft>
                <a:spcPts val="0"/>
              </a:spcAft>
              <a:buSzPct val="100000"/>
              <a:buFont typeface="Noto Sans Symbols"/>
              <a:buChar char="❑"/>
            </a:pPr>
            <a:r>
              <a:rPr lang="en-GB"/>
              <a:t>We will separate the labels from these images and scrap them to use as inputs to our model.</a:t>
            </a:r>
            <a:endParaRPr/>
          </a:p>
          <a:p>
            <a:pPr marL="228600" lvl="0" indent="-228600" algn="l" rtl="0">
              <a:lnSpc>
                <a:spcPct val="120000"/>
              </a:lnSpc>
              <a:spcBef>
                <a:spcPts val="1000"/>
              </a:spcBef>
              <a:spcAft>
                <a:spcPts val="0"/>
              </a:spcAft>
              <a:buSzPct val="100000"/>
              <a:buFont typeface="Noto Sans Symbols"/>
              <a:buChar char="❑"/>
            </a:pPr>
            <a:r>
              <a:rPr lang="en-GB"/>
              <a:t>Different API's could be used to scrap these data such as Fatkun.</a:t>
            </a:r>
            <a:endParaRPr/>
          </a:p>
          <a:p>
            <a:pPr marL="228600" lvl="0" indent="-228600" algn="l" rtl="0">
              <a:lnSpc>
                <a:spcPct val="120000"/>
              </a:lnSpc>
              <a:spcBef>
                <a:spcPts val="1000"/>
              </a:spcBef>
              <a:spcAft>
                <a:spcPts val="0"/>
              </a:spcAft>
              <a:buSzPct val="100000"/>
              <a:buFont typeface="Noto Sans Symbols"/>
              <a:buChar char="❑"/>
            </a:pPr>
            <a:r>
              <a:rPr lang="en-GB"/>
              <a:t>The data would consist of both damaged and non damaged regions.</a:t>
            </a:r>
            <a:endParaRPr/>
          </a:p>
          <a:p>
            <a:pPr marL="228600" lvl="0" indent="-228600" algn="l" rtl="0">
              <a:lnSpc>
                <a:spcPct val="120000"/>
              </a:lnSpc>
              <a:spcBef>
                <a:spcPts val="1000"/>
              </a:spcBef>
              <a:spcAft>
                <a:spcPts val="0"/>
              </a:spcAft>
              <a:buSzPct val="100000"/>
              <a:buFont typeface="Noto Sans Symbols"/>
              <a:buChar char="❑"/>
            </a:pPr>
            <a:r>
              <a:rPr lang="en-GB"/>
              <a:t>In all images fairly large cracks would be visible and we'll aim to restore images as if they  had no cracks at all.</a:t>
            </a:r>
            <a:endParaRPr/>
          </a:p>
          <a:p>
            <a:pPr marL="228600" lvl="0" indent="-228600" algn="l" rtl="0">
              <a:lnSpc>
                <a:spcPct val="120000"/>
              </a:lnSpc>
              <a:spcBef>
                <a:spcPts val="1000"/>
              </a:spcBef>
              <a:spcAft>
                <a:spcPts val="0"/>
              </a:spcAft>
              <a:buSzPct val="100000"/>
              <a:buFont typeface="Noto Sans Symbols"/>
              <a:buChar char="❑"/>
            </a:pPr>
            <a:r>
              <a:rPr lang="en-GB"/>
              <a:t>TEST SET: Images of mural paintings and heritage sites from google images and social media websites such as Facebook, Instagram and Reddit.</a:t>
            </a:r>
            <a:endParaRPr/>
          </a:p>
          <a:p>
            <a:pPr marL="228600" lvl="0" indent="-111125" algn="l" rtl="0">
              <a:lnSpc>
                <a:spcPct val="120000"/>
              </a:lnSpc>
              <a:spcBef>
                <a:spcPts val="1000"/>
              </a:spcBef>
              <a:spcAft>
                <a:spcPts val="0"/>
              </a:spcAft>
              <a:buSzPct val="100000"/>
              <a:buFont typeface="Noto Sans Symbols"/>
              <a:buNone/>
            </a:pPr>
            <a:endParaRPr/>
          </a:p>
          <a:p>
            <a:pPr marL="0" lvl="0" indent="0" algn="l" rtl="0">
              <a:lnSpc>
                <a:spcPct val="120000"/>
              </a:lnSpc>
              <a:spcBef>
                <a:spcPts val="1000"/>
              </a:spcBef>
              <a:spcAft>
                <a:spcPts val="0"/>
              </a:spcAft>
              <a:buSzPct val="100000"/>
              <a:buNone/>
            </a:pPr>
            <a:endParaRPr/>
          </a:p>
          <a:p>
            <a:pPr marL="228600" lvl="0" indent="-111125" algn="l" rtl="0">
              <a:lnSpc>
                <a:spcPct val="120000"/>
              </a:lnSpc>
              <a:spcBef>
                <a:spcPts val="1000"/>
              </a:spcBef>
              <a:spcAft>
                <a:spcPts val="0"/>
              </a:spcAft>
              <a:buSzPct val="100000"/>
              <a:buNone/>
            </a:pPr>
            <a:endParaRPr/>
          </a:p>
          <a:p>
            <a:pPr marL="228600" lvl="0" indent="-111125" algn="l" rtl="0">
              <a:lnSpc>
                <a:spcPct val="120000"/>
              </a:lnSpc>
              <a:spcBef>
                <a:spcPts val="1000"/>
              </a:spcBef>
              <a:spcAft>
                <a:spcPts val="0"/>
              </a:spcAft>
              <a:buSzPct val="100000"/>
              <a:buFont typeface="Noto Sans Symbols"/>
              <a:buNone/>
            </a:pPr>
            <a:endParaRPr/>
          </a:p>
          <a:p>
            <a:pPr marL="0" lvl="0" indent="0" algn="l" rtl="0">
              <a:lnSpc>
                <a:spcPct val="120000"/>
              </a:lnSpc>
              <a:spcBef>
                <a:spcPts val="1000"/>
              </a:spcBef>
              <a:spcAft>
                <a:spcPts val="0"/>
              </a:spcAft>
              <a:buSzPct val="100000"/>
              <a:buNone/>
            </a:pPr>
            <a:endParaRPr/>
          </a:p>
          <a:p>
            <a:pPr marL="228600" lvl="0" indent="-111125" algn="l" rtl="0">
              <a:lnSpc>
                <a:spcPct val="120000"/>
              </a:lnSpc>
              <a:spcBef>
                <a:spcPts val="1000"/>
              </a:spcBef>
              <a:spcAft>
                <a:spcPts val="0"/>
              </a:spcAft>
              <a:buSzPct val="100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GB"/>
              <a:t>DATA PREPROCESSING</a:t>
            </a:r>
            <a:endParaRPr/>
          </a:p>
        </p:txBody>
      </p:sp>
      <p:sp>
        <p:nvSpPr>
          <p:cNvPr id="128" name="Google Shape;128;p5"/>
          <p:cNvSpPr txBox="1">
            <a:spLocks noGrp="1"/>
          </p:cNvSpPr>
          <p:nvPr>
            <p:ph type="body" idx="1"/>
          </p:nvPr>
        </p:nvSpPr>
        <p:spPr>
          <a:xfrm>
            <a:off x="1451578" y="1963480"/>
            <a:ext cx="9603275" cy="3431479"/>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SzPts val="2400"/>
              <a:buFont typeface="Noto Sans Symbols"/>
              <a:buChar char="❑"/>
            </a:pPr>
            <a:r>
              <a:rPr lang="en-GB" sz="2400"/>
              <a:t>SCRAPING OUR IMAGES PRESENTED IN DATASET TO CREATE A TRAINING SET.</a:t>
            </a:r>
            <a:endParaRPr/>
          </a:p>
          <a:p>
            <a:pPr marL="228600" lvl="0" indent="-228600" algn="l" rtl="0">
              <a:lnSpc>
                <a:spcPct val="120000"/>
              </a:lnSpc>
              <a:spcBef>
                <a:spcPts val="1000"/>
              </a:spcBef>
              <a:spcAft>
                <a:spcPts val="0"/>
              </a:spcAft>
              <a:buSzPts val="2400"/>
              <a:buFont typeface="Noto Sans Symbols"/>
              <a:buChar char="❑"/>
            </a:pPr>
            <a:r>
              <a:rPr lang="en-GB" sz="2400"/>
              <a:t>DENOISING.</a:t>
            </a:r>
            <a:endParaRPr/>
          </a:p>
          <a:p>
            <a:pPr marL="228600" lvl="0" indent="-228600" algn="l" rtl="0">
              <a:lnSpc>
                <a:spcPct val="120000"/>
              </a:lnSpc>
              <a:spcBef>
                <a:spcPts val="1000"/>
              </a:spcBef>
              <a:spcAft>
                <a:spcPts val="0"/>
              </a:spcAft>
              <a:buSzPts val="2400"/>
              <a:buFont typeface="Noto Sans Symbols"/>
              <a:buChar char="❑"/>
            </a:pPr>
            <a:r>
              <a:rPr lang="en-GB" sz="2400"/>
              <a:t>CONVERTING HIGH RESOLUTION IMAGES TO LOW RESOLUTION IMAGES.</a:t>
            </a:r>
            <a:endParaRPr/>
          </a:p>
          <a:p>
            <a:pPr marL="228600" lvl="0" indent="-228600" algn="l" rtl="0">
              <a:lnSpc>
                <a:spcPct val="120000"/>
              </a:lnSpc>
              <a:spcBef>
                <a:spcPts val="1000"/>
              </a:spcBef>
              <a:spcAft>
                <a:spcPts val="0"/>
              </a:spcAft>
              <a:buSzPts val="2400"/>
              <a:buFont typeface="Noto Sans Symbols"/>
              <a:buChar char="❑"/>
            </a:pPr>
            <a:r>
              <a:rPr lang="en-GB" sz="2400"/>
              <a:t>BATCHING AND PREFETCHING(FOR REDUCING TRAINING TIME).</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6"/>
          <p:cNvPicPr preferRelativeResize="0"/>
          <p:nvPr/>
        </p:nvPicPr>
        <p:blipFill rotWithShape="1">
          <a:blip r:embed="rId3">
            <a:alphaModFix/>
          </a:blip>
          <a:srcRect/>
          <a:stretch/>
        </p:blipFill>
        <p:spPr>
          <a:xfrm>
            <a:off x="2534193" y="1058092"/>
            <a:ext cx="7354389" cy="4797885"/>
          </a:xfrm>
          <a:prstGeom prst="rect">
            <a:avLst/>
          </a:prstGeom>
          <a:noFill/>
          <a:ln>
            <a:noFill/>
          </a:ln>
        </p:spPr>
      </p:pic>
      <p:sp>
        <p:nvSpPr>
          <p:cNvPr id="134" name="Google Shape;134;p6"/>
          <p:cNvSpPr txBox="1"/>
          <p:nvPr/>
        </p:nvSpPr>
        <p:spPr>
          <a:xfrm>
            <a:off x="809897" y="444137"/>
            <a:ext cx="853004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0" i="0" u="none" strike="noStrike" cap="none">
                <a:solidFill>
                  <a:schemeClr val="dk1"/>
                </a:solidFill>
                <a:latin typeface="Gill Sans"/>
                <a:ea typeface="Gill Sans"/>
                <a:cs typeface="Gill Sans"/>
                <a:sym typeface="Gill Sans"/>
              </a:rPr>
              <a:t>OVERVIEW OF LITERATURE SURVEY</a:t>
            </a:r>
            <a:endParaRPr sz="2400">
              <a:solidFill>
                <a:schemeClr val="dk1"/>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p:nvPr/>
        </p:nvSpPr>
        <p:spPr>
          <a:xfrm>
            <a:off x="901338" y="509452"/>
            <a:ext cx="880436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800">
                <a:solidFill>
                  <a:schemeClr val="dk1"/>
                </a:solidFill>
                <a:latin typeface="Gill Sans"/>
                <a:ea typeface="Gill Sans"/>
                <a:cs typeface="Gill Sans"/>
                <a:sym typeface="Gill Sans"/>
              </a:rPr>
              <a:t>MODEL PURPOSED:</a:t>
            </a:r>
            <a:endParaRPr sz="2800">
              <a:solidFill>
                <a:schemeClr val="dk1"/>
              </a:solidFill>
              <a:latin typeface="Gill Sans"/>
              <a:ea typeface="Gill Sans"/>
              <a:cs typeface="Gill Sans"/>
              <a:sym typeface="Gill Sans"/>
            </a:endParaRPr>
          </a:p>
        </p:txBody>
      </p:sp>
      <p:pic>
        <p:nvPicPr>
          <p:cNvPr id="140" name="Google Shape;140;p7"/>
          <p:cNvPicPr preferRelativeResize="0"/>
          <p:nvPr/>
        </p:nvPicPr>
        <p:blipFill rotWithShape="1">
          <a:blip r:embed="rId3">
            <a:alphaModFix/>
          </a:blip>
          <a:srcRect/>
          <a:stretch/>
        </p:blipFill>
        <p:spPr>
          <a:xfrm>
            <a:off x="1724403" y="1143000"/>
            <a:ext cx="7532950" cy="46653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GB"/>
              <a:t>EVALUATION METRICS</a:t>
            </a:r>
            <a:endParaRPr/>
          </a:p>
        </p:txBody>
      </p:sp>
      <p:sp>
        <p:nvSpPr>
          <p:cNvPr id="146" name="Google Shape;146;p8"/>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20000"/>
              </a:lnSpc>
              <a:spcBef>
                <a:spcPts val="0"/>
              </a:spcBef>
              <a:spcAft>
                <a:spcPts val="0"/>
              </a:spcAft>
              <a:buSzPts val="3200"/>
              <a:buFont typeface="Noto Sans Symbols"/>
              <a:buChar char="❑"/>
            </a:pPr>
            <a:r>
              <a:rPr lang="en-GB" sz="3200"/>
              <a:t>PSNR</a:t>
            </a:r>
            <a:endParaRPr/>
          </a:p>
          <a:p>
            <a:pPr marL="228600" lvl="0" indent="-228600" algn="l" rtl="0">
              <a:lnSpc>
                <a:spcPct val="120000"/>
              </a:lnSpc>
              <a:spcBef>
                <a:spcPts val="1000"/>
              </a:spcBef>
              <a:spcAft>
                <a:spcPts val="0"/>
              </a:spcAft>
              <a:buSzPts val="3200"/>
              <a:buFont typeface="Noto Sans Symbols"/>
              <a:buChar char="❑"/>
            </a:pPr>
            <a:r>
              <a:rPr lang="en-GB" sz="3200"/>
              <a:t>SSIM</a:t>
            </a:r>
            <a:endParaRPr/>
          </a:p>
          <a:p>
            <a:pPr marL="228600" lvl="0" indent="-228600" algn="l" rtl="0">
              <a:lnSpc>
                <a:spcPct val="120000"/>
              </a:lnSpc>
              <a:spcBef>
                <a:spcPts val="1000"/>
              </a:spcBef>
              <a:spcAft>
                <a:spcPts val="0"/>
              </a:spcAft>
              <a:buSzPts val="3200"/>
              <a:buFont typeface="Noto Sans Symbols"/>
              <a:buChar char="❑"/>
            </a:pPr>
            <a:r>
              <a:rPr lang="en-GB" sz="3200"/>
              <a:t>GAN Loss</a:t>
            </a:r>
            <a:endParaRPr/>
          </a:p>
          <a:p>
            <a:pPr marL="228600" lvl="0" indent="-228600" algn="l" rtl="0">
              <a:lnSpc>
                <a:spcPct val="120000"/>
              </a:lnSpc>
              <a:spcBef>
                <a:spcPts val="1000"/>
              </a:spcBef>
              <a:spcAft>
                <a:spcPts val="0"/>
              </a:spcAft>
              <a:buSzPts val="3200"/>
              <a:buFont typeface="Noto Sans Symbols"/>
              <a:buChar char="❑"/>
            </a:pPr>
            <a:r>
              <a:rPr lang="en-GB" sz="3200"/>
              <a:t>Perceptual Loss</a:t>
            </a:r>
            <a:endParaRPr/>
          </a:p>
          <a:p>
            <a:pPr marL="0" lvl="0" indent="0" algn="l" rtl="0">
              <a:lnSpc>
                <a:spcPct val="120000"/>
              </a:lnSpc>
              <a:spcBef>
                <a:spcPts val="1000"/>
              </a:spcBef>
              <a:spcAft>
                <a:spcPts val="0"/>
              </a:spcAft>
              <a:buSzPts val="2000"/>
              <a:buNone/>
            </a:pPr>
            <a:r>
              <a:rPr lang="en-GB"/>
              <a:t/>
            </a:r>
            <a:br>
              <a:rPr lang="en-GB"/>
            </a:b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9"/>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GB"/>
              <a:t>OUTCOME</a:t>
            </a:r>
            <a:endParaRPr/>
          </a:p>
        </p:txBody>
      </p:sp>
      <p:sp>
        <p:nvSpPr>
          <p:cNvPr id="152" name="Google Shape;152;p9"/>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800"/>
              <a:buChar char="•"/>
            </a:pPr>
            <a:r>
              <a:rPr lang="en-GB" sz="2800"/>
              <a:t>High quality reconstructed images.</a:t>
            </a:r>
            <a:endParaRPr/>
          </a:p>
          <a:p>
            <a:pPr marL="228600" lvl="0" indent="-228600" algn="l" rtl="0">
              <a:lnSpc>
                <a:spcPct val="120000"/>
              </a:lnSpc>
              <a:spcBef>
                <a:spcPts val="1000"/>
              </a:spcBef>
              <a:spcAft>
                <a:spcPts val="0"/>
              </a:spcAft>
              <a:buSzPts val="2800"/>
              <a:buChar char="•"/>
            </a:pPr>
            <a:r>
              <a:rPr lang="en-GB" sz="2800"/>
              <a:t>Reduced computational complexity.</a:t>
            </a:r>
            <a:endParaRPr/>
          </a:p>
          <a:p>
            <a:pPr marL="228600" lvl="0" indent="-228600" algn="l" rtl="0">
              <a:lnSpc>
                <a:spcPct val="120000"/>
              </a:lnSpc>
              <a:spcBef>
                <a:spcPts val="1000"/>
              </a:spcBef>
              <a:spcAft>
                <a:spcPts val="0"/>
              </a:spcAft>
              <a:buSzPts val="2800"/>
              <a:buChar char="•"/>
            </a:pPr>
            <a:r>
              <a:rPr lang="en-GB" sz="2800"/>
              <a:t>Improved efficiency.</a:t>
            </a:r>
            <a:endParaRPr sz="2800"/>
          </a:p>
        </p:txBody>
      </p:sp>
    </p:spTree>
  </p:cSld>
  <p:clrMapOvr>
    <a:masterClrMapping/>
  </p:clrMapOvr>
</p:sld>
</file>

<file path=ppt/theme/theme1.xml><?xml version="1.0" encoding="utf-8"?>
<a:theme xmlns:a="http://schemas.openxmlformats.org/drawingml/2006/main"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265</Words>
  <Application>Microsoft Office PowerPoint</Application>
  <PresentationFormat>Widescreen</PresentationFormat>
  <Paragraphs>50</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Gill Sans</vt:lpstr>
      <vt:lpstr>Arial</vt:lpstr>
      <vt:lpstr>Noto Sans Symbols</vt:lpstr>
      <vt:lpstr>Gallery</vt:lpstr>
      <vt:lpstr>TEXTURE GUIDED MURAL INPAINTING USING DEEP LEARNING</vt:lpstr>
      <vt:lpstr>PROBLEM STATEMENT</vt:lpstr>
      <vt:lpstr>MOTIVATION</vt:lpstr>
      <vt:lpstr>DATA COLLECTION</vt:lpstr>
      <vt:lpstr>DATA PREPROCESSING</vt:lpstr>
      <vt:lpstr>PowerPoint Presentation</vt:lpstr>
      <vt:lpstr>PowerPoint Presentation</vt:lpstr>
      <vt:lpstr>EVALUATION METRICS</vt:lpstr>
      <vt:lpstr>OUTCOME</vt:lpstr>
      <vt:lpstr>WORK DONE SO FAR</vt:lpstr>
      <vt:lpstr>WORK DONE SO FAR</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TEXTURE GUIDED MURAL INPAINTING USING DEEP LEARNING</dc:title>
  <dc:creator>Hai</dc:creator>
  <cp:lastModifiedBy>HP</cp:lastModifiedBy>
  <cp:revision>1</cp:revision>
  <dcterms:created xsi:type="dcterms:W3CDTF">2022-06-17T05:32:29Z</dcterms:created>
  <dcterms:modified xsi:type="dcterms:W3CDTF">2022-08-23T05:39:41Z</dcterms:modified>
</cp:coreProperties>
</file>