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599101b4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599101b4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f41167370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f41167370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f41167370c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f41167370c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f75a7af92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f75a7af92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f41167370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f41167370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f41167370c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f41167370c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f4ce34d2a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f4ce34d2a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678550"/>
            <a:ext cx="8520600" cy="140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Strategic Insights and Performance Overview</a:t>
            </a:r>
            <a:endParaRPr sz="3500"/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70825" y="2333324"/>
            <a:ext cx="4602348" cy="2301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3999900" cy="3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49350"/>
            <a:ext cx="8520600" cy="5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30"/>
              <a:t>The pricing changes we made in july led to significant benefits in both profit and revenue.</a:t>
            </a:r>
            <a:endParaRPr b="1" sz="2420"/>
          </a:p>
        </p:txBody>
      </p:sp>
      <p:sp>
        <p:nvSpPr>
          <p:cNvPr id="62" name="Google Shape;62;p14"/>
          <p:cNvSpPr txBox="1"/>
          <p:nvPr>
            <p:ph idx="2" type="body"/>
          </p:nvPr>
        </p:nvSpPr>
        <p:spPr>
          <a:xfrm>
            <a:off x="5503325" y="1152475"/>
            <a:ext cx="3329100" cy="382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</p:txBody>
      </p:sp>
      <p:pic>
        <p:nvPicPr>
          <p:cNvPr id="63" name="Google Shape;63;p14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9175" y="926200"/>
            <a:ext cx="8685651" cy="4003351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3952125" y="1813950"/>
            <a:ext cx="13470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66666"/>
                </a:solidFill>
              </a:rPr>
              <a:t>Revenue increased</a:t>
            </a:r>
            <a:br>
              <a:rPr b="1" lang="en" sz="800">
                <a:solidFill>
                  <a:srgbClr val="666666"/>
                </a:solidFill>
              </a:rPr>
            </a:br>
            <a:r>
              <a:rPr b="1" lang="en" sz="800">
                <a:solidFill>
                  <a:srgbClr val="666666"/>
                </a:solidFill>
              </a:rPr>
              <a:t>by 54%</a:t>
            </a:r>
            <a:endParaRPr b="1" sz="800">
              <a:solidFill>
                <a:srgbClr val="666666"/>
              </a:solidFill>
            </a:endParaRPr>
          </a:p>
        </p:txBody>
      </p:sp>
      <p:cxnSp>
        <p:nvCxnSpPr>
          <p:cNvPr id="65" name="Google Shape;65;p14"/>
          <p:cNvCxnSpPr/>
          <p:nvPr/>
        </p:nvCxnSpPr>
        <p:spPr>
          <a:xfrm rot="10800000">
            <a:off x="7624675" y="3481100"/>
            <a:ext cx="6300" cy="7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6" name="Google Shape;66;p14"/>
          <p:cNvSpPr txBox="1"/>
          <p:nvPr/>
        </p:nvSpPr>
        <p:spPr>
          <a:xfrm>
            <a:off x="7715350" y="3495350"/>
            <a:ext cx="13470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66666"/>
                </a:solidFill>
              </a:rPr>
              <a:t>Profit</a:t>
            </a:r>
            <a:r>
              <a:rPr b="1" lang="en" sz="800">
                <a:solidFill>
                  <a:srgbClr val="666666"/>
                </a:solidFill>
              </a:rPr>
              <a:t> increased</a:t>
            </a:r>
            <a:br>
              <a:rPr b="1" lang="en" sz="800">
                <a:solidFill>
                  <a:srgbClr val="666666"/>
                </a:solidFill>
              </a:rPr>
            </a:br>
            <a:r>
              <a:rPr b="1" lang="en" sz="800">
                <a:solidFill>
                  <a:srgbClr val="666666"/>
                </a:solidFill>
              </a:rPr>
              <a:t>by 90.27%</a:t>
            </a:r>
            <a:endParaRPr b="1" sz="800">
              <a:solidFill>
                <a:srgbClr val="666666"/>
              </a:solidFill>
            </a:endParaRPr>
          </a:p>
        </p:txBody>
      </p:sp>
      <p:cxnSp>
        <p:nvCxnSpPr>
          <p:cNvPr id="67" name="Google Shape;67;p14"/>
          <p:cNvCxnSpPr/>
          <p:nvPr/>
        </p:nvCxnSpPr>
        <p:spPr>
          <a:xfrm rot="10800000">
            <a:off x="5350450" y="1687650"/>
            <a:ext cx="6300" cy="78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8" name="Google Shape;68;p14"/>
          <p:cNvSpPr txBox="1"/>
          <p:nvPr/>
        </p:nvSpPr>
        <p:spPr>
          <a:xfrm>
            <a:off x="3702075" y="716575"/>
            <a:ext cx="18471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REVENUE AND PROFIT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240900"/>
            <a:ext cx="85206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30"/>
              <a:t>International revenue surge: Capitalizing on global markets</a:t>
            </a:r>
            <a:endParaRPr b="1" sz="2420"/>
          </a:p>
        </p:txBody>
      </p:sp>
      <p:pic>
        <p:nvPicPr>
          <p:cNvPr id="74" name="Google Shape;74;p15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26225"/>
            <a:ext cx="8839201" cy="398674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5271625" y="2388625"/>
            <a:ext cx="13470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66666"/>
                </a:solidFill>
              </a:rPr>
              <a:t>We are experiencing significant growth in previously smaller markets, with our revenue increasing from $8.24 million to $24.08 million.</a:t>
            </a:r>
            <a:endParaRPr b="1" sz="800">
              <a:solidFill>
                <a:srgbClr val="666666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2054800" y="1630825"/>
            <a:ext cx="13470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66666"/>
                </a:solidFill>
              </a:rPr>
              <a:t>Revenue in our main market is growing, with a 24.31% increase this year.</a:t>
            </a:r>
            <a:endParaRPr b="1" sz="800">
              <a:solidFill>
                <a:srgbClr val="666666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648450" y="975450"/>
            <a:ext cx="18471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REVENUE BY COUNTRY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240900"/>
            <a:ext cx="85206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30"/>
              <a:t>International revenue surge: Capitalizing on global markets</a:t>
            </a:r>
            <a:endParaRPr b="1" sz="2420"/>
          </a:p>
        </p:txBody>
      </p:sp>
      <p:sp>
        <p:nvSpPr>
          <p:cNvPr id="83" name="Google Shape;83;p16"/>
          <p:cNvSpPr txBox="1"/>
          <p:nvPr/>
        </p:nvSpPr>
        <p:spPr>
          <a:xfrm>
            <a:off x="3648450" y="975450"/>
            <a:ext cx="18471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REVENUE BY COUNTRY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</p:txBody>
      </p:sp>
      <p:pic>
        <p:nvPicPr>
          <p:cNvPr id="84" name="Google Shape;8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2515" y="1314075"/>
            <a:ext cx="8798971" cy="377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311700" y="240900"/>
            <a:ext cx="85206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30"/>
              <a:t>Online shopping continues to grow at an incredible pace, and we're seizing this opportunity to expand our reach and better serve our customers.</a:t>
            </a:r>
            <a:endParaRPr b="1" sz="2420"/>
          </a:p>
        </p:txBody>
      </p:sp>
      <p:pic>
        <p:nvPicPr>
          <p:cNvPr id="90" name="Google Shape;90;p17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3300" y="906222"/>
            <a:ext cx="6477399" cy="399517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/>
        </p:nvSpPr>
        <p:spPr>
          <a:xfrm>
            <a:off x="6278750" y="1210100"/>
            <a:ext cx="1347000" cy="7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800">
                <a:solidFill>
                  <a:srgbClr val="666666"/>
                </a:solidFill>
              </a:rPr>
              <a:t>Revenue from online sales has nearly tripled.</a:t>
            </a:r>
            <a:endParaRPr b="1" sz="800">
              <a:solidFill>
                <a:srgbClr val="666666"/>
              </a:solidFill>
            </a:endParaRPr>
          </a:p>
        </p:txBody>
      </p:sp>
      <p:sp>
        <p:nvSpPr>
          <p:cNvPr id="92" name="Google Shape;92;p17"/>
          <p:cNvSpPr txBox="1"/>
          <p:nvPr/>
        </p:nvSpPr>
        <p:spPr>
          <a:xfrm>
            <a:off x="3648450" y="975450"/>
            <a:ext cx="18471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ONLINE AND WHOLESALE REVENUE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311700" y="240900"/>
            <a:ext cx="8520600" cy="5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1430"/>
              <a:t>Online channels lead the charge in sales growth</a:t>
            </a:r>
            <a:endParaRPr b="1" sz="2420"/>
          </a:p>
        </p:txBody>
      </p:sp>
      <p:pic>
        <p:nvPicPr>
          <p:cNvPr id="98" name="Google Shape;98;p18" title="Chart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8075" y="919950"/>
            <a:ext cx="6579873" cy="4058351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8"/>
          <p:cNvSpPr txBox="1"/>
          <p:nvPr/>
        </p:nvSpPr>
        <p:spPr>
          <a:xfrm>
            <a:off x="3648450" y="975450"/>
            <a:ext cx="1847100" cy="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900">
                <a:solidFill>
                  <a:schemeClr val="dk1"/>
                </a:solidFill>
              </a:rPr>
              <a:t>ONLINE AND WHOLESALE ORDERS</a:t>
            </a:r>
            <a:endParaRPr b="1" sz="9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3F3F3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4450" y="432225"/>
            <a:ext cx="8744400" cy="204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405" lvl="0" marL="457200" rtl="0" algn="l">
              <a:spcBef>
                <a:spcPts val="0"/>
              </a:spcBef>
              <a:spcAft>
                <a:spcPts val="0"/>
              </a:spcAft>
              <a:buSzPts val="1430"/>
              <a:buChar char="●"/>
            </a:pPr>
            <a:r>
              <a:rPr b="1" lang="en" sz="1430"/>
              <a:t>Given that global e-commerce sales have skyrocketed it's crucial that we continue to invest in our online platform to capture more of this growing market.</a:t>
            </a:r>
            <a:br>
              <a:rPr b="1" lang="en" sz="1430"/>
            </a:br>
            <a:endParaRPr b="1" sz="1430"/>
          </a:p>
          <a:p>
            <a:pPr indent="-319405" lvl="0" marL="457200" rtl="0" algn="l">
              <a:spcBef>
                <a:spcPts val="0"/>
              </a:spcBef>
              <a:spcAft>
                <a:spcPts val="0"/>
              </a:spcAft>
              <a:buSzPts val="1430"/>
              <a:buChar char="●"/>
            </a:pPr>
            <a:r>
              <a:rPr b="1" lang="en" sz="1430"/>
              <a:t>Canada's slower growth requires further analysis to understand and address the underlying factors.</a:t>
            </a:r>
            <a:br>
              <a:rPr b="1" lang="en" sz="1430"/>
            </a:br>
            <a:endParaRPr b="1" sz="1430"/>
          </a:p>
          <a:p>
            <a:pPr indent="-319405" lvl="0" marL="457200" rtl="0" algn="l">
              <a:spcBef>
                <a:spcPts val="0"/>
              </a:spcBef>
              <a:spcAft>
                <a:spcPts val="0"/>
              </a:spcAft>
              <a:buSzPts val="1430"/>
              <a:buChar char="●"/>
            </a:pPr>
            <a:r>
              <a:rPr b="1" lang="en" sz="1430"/>
              <a:t>Moving forward, we must prioritize promoting online sales, optimizing pricing, and expanding our global reach to maintain this momentum and capitalize on emerging opportunities.</a:t>
            </a:r>
            <a:endParaRPr b="1" sz="1430"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4625" y="2943825"/>
            <a:ext cx="3414748" cy="17073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