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4ce34d2a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f4ce34d2a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4116737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4116737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41fb016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41fb016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525a8dc9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525a8dc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525a8dc9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525a8dc9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525a8dc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525a8dc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525a8dc9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f525a8dc9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525a8dc9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525a8dc9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75a6b0fd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f75a6b0fd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678550"/>
            <a:ext cx="8520600" cy="140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/>
              <a:t>Strategic Insights and Performance Overview</a:t>
            </a:r>
            <a:endParaRPr sz="35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825" y="2394024"/>
            <a:ext cx="4602348" cy="230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87825" y="507850"/>
            <a:ext cx="8744400" cy="20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9405" lvl="0" marL="457200" rtl="0" algn="l">
              <a:spcBef>
                <a:spcPts val="0"/>
              </a:spcBef>
              <a:spcAft>
                <a:spcPts val="0"/>
              </a:spcAft>
              <a:buSzPts val="1430"/>
              <a:buChar char="●"/>
            </a:pPr>
            <a:r>
              <a:rPr b="1" lang="en" sz="1430"/>
              <a:t>Strong performance in key markets, but let’s explore ways to boost sales in Canada and other underperforming regions.</a:t>
            </a:r>
            <a:br>
              <a:rPr b="1" lang="en" sz="1430"/>
            </a:br>
            <a:endParaRPr b="1" sz="1430"/>
          </a:p>
          <a:p>
            <a:pPr indent="-319405" lvl="0" marL="457200" rtl="0" algn="l">
              <a:spcBef>
                <a:spcPts val="0"/>
              </a:spcBef>
              <a:spcAft>
                <a:spcPts val="0"/>
              </a:spcAft>
              <a:buSzPts val="1430"/>
              <a:buChar char="●"/>
            </a:pPr>
            <a:r>
              <a:rPr b="1" lang="en" sz="1430"/>
              <a:t>Use data-driven insights to tailor online campaigns and promotions, targeting key customer segments and high-growth regions.</a:t>
            </a:r>
            <a:br>
              <a:rPr b="1" lang="en" sz="1430"/>
            </a:br>
            <a:endParaRPr b="1" sz="1430"/>
          </a:p>
          <a:p>
            <a:pPr indent="-319405" lvl="0" marL="457200" rtl="0" algn="l">
              <a:spcBef>
                <a:spcPts val="0"/>
              </a:spcBef>
              <a:spcAft>
                <a:spcPts val="0"/>
              </a:spcAft>
              <a:buSzPts val="1430"/>
              <a:buChar char="●"/>
            </a:pPr>
            <a:r>
              <a:rPr b="1" lang="en" sz="1430"/>
              <a:t>Invest in digital marketing and e-commerce tools to convert more online leads, drive customer engagement, and increase overall sales performance.</a:t>
            </a:r>
            <a:endParaRPr b="1" sz="1430"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7751" y="2923800"/>
            <a:ext cx="3744000" cy="18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3999900" cy="3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49350"/>
            <a:ext cx="85206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430"/>
              <a:t>The pricing changes we made in july led to significant benefits in both profit and revenue.</a:t>
            </a:r>
            <a:endParaRPr b="1" sz="2420"/>
          </a:p>
        </p:txBody>
      </p:sp>
      <p:sp>
        <p:nvSpPr>
          <p:cNvPr id="62" name="Google Shape;62;p14"/>
          <p:cNvSpPr txBox="1"/>
          <p:nvPr/>
        </p:nvSpPr>
        <p:spPr>
          <a:xfrm>
            <a:off x="3952125" y="1813950"/>
            <a:ext cx="13470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Revenue increased</a:t>
            </a:r>
            <a:br>
              <a:rPr b="1" lang="en" sz="800">
                <a:solidFill>
                  <a:schemeClr val="dk1"/>
                </a:solidFill>
              </a:rPr>
            </a:br>
            <a:r>
              <a:rPr b="1" lang="en" sz="800">
                <a:solidFill>
                  <a:schemeClr val="dk1"/>
                </a:solidFill>
              </a:rPr>
              <a:t>by 54%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63" name="Google Shape;63;p14"/>
          <p:cNvCxnSpPr/>
          <p:nvPr/>
        </p:nvCxnSpPr>
        <p:spPr>
          <a:xfrm rot="10800000">
            <a:off x="7624675" y="3481100"/>
            <a:ext cx="6300" cy="7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Google Shape;64;p14"/>
          <p:cNvSpPr txBox="1"/>
          <p:nvPr/>
        </p:nvSpPr>
        <p:spPr>
          <a:xfrm>
            <a:off x="7715350" y="3495350"/>
            <a:ext cx="13470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Profits</a:t>
            </a:r>
            <a:r>
              <a:rPr b="1" lang="en" sz="800">
                <a:solidFill>
                  <a:schemeClr val="dk1"/>
                </a:solidFill>
              </a:rPr>
              <a:t> increased</a:t>
            </a:r>
            <a:br>
              <a:rPr b="1" lang="en" sz="800">
                <a:solidFill>
                  <a:schemeClr val="dk1"/>
                </a:solidFill>
              </a:rPr>
            </a:br>
            <a:r>
              <a:rPr b="1" lang="en" sz="800">
                <a:solidFill>
                  <a:schemeClr val="dk1"/>
                </a:solidFill>
              </a:rPr>
              <a:t>by 90.27%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65" name="Google Shape;65;p14"/>
          <p:cNvCxnSpPr/>
          <p:nvPr/>
        </p:nvCxnSpPr>
        <p:spPr>
          <a:xfrm rot="10800000">
            <a:off x="5350450" y="1687650"/>
            <a:ext cx="6300" cy="7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" name="Google Shape;66;p14"/>
          <p:cNvSpPr txBox="1"/>
          <p:nvPr/>
        </p:nvSpPr>
        <p:spPr>
          <a:xfrm>
            <a:off x="3702075" y="716575"/>
            <a:ext cx="18471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REVENUE AND PROFIT FROM WHOLESALE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</p:txBody>
      </p:sp>
      <p:pic>
        <p:nvPicPr>
          <p:cNvPr id="67" name="Google Shape;67;p1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37770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4"/>
          <p:cNvCxnSpPr/>
          <p:nvPr/>
        </p:nvCxnSpPr>
        <p:spPr>
          <a:xfrm rot="10800000">
            <a:off x="5321638" y="1469650"/>
            <a:ext cx="6300" cy="78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4"/>
          <p:cNvSpPr txBox="1"/>
          <p:nvPr/>
        </p:nvSpPr>
        <p:spPr>
          <a:xfrm>
            <a:off x="3898500" y="1498150"/>
            <a:ext cx="13470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666666"/>
                </a:solidFill>
              </a:rPr>
              <a:t>Revenue fr</a:t>
            </a:r>
            <a:r>
              <a:rPr b="1" lang="en" sz="800">
                <a:solidFill>
                  <a:srgbClr val="666666"/>
                </a:solidFill>
              </a:rPr>
              <a:t>om wholesales </a:t>
            </a:r>
            <a:r>
              <a:rPr b="1" lang="en" sz="800">
                <a:solidFill>
                  <a:srgbClr val="666666"/>
                </a:solidFill>
              </a:rPr>
              <a:t>increased</a:t>
            </a:r>
            <a:br>
              <a:rPr b="1" lang="en" sz="800">
                <a:solidFill>
                  <a:srgbClr val="666666"/>
                </a:solidFill>
              </a:rPr>
            </a:br>
            <a:r>
              <a:rPr b="1" lang="en" sz="800">
                <a:solidFill>
                  <a:srgbClr val="666666"/>
                </a:solidFill>
              </a:rPr>
              <a:t>by </a:t>
            </a:r>
            <a:r>
              <a:rPr b="1" lang="en" sz="800">
                <a:solidFill>
                  <a:srgbClr val="666666"/>
                </a:solidFill>
              </a:rPr>
              <a:t>31.44</a:t>
            </a:r>
            <a:r>
              <a:rPr b="1" lang="en" sz="800">
                <a:solidFill>
                  <a:srgbClr val="666666"/>
                </a:solidFill>
              </a:rPr>
              <a:t>%</a:t>
            </a:r>
            <a:endParaRPr b="1" sz="800">
              <a:solidFill>
                <a:srgbClr val="666666"/>
              </a:solidFill>
            </a:endParaRPr>
          </a:p>
        </p:txBody>
      </p:sp>
      <p:cxnSp>
        <p:nvCxnSpPr>
          <p:cNvPr id="70" name="Google Shape;70;p14"/>
          <p:cNvCxnSpPr/>
          <p:nvPr/>
        </p:nvCxnSpPr>
        <p:spPr>
          <a:xfrm rot="10800000">
            <a:off x="7624663" y="3481100"/>
            <a:ext cx="6300" cy="78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4"/>
          <p:cNvSpPr txBox="1"/>
          <p:nvPr/>
        </p:nvSpPr>
        <p:spPr>
          <a:xfrm>
            <a:off x="7715350" y="3495350"/>
            <a:ext cx="12765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666666"/>
                </a:solidFill>
              </a:rPr>
              <a:t>Profits </a:t>
            </a:r>
            <a:r>
              <a:rPr b="1" lang="en" sz="800">
                <a:solidFill>
                  <a:srgbClr val="666666"/>
                </a:solidFill>
              </a:rPr>
              <a:t>from whole sales increased</a:t>
            </a:r>
            <a:br>
              <a:rPr b="1" lang="en" sz="800">
                <a:solidFill>
                  <a:srgbClr val="666666"/>
                </a:solidFill>
              </a:rPr>
            </a:br>
            <a:r>
              <a:rPr b="1" lang="en" sz="800">
                <a:solidFill>
                  <a:srgbClr val="666666"/>
                </a:solidFill>
              </a:rPr>
              <a:t>by </a:t>
            </a:r>
            <a:r>
              <a:rPr b="1" lang="en" sz="800">
                <a:solidFill>
                  <a:srgbClr val="666666"/>
                </a:solidFill>
              </a:rPr>
              <a:t>46.88</a:t>
            </a:r>
            <a:r>
              <a:rPr b="1" lang="en" sz="800">
                <a:solidFill>
                  <a:srgbClr val="666666"/>
                </a:solidFill>
              </a:rPr>
              <a:t>%</a:t>
            </a:r>
            <a:endParaRPr b="1" sz="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240900"/>
            <a:ext cx="8520600" cy="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430"/>
              <a:t>International revenue surge: Capitalizing on global markets</a:t>
            </a:r>
            <a:endParaRPr b="1" sz="2420"/>
          </a:p>
        </p:txBody>
      </p:sp>
      <p:sp>
        <p:nvSpPr>
          <p:cNvPr id="77" name="Google Shape;77;p15"/>
          <p:cNvSpPr txBox="1"/>
          <p:nvPr/>
        </p:nvSpPr>
        <p:spPr>
          <a:xfrm>
            <a:off x="3648450" y="975450"/>
            <a:ext cx="18471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REVENUE BY COUNTRY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</p:txBody>
      </p:sp>
      <p:pic>
        <p:nvPicPr>
          <p:cNvPr id="78" name="Google Shape;78;p1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00" y="1335225"/>
            <a:ext cx="8900799" cy="372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2054800" y="1630825"/>
            <a:ext cx="13470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666666"/>
                </a:solidFill>
              </a:rPr>
              <a:t>Revenue in our main market is growing, with a 8.58% increase in wholesale this year.</a:t>
            </a:r>
            <a:endParaRPr b="1" sz="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40900"/>
            <a:ext cx="8520600" cy="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430"/>
              <a:t>Monthly sales revenue: Seasonal peaks and strategic insights</a:t>
            </a:r>
            <a:endParaRPr b="1" sz="2420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075" y="694450"/>
            <a:ext cx="8415851" cy="429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39591"/>
            <a:ext cx="8520599" cy="340381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240900"/>
            <a:ext cx="8520600" cy="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430"/>
              <a:t>Top 5 sales performers of the year</a:t>
            </a:r>
            <a:endParaRPr b="1" sz="2420"/>
          </a:p>
        </p:txBody>
      </p:sp>
      <p:sp>
        <p:nvSpPr>
          <p:cNvPr id="92" name="Google Shape;92;p17"/>
          <p:cNvSpPr txBox="1"/>
          <p:nvPr/>
        </p:nvSpPr>
        <p:spPr>
          <a:xfrm>
            <a:off x="7375100" y="3650900"/>
            <a:ext cx="15213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Ranjit Varkey Chudukatil</a:t>
            </a:r>
            <a:r>
              <a:rPr b="1" lang="en" sz="800"/>
              <a:t> is responsible for 98.17% of total wholesale revenue from France.</a:t>
            </a:r>
            <a:endParaRPr b="1"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240900"/>
            <a:ext cx="8520600" cy="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430"/>
              <a:t>Top 5 customers of the year: Key revenue contributors</a:t>
            </a:r>
            <a:endParaRPr b="1" sz="2420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2175"/>
            <a:ext cx="8839203" cy="3537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240900"/>
            <a:ext cx="8520600" cy="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430"/>
              <a:t>Total weekly customers</a:t>
            </a:r>
            <a:endParaRPr b="1" sz="2420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35193"/>
            <a:ext cx="8520600" cy="4168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240900"/>
            <a:ext cx="8520600" cy="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430"/>
              <a:t>Bikes dominate as our leading product category</a:t>
            </a:r>
            <a:endParaRPr b="1" sz="2420"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" y="800109"/>
            <a:ext cx="9143975" cy="4217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240900"/>
            <a:ext cx="8520600" cy="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430"/>
              <a:t>Online channels lead the charge in number of orders</a:t>
            </a:r>
            <a:endParaRPr b="1" sz="2420"/>
          </a:p>
        </p:txBody>
      </p:sp>
      <p:pic>
        <p:nvPicPr>
          <p:cNvPr id="116" name="Google Shape;116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075" y="919950"/>
            <a:ext cx="6579873" cy="4058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3648450" y="975450"/>
            <a:ext cx="18471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ONLINE AND WHOLESALE ORDERS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