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2883d66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2883d66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2883d66d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2883d66d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2883d66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2883d66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2883d66d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2883d66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2883d66d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2883d66d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2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733300"/>
            <a:ext cx="85206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Dashboard Guide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103175" y="4566800"/>
            <a:ext cx="38898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By soon to be Data Analyst Dovydas Kiškelis </a:t>
            </a:r>
            <a:endParaRPr sz="1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2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0900" y="1284750"/>
            <a:ext cx="8722200" cy="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000000"/>
                </a:solidFill>
              </a:rPr>
              <a:t>Current Number of Employees</a:t>
            </a:r>
            <a:r>
              <a:rPr lang="en">
                <a:solidFill>
                  <a:srgbClr val="000000"/>
                </a:solidFill>
              </a:rPr>
              <a:t> - </a:t>
            </a:r>
            <a:r>
              <a:rPr lang="en">
                <a:solidFill>
                  <a:srgbClr val="000000"/>
                </a:solidFill>
              </a:rPr>
              <a:t>Shows how many employees the company has as of today (in this old dataset “today” is 2004-01-01). This KPI ignores any date-range filters but still respects gender, department, or other attribute filters.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10900" y="2134417"/>
            <a:ext cx="87222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942">
                <a:solidFill>
                  <a:srgbClr val="000000"/>
                </a:solidFill>
              </a:rPr>
              <a:t>Average Tenure in Company (years)</a:t>
            </a:r>
            <a:r>
              <a:rPr lang="en" sz="1942">
                <a:solidFill>
                  <a:srgbClr val="000000"/>
                </a:solidFill>
              </a:rPr>
              <a:t> - </a:t>
            </a:r>
            <a:r>
              <a:rPr lang="en" sz="1942">
                <a:solidFill>
                  <a:srgbClr val="000000"/>
                </a:solidFill>
              </a:rPr>
              <a:t>Shows the average length of service for employees currently active as of the selected date. Honors all filters. If you apply a date-range filter, it treats anyone hired before the end of that range as still active and computes their tenure up to that end date.</a:t>
            </a:r>
            <a:endParaRPr sz="1942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10900" y="3137383"/>
            <a:ext cx="87222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i="1" lang="en" sz="1368">
                <a:solidFill>
                  <a:srgbClr val="000000"/>
                </a:solidFill>
              </a:rPr>
              <a:t>Turnover Rate (%)</a:t>
            </a:r>
            <a:r>
              <a:rPr lang="en" sz="1368">
                <a:solidFill>
                  <a:srgbClr val="000000"/>
                </a:solidFill>
              </a:rPr>
              <a:t> </a:t>
            </a:r>
            <a:r>
              <a:rPr lang="en" sz="1368">
                <a:solidFill>
                  <a:srgbClr val="000000"/>
                </a:solidFill>
              </a:rPr>
              <a:t>- Shows how many people left the company, relative to how many are active today. Accepts all filters. Calculated as : Churned Employees / Current Number of Employees.</a:t>
            </a:r>
            <a:endParaRPr sz="136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68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10900" y="3723350"/>
            <a:ext cx="87222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i="1" lang="en" sz="1368">
                <a:solidFill>
                  <a:srgbClr val="000000"/>
                </a:solidFill>
              </a:rPr>
              <a:t>Turnover Rate (%)</a:t>
            </a:r>
            <a:r>
              <a:rPr lang="en" sz="1368">
                <a:solidFill>
                  <a:srgbClr val="000000"/>
                </a:solidFill>
              </a:rPr>
              <a:t>- </a:t>
            </a:r>
            <a:r>
              <a:rPr b="1" i="1" lang="en" sz="1368">
                <a:solidFill>
                  <a:srgbClr val="000000"/>
                </a:solidFill>
              </a:rPr>
              <a:t>Average Tenure in Company (years)</a:t>
            </a:r>
            <a:r>
              <a:rPr lang="en" sz="1368">
                <a:solidFill>
                  <a:srgbClr val="000000"/>
                </a:solidFill>
              </a:rPr>
              <a:t> - </a:t>
            </a:r>
            <a:r>
              <a:rPr lang="en" sz="1368">
                <a:solidFill>
                  <a:srgbClr val="000000"/>
                </a:solidFill>
              </a:rPr>
              <a:t>shows year-to-date hires minus year-to-date leavers, giving the net headcount growth (or decline) so far this year. Accepts all filters so it’s possible to see what was the change in any date period.</a:t>
            </a:r>
            <a:endParaRPr sz="136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68">
              <a:solidFill>
                <a:srgbClr val="000000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39" y="247800"/>
            <a:ext cx="8953520" cy="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2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9" y="171975"/>
            <a:ext cx="3426251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787950" y="171975"/>
            <a:ext cx="5224500" cy="19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i="1" lang="en" sz="1365">
                <a:solidFill>
                  <a:srgbClr val="000000"/>
                </a:solidFill>
              </a:rPr>
              <a:t>Employees by Year</a:t>
            </a:r>
            <a:r>
              <a:rPr lang="en" sz="1365">
                <a:solidFill>
                  <a:srgbClr val="000000"/>
                </a:solidFill>
              </a:rPr>
              <a:t> - </a:t>
            </a:r>
            <a:r>
              <a:rPr lang="en" sz="1365">
                <a:solidFill>
                  <a:srgbClr val="000000"/>
                </a:solidFill>
              </a:rPr>
              <a:t>Shows how active headcount rises and falls over the selected date range - updated dynamically by the date slicer and still respecting any department, gender or other attribute filters - displayed as a line chart with data-point markers and hover tooltips for quick trend analysis and anomaly spotting.</a:t>
            </a:r>
            <a:endParaRPr sz="1165"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50" y="2213625"/>
            <a:ext cx="2916990" cy="2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239200" y="2308750"/>
            <a:ext cx="5773200" cy="28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i="1" lang="en" sz="1365">
                <a:solidFill>
                  <a:srgbClr val="000000"/>
                </a:solidFill>
              </a:rPr>
              <a:t>Churned and Hired Employees by Year </a:t>
            </a:r>
            <a:r>
              <a:rPr lang="en" sz="1365">
                <a:solidFill>
                  <a:srgbClr val="000000"/>
                </a:solidFill>
              </a:rPr>
              <a:t>- </a:t>
            </a:r>
            <a:r>
              <a:rPr lang="en" sz="1365">
                <a:solidFill>
                  <a:srgbClr val="000000"/>
                </a:solidFill>
              </a:rPr>
              <a:t>Shows yearly counts of employees who left versus those hired over the selected date range - updated by the date slicer and still honoring any department, gender or other attribute filters</a:t>
            </a:r>
            <a:endParaRPr sz="116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0"/>
            <a:ext cx="9144000" cy="52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033950" y="205050"/>
            <a:ext cx="5978400" cy="19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i="1" lang="en" sz="1365">
                <a:solidFill>
                  <a:srgbClr val="000000"/>
                </a:solidFill>
              </a:rPr>
              <a:t>Net Change YTD</a:t>
            </a:r>
            <a:r>
              <a:rPr lang="en" sz="1365">
                <a:solidFill>
                  <a:srgbClr val="000000"/>
                </a:solidFill>
              </a:rPr>
              <a:t> - </a:t>
            </a:r>
            <a:r>
              <a:rPr lang="en" sz="1365">
                <a:solidFill>
                  <a:srgbClr val="000000"/>
                </a:solidFill>
              </a:rPr>
              <a:t>Shows the year-by-year net headcount change over the selected date range - updated dynamically by the date slicer and still honoring any department, gender or other attribute filters.</a:t>
            </a:r>
            <a:endParaRPr sz="1165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93775" y="2678625"/>
            <a:ext cx="51186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i="1" lang="en" sz="1365">
                <a:solidFill>
                  <a:srgbClr val="000000"/>
                </a:solidFill>
              </a:rPr>
              <a:t>Employees by Country </a:t>
            </a:r>
            <a:r>
              <a:rPr lang="en" sz="1365">
                <a:solidFill>
                  <a:srgbClr val="000000"/>
                </a:solidFill>
              </a:rPr>
              <a:t>- </a:t>
            </a:r>
            <a:r>
              <a:rPr lang="en" sz="1365">
                <a:solidFill>
                  <a:srgbClr val="000000"/>
                </a:solidFill>
              </a:rPr>
              <a:t>Shows current active headcount by country - with the number of employees in each location. It ignores any date slicer (always reflecting the latest snapshot) but still filters by department, gender, or other attributes.</a:t>
            </a:r>
            <a:endParaRPr sz="1165">
              <a:solidFill>
                <a:srgbClr val="00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0" y="171975"/>
            <a:ext cx="2699744" cy="239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45" y="2678675"/>
            <a:ext cx="3740725" cy="24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9144000" cy="52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806600" y="205050"/>
            <a:ext cx="4205700" cy="23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i="1" lang="en" sz="1365">
                <a:solidFill>
                  <a:srgbClr val="000000"/>
                </a:solidFill>
              </a:rPr>
              <a:t>Employees by Department</a:t>
            </a:r>
            <a:r>
              <a:rPr lang="en" sz="1365">
                <a:solidFill>
                  <a:srgbClr val="000000"/>
                </a:solidFill>
              </a:rPr>
              <a:t> - </a:t>
            </a:r>
            <a:r>
              <a:rPr lang="en" sz="1365">
                <a:solidFill>
                  <a:srgbClr val="000000"/>
                </a:solidFill>
              </a:rPr>
              <a:t>Shows a breakdown by department of how many people are active as of the selected date alongside each department’s average hourly rate - updated dynamically by date slicer and still honoring any department, gender or other filters.</a:t>
            </a:r>
            <a:endParaRPr sz="1165"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14400" y="2691650"/>
            <a:ext cx="5118600" cy="2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i="1" lang="en" sz="1365">
                <a:solidFill>
                  <a:srgbClr val="000000"/>
                </a:solidFill>
              </a:rPr>
              <a:t>Employees by Gender </a:t>
            </a:r>
            <a:r>
              <a:rPr lang="en" sz="1365">
                <a:solidFill>
                  <a:srgbClr val="000000"/>
                </a:solidFill>
              </a:rPr>
              <a:t>- </a:t>
            </a:r>
            <a:r>
              <a:rPr lang="en" sz="1365">
                <a:solidFill>
                  <a:srgbClr val="000000"/>
                </a:solidFill>
              </a:rPr>
              <a:t>Shows the split of your active workforce by gender as of the selected date - updated dynamically by date slicer and still honoring any department, location or other filters.</a:t>
            </a:r>
            <a:endParaRPr sz="1165"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50" y="147600"/>
            <a:ext cx="4571997" cy="24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50" y="2711975"/>
            <a:ext cx="3577730" cy="24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52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92525" y="4134550"/>
            <a:ext cx="8782200" cy="1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i="1" lang="en" sz="1365">
                <a:solidFill>
                  <a:srgbClr val="000000"/>
                </a:solidFill>
              </a:rPr>
              <a:t>Employees Details (second sheet) - </a:t>
            </a:r>
            <a:r>
              <a:rPr lang="en" sz="1365">
                <a:solidFill>
                  <a:srgbClr val="000000"/>
                </a:solidFill>
              </a:rPr>
              <a:t>Shows a detailed, filterable list of active employees - complete with department, contact info, leave balances and hourly rate - driven by the Employee Name and Department Name slicers so you can instantly find and inspect anyone’s current record. Hover over an employee’s name to see their photo.</a:t>
            </a:r>
            <a:endParaRPr sz="1165">
              <a:solidFill>
                <a:srgbClr val="000000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63" y="290575"/>
            <a:ext cx="6740076" cy="37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