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21"/>
  </p:notesMasterIdLst>
  <p:sldIdLst>
    <p:sldId id="283" r:id="rId3"/>
    <p:sldId id="256" r:id="rId4"/>
    <p:sldId id="267" r:id="rId5"/>
    <p:sldId id="268" r:id="rId6"/>
    <p:sldId id="269" r:id="rId7"/>
    <p:sldId id="277" r:id="rId8"/>
    <p:sldId id="276" r:id="rId9"/>
    <p:sldId id="270" r:id="rId10"/>
    <p:sldId id="271" r:id="rId11"/>
    <p:sldId id="265" r:id="rId12"/>
    <p:sldId id="272" r:id="rId13"/>
    <p:sldId id="266" r:id="rId14"/>
    <p:sldId id="273" r:id="rId15"/>
    <p:sldId id="274" r:id="rId16"/>
    <p:sldId id="278" r:id="rId17"/>
    <p:sldId id="279" r:id="rId18"/>
    <p:sldId id="281" r:id="rId19"/>
    <p:sldId id="28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38" autoAdjust="0"/>
  </p:normalViewPr>
  <p:slideViewPr>
    <p:cSldViewPr>
      <p:cViewPr>
        <p:scale>
          <a:sx n="70" d="100"/>
          <a:sy n="70" d="100"/>
        </p:scale>
        <p:origin x="-117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8BE963-1D22-4AA8-AC22-49278C506897}" type="datetimeFigureOut">
              <a:rPr lang="en-US" smtClean="0"/>
              <a:pPr/>
              <a:t>9/14/2012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F68092-3583-46F1-9CFF-9967A209780A}" type="slidenum">
              <a:rPr lang="en-US" smtClean="0"/>
              <a:pPr/>
              <a:t>‹#›</a:t>
            </a:fld>
            <a:endParaRPr lang="en-US"/>
          </a:p>
        </p:txBody>
      </p:sp>
    </p:spTree>
    <p:extLst>
      <p:ext uri="{BB962C8B-B14F-4D97-AF65-F5344CB8AC3E}">
        <p14:creationId xmlns:p14="http://schemas.microsoft.com/office/powerpoint/2010/main" val="84357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F68092-3583-46F1-9CFF-9967A209780A}" type="slidenum">
              <a:rPr lang="en-US" smtClean="0"/>
              <a:pPr/>
              <a:t>2</a:t>
            </a:fld>
            <a:endParaRPr lang="en-US"/>
          </a:p>
        </p:txBody>
      </p:sp>
    </p:spTree>
    <p:extLst>
      <p:ext uri="{BB962C8B-B14F-4D97-AF65-F5344CB8AC3E}">
        <p14:creationId xmlns:p14="http://schemas.microsoft.com/office/powerpoint/2010/main" val="3069582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18</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p:nvPicPr>
        <p:blipFill>
          <a:blip r:embed="rId5" cstate="print"/>
          <a:stretch>
            <a:fillRect/>
          </a:stretch>
        </p:blipFill>
        <p:spPr>
          <a:xfrm>
            <a:off x="7662119" y="2819400"/>
            <a:ext cx="1461333" cy="2293850"/>
          </a:xfrm>
          <a:prstGeom prst="rect">
            <a:avLst/>
          </a:prstGeom>
        </p:spPr>
      </p:pic>
      <p:pic>
        <p:nvPicPr>
          <p:cNvPr id="11" name="Picture 10"/>
          <p:cNvPicPr>
            <a:picLocks/>
          </p:cNvPicPr>
          <p:nvPr/>
        </p:nvPicPr>
        <p:blipFill>
          <a:blip r:embed="rId6" cstate="print"/>
          <a:stretch>
            <a:fillRect/>
          </a:stretch>
        </p:blipFill>
        <p:spPr>
          <a:xfrm>
            <a:off x="20548" y="5089818"/>
            <a:ext cx="9098280" cy="1737360"/>
          </a:xfrm>
          <a:prstGeom prst="rect">
            <a:avLst/>
          </a:prstGeom>
        </p:spPr>
      </p:pic>
      <p:sp>
        <p:nvSpPr>
          <p:cNvPr id="14" name="Rectangle 13"/>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9AA685E9-AFFF-4427-A3B9-786A6FF93E1A}" type="datetimeFigureOut">
              <a:rPr lang="en-US" smtClean="0"/>
              <a:pPr/>
              <a:t>9/14/2012</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39DA820-E952-4EDD-9BF1-DF842B02FBCF}" type="slidenum">
              <a:rPr lang="en-US" smtClean="0"/>
              <a:pPr/>
              <a:t>‹#›</a:t>
            </a:fld>
            <a:endParaRPr lang="en-US"/>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9AA685E9-AFFF-4427-A3B9-786A6FF93E1A}" type="datetimeFigureOut">
              <a:rPr lang="en-US" smtClean="0"/>
              <a:pPr/>
              <a:t>9/14/2012</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839DA820-E952-4EDD-9BF1-DF842B02FBCF}" type="slidenum">
              <a:rPr lang="en-US" smtClean="0"/>
              <a:pPr/>
              <a:t>‹#›</a:t>
            </a:fld>
            <a:endParaRPr lang="en-US"/>
          </a:p>
        </p:txBody>
      </p:sp>
      <p:sp>
        <p:nvSpPr>
          <p:cNvPr id="6" name="Rectangle 5"/>
          <p:cNvSpPr/>
          <p:nvPr/>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9AA685E9-AFFF-4427-A3B9-786A6FF93E1A}" type="datetimeFigureOut">
              <a:rPr lang="en-US" smtClean="0"/>
              <a:pPr/>
              <a:t>9/14/2012</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839DA820-E952-4EDD-9BF1-DF842B02FB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685E9-AFFF-4427-A3B9-786A6FF93E1A}" type="datetimeFigureOut">
              <a:rPr lang="en-US" smtClean="0"/>
              <a:pPr/>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9DA820-E952-4EDD-9BF1-DF842B02FBCF}" type="slidenum">
              <a:rPr lang="en-US" smtClean="0"/>
              <a:pPr/>
              <a:t>‹#›</a:t>
            </a:fld>
            <a:endParaRPr lang="en-US"/>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9AA685E9-AFFF-4427-A3B9-786A6FF93E1A}" type="datetimeFigureOut">
              <a:rPr lang="en-US" smtClean="0"/>
              <a:pPr/>
              <a:t>9/14/2012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839DA820-E952-4EDD-9BF1-DF842B02FB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9AA685E9-AFFF-4427-A3B9-786A6FF93E1A}" type="datetimeFigureOut">
              <a:rPr lang="en-US" smtClean="0"/>
              <a:pPr/>
              <a:t>9/14/2012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9DA820-E952-4EDD-9BF1-DF842B02FBC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9/14/2012</a:t>
            </a:fld>
            <a:endParaRPr lang="en-US" dirty="0">
              <a:solidFill>
                <a:prstClr val="white"/>
              </a:solidFill>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extLst>
      <p:ext uri="{BB962C8B-B14F-4D97-AF65-F5344CB8AC3E}">
        <p14:creationId xmlns:p14="http://schemas.microsoft.com/office/powerpoint/2010/main" val="343026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Tree>
    <p:extLst>
      <p:ext uri="{BB962C8B-B14F-4D97-AF65-F5344CB8AC3E}">
        <p14:creationId xmlns:p14="http://schemas.microsoft.com/office/powerpoint/2010/main" val="311068933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9/14/2012</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2598668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9/14/2012</a:t>
            </a:fld>
            <a:endParaRPr lang="en-US" dirty="0">
              <a:solidFill>
                <a:srgbClr val="262626">
                  <a:lumMod val="85000"/>
                  <a:lumOff val="15000"/>
                </a:srgbClr>
              </a:solidFill>
            </a:endParaRPr>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solidFill>
                <a:srgbClr val="262626">
                  <a:lumMod val="85000"/>
                  <a:lumOff val="15000"/>
                </a:srgbClr>
              </a:solidFill>
            </a:endParaRPr>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29510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solidFill>
                  <a:srgbClr val="262626">
                    <a:tint val="75000"/>
                  </a:srgbClr>
                </a:solidFill>
              </a:rPr>
              <a:pPr/>
              <a:t>9/14/2012</a:t>
            </a:fld>
            <a:endParaRPr lang="en-US" dirty="0">
              <a:solidFill>
                <a:srgbClr val="262626">
                  <a:tint val="75000"/>
                </a:srgbClr>
              </a:solidFill>
            </a:endParaRPr>
          </a:p>
        </p:txBody>
      </p:sp>
      <p:sp>
        <p:nvSpPr>
          <p:cNvPr id="6" name="Footer Placeholder 5"/>
          <p:cNvSpPr>
            <a:spLocks noGrp="1"/>
          </p:cNvSpPr>
          <p:nvPr>
            <p:ph type="ftr" sz="quarter" idx="11"/>
          </p:nvPr>
        </p:nvSpPr>
        <p:spPr/>
        <p:txBody>
          <a:bodyPr/>
          <a:lstStyle/>
          <a:p>
            <a:endParaRPr lang="en-US" dirty="0">
              <a:solidFill>
                <a:srgbClr val="262626">
                  <a:tint val="75000"/>
                </a:srgbClr>
              </a:solidFill>
            </a:endParaRPr>
          </a:p>
        </p:txBody>
      </p:sp>
      <p:sp>
        <p:nvSpPr>
          <p:cNvPr id="7" name="Slide Number Placeholder 6"/>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18640296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839DA820-E952-4EDD-9BF1-DF842B02FBCF}" type="slidenum">
              <a:rPr lang="en-US" smtClean="0"/>
              <a:pPr/>
              <a:t>‹#›</a:t>
            </a:fld>
            <a:endParaRPr lang="en-US"/>
          </a:p>
        </p:txBody>
      </p:sp>
      <p:sp>
        <p:nvSpPr>
          <p:cNvPr id="7" name="Oval 6"/>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9/14/2012</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extLst>
      <p:ext uri="{BB962C8B-B14F-4D97-AF65-F5344CB8AC3E}">
        <p14:creationId xmlns:p14="http://schemas.microsoft.com/office/powerpoint/2010/main" val="3953187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solidFill>
                  <a:srgbClr val="262626">
                    <a:tint val="75000"/>
                  </a:srgbClr>
                </a:solidFill>
              </a:rPr>
              <a:pPr/>
              <a:t>9/14/2012</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195816301"/>
      </p:ext>
    </p:extLst>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9/14/2012</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extLst>
      <p:ext uri="{BB962C8B-B14F-4D97-AF65-F5344CB8AC3E}">
        <p14:creationId xmlns:p14="http://schemas.microsoft.com/office/powerpoint/2010/main" val="2554614214"/>
      </p:ext>
    </p:extLst>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9/14/2012</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2781033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9/14/2012</a:t>
            </a:fld>
            <a:endParaRPr lang="en-US" dirty="0">
              <a:solidFill>
                <a:prstClr val="white"/>
              </a:solidFill>
            </a:endParaRPr>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141706375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prstClr val="white"/>
              </a:solidFill>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solidFill>
                  <a:prstClr val="white"/>
                </a:solidFill>
              </a:rPr>
              <a:pPr/>
              <a:t>9/14/2012</a:t>
            </a:fld>
            <a:endParaRPr lang="en-US" dirty="0">
              <a:solidFill>
                <a:prstClr val="white"/>
              </a:solidFill>
            </a:endParaRPr>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solidFill>
                <a:prstClr val="white"/>
              </a:solidFill>
            </a:endParaRP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251979036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solidFill>
                  <a:srgbClr val="262626">
                    <a:tint val="75000"/>
                  </a:srgbClr>
                </a:solidFill>
              </a:rPr>
              <a:pPr/>
              <a:t>9/14/2012</a:t>
            </a:fld>
            <a:endParaRPr lang="en-US" dirty="0">
              <a:solidFill>
                <a:srgbClr val="262626">
                  <a:tint val="7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extLst>
      <p:ext uri="{BB962C8B-B14F-4D97-AF65-F5344CB8AC3E}">
        <p14:creationId xmlns:p14="http://schemas.microsoft.com/office/powerpoint/2010/main" val="93910270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solidFill>
                  <a:srgbClr val="262626">
                    <a:lumMod val="85000"/>
                    <a:lumOff val="15000"/>
                  </a:srgbClr>
                </a:solidFill>
              </a:rPr>
              <a:pPr/>
              <a:t>9/14/2012</a:t>
            </a:fld>
            <a:endParaRPr lang="en-US" dirty="0">
              <a:solidFill>
                <a:srgbClr val="262626">
                  <a:lumMod val="85000"/>
                  <a:lumOff val="15000"/>
                </a:srgbClr>
              </a:solidFill>
            </a:endParaRPr>
          </a:p>
        </p:txBody>
      </p:sp>
      <p:sp>
        <p:nvSpPr>
          <p:cNvPr id="5" name="Footer Placeholder 4"/>
          <p:cNvSpPr>
            <a:spLocks noGrp="1"/>
          </p:cNvSpPr>
          <p:nvPr>
            <p:ph type="ftr" sz="quarter" idx="11"/>
          </p:nvPr>
        </p:nvSpPr>
        <p:spPr/>
        <p:txBody>
          <a:bodyPr/>
          <a:lstStyle/>
          <a:p>
            <a:endParaRPr lang="en-US" dirty="0">
              <a:solidFill>
                <a:srgbClr val="262626">
                  <a:tint val="75000"/>
                </a:srgbClr>
              </a:solidFill>
            </a:endParaRPr>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Tree>
    <p:extLst>
      <p:ext uri="{BB962C8B-B14F-4D97-AF65-F5344CB8AC3E}">
        <p14:creationId xmlns:p14="http://schemas.microsoft.com/office/powerpoint/2010/main" val="101914264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solidFill>
                  <a:srgbClr val="262626">
                    <a:tint val="75000"/>
                  </a:srgbClr>
                </a:solidFill>
              </a:rPr>
              <a:pPr/>
              <a:t>9/14/2012</a:t>
            </a:fld>
            <a:endParaRPr lang="en-US" dirty="0">
              <a:solidFill>
                <a:srgbClr val="262626">
                  <a:tint val="75000"/>
                </a:srgbClr>
              </a:solidFill>
            </a:endParaRPr>
          </a:p>
        </p:txBody>
      </p:sp>
      <p:sp>
        <p:nvSpPr>
          <p:cNvPr id="3" name="Footer Placeholder 2"/>
          <p:cNvSpPr>
            <a:spLocks noGrp="1"/>
          </p:cNvSpPr>
          <p:nvPr>
            <p:ph type="ftr" sz="quarter" idx="11"/>
          </p:nvPr>
        </p:nvSpPr>
        <p:spPr/>
        <p:txBody>
          <a:bodyPr/>
          <a:lstStyle/>
          <a:p>
            <a:endParaRPr lang="en-US" dirty="0">
              <a:solidFill>
                <a:srgbClr val="262626">
                  <a:tint val="75000"/>
                </a:srgbClr>
              </a:solidFill>
            </a:endParaRPr>
          </a:p>
        </p:txBody>
      </p:sp>
      <p:sp>
        <p:nvSpPr>
          <p:cNvPr id="4" name="Slide Number Placeholder 3"/>
          <p:cNvSpPr>
            <a:spLocks noGrp="1"/>
          </p:cNvSpPr>
          <p:nvPr>
            <p:ph type="sldNum" sz="quarter" idx="12"/>
          </p:nvPr>
        </p:nvSpPr>
        <p:spPr/>
        <p:txBody>
          <a:bodyPr/>
          <a:lstStyle/>
          <a:p>
            <a:fld id="{73820FCD-5F4C-4989-BE05-0A8208BCBC21}" type="slidenum">
              <a:rPr lang="en-US" smtClean="0">
                <a:solidFill>
                  <a:srgbClr val="262626">
                    <a:tint val="75000"/>
                  </a:srgbClr>
                </a:solidFill>
              </a:rPr>
              <a:pPr/>
              <a:t>‹#›</a:t>
            </a:fld>
            <a:endParaRPr lang="en-US" dirty="0">
              <a:solidFill>
                <a:srgbClr val="262626">
                  <a:tint val="75000"/>
                </a:srgbClr>
              </a:solidFill>
            </a:endParaRPr>
          </a:p>
        </p:txBody>
      </p:sp>
    </p:spTree>
    <p:extLst>
      <p:ext uri="{BB962C8B-B14F-4D97-AF65-F5344CB8AC3E}">
        <p14:creationId xmlns:p14="http://schemas.microsoft.com/office/powerpoint/2010/main" val="28552341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9AA685E9-AFFF-4427-A3B9-786A6FF93E1A}" type="datetimeFigureOut">
              <a:rPr lang="en-US" smtClean="0"/>
              <a:pPr/>
              <a:t>9/14/2012</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839DA820-E952-4EDD-9BF1-DF842B02FB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9AA685E9-AFFF-4427-A3B9-786A6FF93E1A}" type="datetimeFigureOut">
              <a:rPr lang="en-US" smtClean="0"/>
              <a:pPr/>
              <a:t>9/14/2012</a:t>
            </a:fld>
            <a:endParaRPr lang="en-US"/>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839DA820-E952-4EDD-9BF1-DF842B02FBCF}" type="slidenum">
              <a:rPr lang="en-US" smtClean="0"/>
              <a:pPr/>
              <a:t>‹#›</a:t>
            </a:fld>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A685E9-AFFF-4427-A3B9-786A6FF93E1A}" type="datetimeFigureOut">
              <a:rPr lang="en-US" smtClean="0"/>
              <a:pPr/>
              <a:t>9/14/2012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9DA820-E952-4EDD-9BF1-DF842B02FB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9AA685E9-AFFF-4427-A3B9-786A6FF93E1A}" type="datetimeFigureOut">
              <a:rPr lang="en-US" smtClean="0"/>
              <a:pPr/>
              <a:t>9/14/2012</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839DA820-E952-4EDD-9BF1-DF842B02FBCF}" type="slidenum">
              <a:rPr lang="en-US" smtClean="0"/>
              <a:pPr/>
              <a:t>‹#›</a:t>
            </a:fld>
            <a:endParaRPr lang="en-US"/>
          </a:p>
        </p:txBody>
      </p:sp>
      <p:pic>
        <p:nvPicPr>
          <p:cNvPr id="6" name="Picture 5"/>
          <p:cNvPicPr>
            <a:picLocks noChangeAspect="1"/>
          </p:cNvPicPr>
          <p:nvPr/>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685E9-AFFF-4427-A3B9-786A6FF93E1A}" type="datetimeFigureOut">
              <a:rPr lang="en-US" smtClean="0"/>
              <a:pPr/>
              <a:t>9/14/2012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9DA820-E952-4EDD-9BF1-DF842B02FBCF}" type="slidenum">
              <a:rPr lang="en-US" smtClean="0"/>
              <a:pPr/>
              <a:t>‹#›</a:t>
            </a:fld>
            <a:endParaRPr lang="en-US"/>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9AA685E9-AFFF-4427-A3B9-786A6FF93E1A}" type="datetimeFigureOut">
              <a:rPr lang="en-US" smtClean="0"/>
              <a:pPr/>
              <a:t>9/14/2012</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839DA820-E952-4EDD-9BF1-DF842B02FBCF}" type="slidenum">
              <a:rPr lang="en-US" smtClean="0"/>
              <a:pPr/>
              <a:t>‹#›</a:t>
            </a:fld>
            <a:endParaRPr lang="en-US"/>
          </a:p>
        </p:txBody>
      </p:sp>
      <p:sp>
        <p:nvSpPr>
          <p:cNvPr id="7" name="Rectangle 6"/>
          <p:cNvSpPr/>
          <p:nvPr/>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9AA685E9-AFFF-4427-A3B9-786A6FF93E1A}" type="datetimeFigureOut">
              <a:rPr lang="en-US" smtClean="0"/>
              <a:pPr/>
              <a:t>9/14/2012</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839DA820-E952-4EDD-9BF1-DF842B02FB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1.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A685E9-AFFF-4427-A3B9-786A6FF93E1A}" type="datetimeFigureOut">
              <a:rPr lang="en-US" smtClean="0"/>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DA820-E952-4EDD-9BF1-DF842B02FBCF}" type="slidenum">
              <a:rPr lang="en-US" smtClean="0"/>
              <a:pPr/>
              <a:t>‹#›</a:t>
            </a:fld>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solidFill>
                  <a:srgbClr val="262626">
                    <a:tint val="75000"/>
                  </a:srgbClr>
                </a:solidFill>
              </a:rPr>
              <a:pPr/>
              <a:t>9/14/2012</a:t>
            </a:fld>
            <a:endParaRPr lang="en-US" dirty="0">
              <a:solidFill>
                <a:srgbClr val="262626">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rgbClr val="262626">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solidFill>
                  <a:srgbClr val="262626">
                    <a:tint val="75000"/>
                  </a:srgbClr>
                </a:solidFill>
              </a:rPr>
              <a:pPr/>
              <a:t>‹#›</a:t>
            </a:fld>
            <a:endParaRPr lang="en-US" dirty="0">
              <a:solidFill>
                <a:srgbClr val="262626">
                  <a:tint val="75000"/>
                </a:srgbClr>
              </a:solidFill>
            </a:endParaRP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171495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4.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4.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3.xml"/><Relationship Id="rId7" Type="http://schemas.openxmlformats.org/officeDocument/2006/relationships/image" Target="../media/image6.jpeg"/><Relationship Id="rId2" Type="http://schemas.openxmlformats.org/officeDocument/2006/relationships/slideLayout" Target="../slideLayouts/slideLayout14.xml"/><Relationship Id="rId1" Type="http://schemas.openxmlformats.org/officeDocument/2006/relationships/tags" Target="../tags/tag1.xml"/><Relationship Id="rId6" Type="http://schemas.openxmlformats.org/officeDocument/2006/relationships/image" Target="../media/image5.jpeg"/><Relationship Id="rId5" Type="http://schemas.openxmlformats.org/officeDocument/2006/relationships/image" Target="../media/image3.jpeg"/><Relationship Id="rId10" Type="http://schemas.openxmlformats.org/officeDocument/2006/relationships/image" Target="../media/image4.jpeg"/><Relationship Id="rId4" Type="http://schemas.openxmlformats.org/officeDocument/2006/relationships/image" Target="../media/image2.jpeg"/><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26.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561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322487"/>
            <a:ext cx="8763000" cy="5078313"/>
          </a:xfrm>
          <a:prstGeom prst="rect">
            <a:avLst/>
          </a:prstGeom>
          <a:noFill/>
        </p:spPr>
        <p:txBody>
          <a:bodyPr wrap="square" rtlCol="0">
            <a:spAutoFit/>
          </a:bodyPr>
          <a:lstStyle/>
          <a:p>
            <a:r>
              <a:rPr lang="en-US" sz="2700" b="1" dirty="0" smtClean="0"/>
              <a:t>Support  for  IPv6</a:t>
            </a:r>
          </a:p>
          <a:p>
            <a:r>
              <a:rPr lang="en-US" sz="2700" dirty="0" smtClean="0"/>
              <a:t>.</a:t>
            </a:r>
            <a:r>
              <a:rPr lang="en-US" sz="2700" dirty="0"/>
              <a:t>NET  Framework  </a:t>
            </a:r>
            <a:r>
              <a:rPr lang="en-US" sz="2700" dirty="0" err="1"/>
              <a:t>remoting</a:t>
            </a:r>
            <a:r>
              <a:rPr lang="en-US" sz="2700" dirty="0"/>
              <a:t>  now  </a:t>
            </a:r>
            <a:endParaRPr lang="en-US" sz="2700" dirty="0" smtClean="0"/>
          </a:p>
          <a:p>
            <a:r>
              <a:rPr lang="en-US" sz="2700" dirty="0" smtClean="0"/>
              <a:t>supports  </a:t>
            </a:r>
            <a:r>
              <a:rPr lang="en-US" sz="2700" dirty="0"/>
              <a:t>IPv6  addresses.</a:t>
            </a:r>
          </a:p>
          <a:p>
            <a:endParaRPr lang="en-US" dirty="0" smtClean="0"/>
          </a:p>
          <a:p>
            <a:r>
              <a:rPr lang="en-US" sz="2700" b="1" dirty="0"/>
              <a:t>Ping  Class</a:t>
            </a:r>
          </a:p>
          <a:p>
            <a:r>
              <a:rPr lang="en-US" sz="2700" dirty="0" smtClean="0"/>
              <a:t>The  </a:t>
            </a:r>
            <a:r>
              <a:rPr lang="en-US" sz="2700" dirty="0"/>
              <a:t>ping  class  allows  an  application  to  determine  </a:t>
            </a:r>
            <a:r>
              <a:rPr lang="en-US" sz="2700" dirty="0" smtClean="0"/>
              <a:t>     whether  </a:t>
            </a:r>
            <a:r>
              <a:rPr lang="en-US" sz="2700" dirty="0"/>
              <a:t>a  remote  computer  is  accessible  over  the  </a:t>
            </a:r>
            <a:r>
              <a:rPr lang="en-US" sz="2700" dirty="0" smtClean="0"/>
              <a:t>   network</a:t>
            </a:r>
            <a:r>
              <a:rPr lang="en-US" sz="2700" dirty="0"/>
              <a:t>.  </a:t>
            </a:r>
          </a:p>
          <a:p>
            <a:endParaRPr lang="en-US" dirty="0" smtClean="0"/>
          </a:p>
          <a:p>
            <a:r>
              <a:rPr lang="en-US" sz="2700" b="1" dirty="0"/>
              <a:t>Processing  http  requests  </a:t>
            </a:r>
          </a:p>
          <a:p>
            <a:r>
              <a:rPr lang="en-US" sz="2700" dirty="0" smtClean="0"/>
              <a:t>You  </a:t>
            </a:r>
            <a:r>
              <a:rPr lang="en-US" sz="2700" dirty="0"/>
              <a:t>can  use  the  http  listener  class  to  create  a  simple  </a:t>
            </a:r>
            <a:r>
              <a:rPr lang="en-US" sz="2700" dirty="0" smtClean="0"/>
              <a:t> web  </a:t>
            </a:r>
            <a:r>
              <a:rPr lang="en-US" sz="2700" dirty="0"/>
              <a:t>server  that  responds  to  http  requests.  </a:t>
            </a:r>
          </a:p>
          <a:p>
            <a:endParaRPr lang="en-US" dirty="0"/>
          </a:p>
        </p:txBody>
      </p:sp>
      <p:pic>
        <p:nvPicPr>
          <p:cNvPr id="19"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958012" y="38100"/>
            <a:ext cx="714375" cy="1495425"/>
          </a:xfrm>
          <a:prstGeom prst="rect">
            <a:avLst/>
          </a:prstGeom>
        </p:spPr>
      </p:pic>
      <p:pic>
        <p:nvPicPr>
          <p:cNvPr id="2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134225" y="104775"/>
            <a:ext cx="1333500" cy="1590675"/>
          </a:xfrm>
          <a:prstGeom prst="rect">
            <a:avLst/>
          </a:prstGeom>
        </p:spPr>
      </p:pic>
      <p:pic>
        <p:nvPicPr>
          <p:cNvPr id="2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05662" y="742950"/>
            <a:ext cx="1895475" cy="1076325"/>
          </a:xfrm>
          <a:prstGeom prst="rect">
            <a:avLst/>
          </a:prstGeom>
        </p:spPr>
      </p:pic>
      <p:pic>
        <p:nvPicPr>
          <p:cNvPr id="22" name="Picture 5"/>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153275" y="1319213"/>
            <a:ext cx="1790700" cy="1581150"/>
          </a:xfrm>
          <a:prstGeom prst="rect">
            <a:avLst/>
          </a:prstGeom>
        </p:spPr>
      </p:pic>
      <p:pic>
        <p:nvPicPr>
          <p:cNvPr id="23" name="Picture 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534275" y="1295400"/>
            <a:ext cx="1371600" cy="771525"/>
          </a:xfrm>
          <a:prstGeom prst="rect">
            <a:avLst/>
          </a:prstGeom>
        </p:spPr>
      </p:pic>
      <p:pic>
        <p:nvPicPr>
          <p:cNvPr id="24" name="Picture 6"/>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096125" y="1624013"/>
            <a:ext cx="1009650" cy="1600200"/>
          </a:xfrm>
          <a:prstGeom prst="rect">
            <a:avLst/>
          </a:prstGeom>
        </p:spPr>
      </p:pic>
      <p:pic>
        <p:nvPicPr>
          <p:cNvPr id="25" name="Picture 7"/>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486525" y="1400175"/>
            <a:ext cx="1143000" cy="1952625"/>
          </a:xfrm>
          <a:prstGeom prst="rect">
            <a:avLst/>
          </a:prstGeom>
        </p:spPr>
      </p:pic>
      <p:pic>
        <p:nvPicPr>
          <p:cNvPr id="26" name="Picture 8"/>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791200" y="1300163"/>
            <a:ext cx="1771650" cy="1314450"/>
          </a:xfrm>
          <a:prstGeom prst="rect">
            <a:avLst/>
          </a:prstGeom>
        </p:spPr>
      </p:pic>
      <p:pic>
        <p:nvPicPr>
          <p:cNvPr id="27" name="Picture 9"/>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5810250" y="1090613"/>
            <a:ext cx="1600200" cy="723900"/>
          </a:xfrm>
          <a:prstGeom prst="rect">
            <a:avLst/>
          </a:prstGeom>
        </p:spPr>
      </p:pic>
      <p:pic>
        <p:nvPicPr>
          <p:cNvPr id="28" name="Picture 10"/>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6019800" y="219075"/>
            <a:ext cx="1733550" cy="1533525"/>
          </a:xfrm>
          <a:prstGeom prst="rect">
            <a:avLst/>
          </a:prstGeom>
        </p:spPr>
      </p:pic>
      <p:grpSp>
        <p:nvGrpSpPr>
          <p:cNvPr id="29" name="Group 28"/>
          <p:cNvGrpSpPr/>
          <p:nvPr/>
        </p:nvGrpSpPr>
        <p:grpSpPr>
          <a:xfrm>
            <a:off x="6454927" y="680394"/>
            <a:ext cx="1949572" cy="1838340"/>
            <a:chOff x="1101877" y="1666231"/>
            <a:chExt cx="1949572" cy="1838340"/>
          </a:xfrm>
        </p:grpSpPr>
        <p:sp>
          <p:nvSpPr>
            <p:cNvPr id="30" name="Oval 29"/>
            <p:cNvSpPr/>
            <p:nvPr/>
          </p:nvSpPr>
          <p:spPr>
            <a:xfrm>
              <a:off x="1125742" y="1666231"/>
              <a:ext cx="1838340" cy="1838340"/>
            </a:xfrm>
            <a:prstGeom prst="ellipse">
              <a:avLst/>
            </a:prstGeom>
            <a:solidFill>
              <a:sysClr val="windowText" lastClr="000000"/>
            </a:solidFill>
            <a:ln w="25400" cap="flat" cmpd="sng" algn="ctr">
              <a:noFill/>
              <a:prstDash val="solid"/>
            </a:ln>
            <a:effectLst>
              <a:softEdge rad="685800"/>
            </a:effectLst>
            <a:scene3d>
              <a:camera prst="orthographicFront"/>
              <a:lightRig rig="threePt" dir="t"/>
            </a:scene3d>
            <a:sp3d extrusionH="19050" prstMaterial="plastic">
              <a:bevelT w="95250" h="95250"/>
              <a:extrusionClr>
                <a:sysClr val="window" lastClr="FFFFFF"/>
              </a:extrusion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a:ln>
                  <a:noFill/>
                </a:ln>
                <a:solidFill>
                  <a:sysClr val="window" lastClr="FFFFFF"/>
                </a:solidFill>
                <a:effectLst/>
                <a:uLnTx/>
                <a:uFillTx/>
                <a:latin typeface="Arial Black" pitchFamily="34" charset="0"/>
                <a:ea typeface="+mn-ea"/>
                <a:cs typeface="+mn-cs"/>
              </a:endParaRPr>
            </a:p>
          </p:txBody>
        </p:sp>
        <p:grpSp>
          <p:nvGrpSpPr>
            <p:cNvPr id="31" name="Group 4"/>
            <p:cNvGrpSpPr>
              <a:grpSpLocks/>
            </p:cNvGrpSpPr>
            <p:nvPr/>
          </p:nvGrpSpPr>
          <p:grpSpPr bwMode="auto">
            <a:xfrm>
              <a:off x="1101877" y="1689100"/>
              <a:ext cx="1949572" cy="1754188"/>
              <a:chOff x="1203648" y="2235198"/>
              <a:chExt cx="1948611" cy="1754909"/>
            </a:xfrm>
          </p:grpSpPr>
          <p:sp>
            <p:nvSpPr>
              <p:cNvPr id="32" name="Oval 31"/>
              <p:cNvSpPr/>
              <p:nvPr/>
            </p:nvSpPr>
            <p:spPr>
              <a:xfrm>
                <a:off x="1265381" y="2235198"/>
                <a:ext cx="1754909" cy="175490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TextBox 20"/>
              <p:cNvSpPr txBox="1">
                <a:spLocks noChangeArrowheads="1"/>
              </p:cNvSpPr>
              <p:nvPr/>
            </p:nvSpPr>
            <p:spPr bwMode="auto">
              <a:xfrm>
                <a:off x="1203648" y="2481440"/>
                <a:ext cx="1948611" cy="1108451"/>
              </a:xfrm>
              <a:prstGeom prst="rect">
                <a:avLst/>
              </a:prstGeom>
            </p:spPr>
            <p:txBody>
              <a:bodyPr wrap="none">
                <a:spAutoFit/>
              </a:bodyPr>
              <a:lstStyle/>
              <a:p>
                <a:pPr algn="ctr"/>
                <a:r>
                  <a:rPr lang="en-US" sz="3300" b="1" dirty="0" smtClean="0">
                    <a:solidFill>
                      <a:schemeClr val="accent1"/>
                    </a:solidFill>
                    <a:latin typeface="Arial" pitchFamily="34" charset="0"/>
                    <a:cs typeface="Arial" pitchFamily="34" charset="0"/>
                  </a:rPr>
                  <a:t>New </a:t>
                </a:r>
              </a:p>
              <a:p>
                <a:pPr algn="ctr"/>
                <a:r>
                  <a:rPr lang="en-US" sz="3300" b="1" dirty="0" smtClean="0">
                    <a:solidFill>
                      <a:schemeClr val="accent1"/>
                    </a:solidFill>
                    <a:latin typeface="Arial" pitchFamily="34" charset="0"/>
                    <a:cs typeface="Arial" pitchFamily="34" charset="0"/>
                  </a:rPr>
                  <a:t>Features</a:t>
                </a:r>
                <a:endParaRPr lang="en-US" sz="3300" b="1" dirty="0">
                  <a:solidFill>
                    <a:schemeClr val="accent1"/>
                  </a:solidFill>
                  <a:latin typeface="Arial" pitchFamily="34" charset="0"/>
                  <a:cs typeface="Arial"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100" fill="hold"/>
                                        <p:tgtEl>
                                          <p:spTgt spid="19"/>
                                        </p:tgtEl>
                                        <p:attrNameLst>
                                          <p:attrName>ppt_w</p:attrName>
                                        </p:attrNameLst>
                                      </p:cBhvr>
                                      <p:tavLst>
                                        <p:tav tm="0">
                                          <p:val>
                                            <p:fltVal val="0"/>
                                          </p:val>
                                        </p:tav>
                                        <p:tav tm="100000">
                                          <p:val>
                                            <p:strVal val="#ppt_w"/>
                                          </p:val>
                                        </p:tav>
                                      </p:tavLst>
                                    </p:anim>
                                    <p:anim calcmode="lin" valueType="num">
                                      <p:cBhvr>
                                        <p:cTn id="12" dur="100" fill="hold"/>
                                        <p:tgtEl>
                                          <p:spTgt spid="19"/>
                                        </p:tgtEl>
                                        <p:attrNameLst>
                                          <p:attrName>ppt_h</p:attrName>
                                        </p:attrNameLst>
                                      </p:cBhvr>
                                      <p:tavLst>
                                        <p:tav tm="0">
                                          <p:val>
                                            <p:fltVal val="0"/>
                                          </p:val>
                                        </p:tav>
                                        <p:tav tm="100000">
                                          <p:val>
                                            <p:strVal val="#ppt_h"/>
                                          </p:val>
                                        </p:tav>
                                      </p:tavLst>
                                    </p:anim>
                                  </p:childTnLst>
                                </p:cTn>
                              </p:par>
                            </p:childTnLst>
                          </p:cTn>
                        </p:par>
                        <p:par>
                          <p:cTn id="13" fill="hold">
                            <p:stCondLst>
                              <p:cond delay="600"/>
                            </p:stCondLst>
                            <p:childTnLst>
                              <p:par>
                                <p:cTn id="14" presetID="6" presetClass="emph" presetSubtype="0" decel="52000" fill="hold" nodeType="afterEffect">
                                  <p:stCondLst>
                                    <p:cond delay="0"/>
                                  </p:stCondLst>
                                  <p:childTnLst>
                                    <p:animScale>
                                      <p:cBhvr>
                                        <p:cTn id="15" dur="100" fill="hold"/>
                                        <p:tgtEl>
                                          <p:spTgt spid="19"/>
                                        </p:tgtEl>
                                      </p:cBhvr>
                                      <p:by x="95000" y="95000"/>
                                    </p:animScale>
                                  </p:childTnLst>
                                </p:cTn>
                              </p:par>
                            </p:childTnLst>
                          </p:cTn>
                        </p:par>
                        <p:par>
                          <p:cTn id="16" fill="hold">
                            <p:stCondLst>
                              <p:cond delay="700"/>
                            </p:stCondLst>
                            <p:childTnLst>
                              <p:par>
                                <p:cTn id="17" presetID="23" presetClass="entr" presetSubtype="16"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100" fill="hold"/>
                                        <p:tgtEl>
                                          <p:spTgt spid="23"/>
                                        </p:tgtEl>
                                        <p:attrNameLst>
                                          <p:attrName>ppt_w</p:attrName>
                                        </p:attrNameLst>
                                      </p:cBhvr>
                                      <p:tavLst>
                                        <p:tav tm="0">
                                          <p:val>
                                            <p:fltVal val="0"/>
                                          </p:val>
                                        </p:tav>
                                        <p:tav tm="100000">
                                          <p:val>
                                            <p:strVal val="#ppt_w"/>
                                          </p:val>
                                        </p:tav>
                                      </p:tavLst>
                                    </p:anim>
                                    <p:anim calcmode="lin" valueType="num">
                                      <p:cBhvr>
                                        <p:cTn id="20" dur="100" fill="hold"/>
                                        <p:tgtEl>
                                          <p:spTgt spid="23"/>
                                        </p:tgtEl>
                                        <p:attrNameLst>
                                          <p:attrName>ppt_h</p:attrName>
                                        </p:attrNameLst>
                                      </p:cBhvr>
                                      <p:tavLst>
                                        <p:tav tm="0">
                                          <p:val>
                                            <p:fltVal val="0"/>
                                          </p:val>
                                        </p:tav>
                                        <p:tav tm="100000">
                                          <p:val>
                                            <p:strVal val="#ppt_h"/>
                                          </p:val>
                                        </p:tav>
                                      </p:tavLst>
                                    </p:anim>
                                  </p:childTnLst>
                                </p:cTn>
                              </p:par>
                            </p:childTnLst>
                          </p:cTn>
                        </p:par>
                        <p:par>
                          <p:cTn id="21" fill="hold">
                            <p:stCondLst>
                              <p:cond delay="800"/>
                            </p:stCondLst>
                            <p:childTnLst>
                              <p:par>
                                <p:cTn id="22" presetID="6" presetClass="emph" presetSubtype="0" decel="52000" fill="hold" nodeType="afterEffect">
                                  <p:stCondLst>
                                    <p:cond delay="0"/>
                                  </p:stCondLst>
                                  <p:childTnLst>
                                    <p:animScale>
                                      <p:cBhvr>
                                        <p:cTn id="23" dur="100" fill="hold"/>
                                        <p:tgtEl>
                                          <p:spTgt spid="23"/>
                                        </p:tgtEl>
                                      </p:cBhvr>
                                      <p:by x="95000" y="95000"/>
                                    </p:animScale>
                                  </p:childTnLst>
                                </p:cTn>
                              </p:par>
                            </p:childTnLst>
                          </p:cTn>
                        </p:par>
                        <p:par>
                          <p:cTn id="24" fill="hold">
                            <p:stCondLst>
                              <p:cond delay="900"/>
                            </p:stCondLst>
                            <p:childTnLst>
                              <p:par>
                                <p:cTn id="25" presetID="23" presetClass="entr" presetSubtype="16"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100" fill="hold"/>
                                        <p:tgtEl>
                                          <p:spTgt spid="26"/>
                                        </p:tgtEl>
                                        <p:attrNameLst>
                                          <p:attrName>ppt_w</p:attrName>
                                        </p:attrNameLst>
                                      </p:cBhvr>
                                      <p:tavLst>
                                        <p:tav tm="0">
                                          <p:val>
                                            <p:fltVal val="0"/>
                                          </p:val>
                                        </p:tav>
                                        <p:tav tm="100000">
                                          <p:val>
                                            <p:strVal val="#ppt_w"/>
                                          </p:val>
                                        </p:tav>
                                      </p:tavLst>
                                    </p:anim>
                                    <p:anim calcmode="lin" valueType="num">
                                      <p:cBhvr>
                                        <p:cTn id="28" dur="100" fill="hold"/>
                                        <p:tgtEl>
                                          <p:spTgt spid="26"/>
                                        </p:tgtEl>
                                        <p:attrNameLst>
                                          <p:attrName>ppt_h</p:attrName>
                                        </p:attrNameLst>
                                      </p:cBhvr>
                                      <p:tavLst>
                                        <p:tav tm="0">
                                          <p:val>
                                            <p:fltVal val="0"/>
                                          </p:val>
                                        </p:tav>
                                        <p:tav tm="100000">
                                          <p:val>
                                            <p:strVal val="#ppt_h"/>
                                          </p:val>
                                        </p:tav>
                                      </p:tavLst>
                                    </p:anim>
                                  </p:childTnLst>
                                </p:cTn>
                              </p:par>
                            </p:childTnLst>
                          </p:cTn>
                        </p:par>
                        <p:par>
                          <p:cTn id="29" fill="hold">
                            <p:stCondLst>
                              <p:cond delay="1000"/>
                            </p:stCondLst>
                            <p:childTnLst>
                              <p:par>
                                <p:cTn id="30" presetID="6" presetClass="emph" presetSubtype="0" decel="52000" fill="hold" nodeType="afterEffect">
                                  <p:stCondLst>
                                    <p:cond delay="0"/>
                                  </p:stCondLst>
                                  <p:childTnLst>
                                    <p:animScale>
                                      <p:cBhvr>
                                        <p:cTn id="31" dur="100" fill="hold"/>
                                        <p:tgtEl>
                                          <p:spTgt spid="26"/>
                                        </p:tgtEl>
                                      </p:cBhvr>
                                      <p:by x="95000" y="95000"/>
                                    </p:animScale>
                                  </p:childTnLst>
                                </p:cTn>
                              </p:par>
                            </p:childTnLst>
                          </p:cTn>
                        </p:par>
                        <p:par>
                          <p:cTn id="32" fill="hold">
                            <p:stCondLst>
                              <p:cond delay="1100"/>
                            </p:stCondLst>
                            <p:childTnLst>
                              <p:par>
                                <p:cTn id="33" presetID="23" presetClass="entr" presetSubtype="16"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100" fill="hold"/>
                                        <p:tgtEl>
                                          <p:spTgt spid="20"/>
                                        </p:tgtEl>
                                        <p:attrNameLst>
                                          <p:attrName>ppt_w</p:attrName>
                                        </p:attrNameLst>
                                      </p:cBhvr>
                                      <p:tavLst>
                                        <p:tav tm="0">
                                          <p:val>
                                            <p:fltVal val="0"/>
                                          </p:val>
                                        </p:tav>
                                        <p:tav tm="100000">
                                          <p:val>
                                            <p:strVal val="#ppt_w"/>
                                          </p:val>
                                        </p:tav>
                                      </p:tavLst>
                                    </p:anim>
                                    <p:anim calcmode="lin" valueType="num">
                                      <p:cBhvr>
                                        <p:cTn id="36" dur="100" fill="hold"/>
                                        <p:tgtEl>
                                          <p:spTgt spid="20"/>
                                        </p:tgtEl>
                                        <p:attrNameLst>
                                          <p:attrName>ppt_h</p:attrName>
                                        </p:attrNameLst>
                                      </p:cBhvr>
                                      <p:tavLst>
                                        <p:tav tm="0">
                                          <p:val>
                                            <p:fltVal val="0"/>
                                          </p:val>
                                        </p:tav>
                                        <p:tav tm="100000">
                                          <p:val>
                                            <p:strVal val="#ppt_h"/>
                                          </p:val>
                                        </p:tav>
                                      </p:tavLst>
                                    </p:anim>
                                  </p:childTnLst>
                                </p:cTn>
                              </p:par>
                            </p:childTnLst>
                          </p:cTn>
                        </p:par>
                        <p:par>
                          <p:cTn id="37" fill="hold">
                            <p:stCondLst>
                              <p:cond delay="1200"/>
                            </p:stCondLst>
                            <p:childTnLst>
                              <p:par>
                                <p:cTn id="38" presetID="6" presetClass="emph" presetSubtype="0" decel="52000" fill="hold" nodeType="afterEffect">
                                  <p:stCondLst>
                                    <p:cond delay="0"/>
                                  </p:stCondLst>
                                  <p:childTnLst>
                                    <p:animScale>
                                      <p:cBhvr>
                                        <p:cTn id="39" dur="100" fill="hold"/>
                                        <p:tgtEl>
                                          <p:spTgt spid="20"/>
                                        </p:tgtEl>
                                      </p:cBhvr>
                                      <p:by x="95000" y="95000"/>
                                    </p:animScale>
                                  </p:childTnLst>
                                </p:cTn>
                              </p:par>
                            </p:childTnLst>
                          </p:cTn>
                        </p:par>
                        <p:par>
                          <p:cTn id="40" fill="hold">
                            <p:stCondLst>
                              <p:cond delay="1300"/>
                            </p:stCondLst>
                            <p:childTnLst>
                              <p:par>
                                <p:cTn id="41" presetID="23" presetClass="entr" presetSubtype="16"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100" fill="hold"/>
                                        <p:tgtEl>
                                          <p:spTgt spid="24"/>
                                        </p:tgtEl>
                                        <p:attrNameLst>
                                          <p:attrName>ppt_w</p:attrName>
                                        </p:attrNameLst>
                                      </p:cBhvr>
                                      <p:tavLst>
                                        <p:tav tm="0">
                                          <p:val>
                                            <p:fltVal val="0"/>
                                          </p:val>
                                        </p:tav>
                                        <p:tav tm="100000">
                                          <p:val>
                                            <p:strVal val="#ppt_w"/>
                                          </p:val>
                                        </p:tav>
                                      </p:tavLst>
                                    </p:anim>
                                    <p:anim calcmode="lin" valueType="num">
                                      <p:cBhvr>
                                        <p:cTn id="44" dur="100" fill="hold"/>
                                        <p:tgtEl>
                                          <p:spTgt spid="24"/>
                                        </p:tgtEl>
                                        <p:attrNameLst>
                                          <p:attrName>ppt_h</p:attrName>
                                        </p:attrNameLst>
                                      </p:cBhvr>
                                      <p:tavLst>
                                        <p:tav tm="0">
                                          <p:val>
                                            <p:fltVal val="0"/>
                                          </p:val>
                                        </p:tav>
                                        <p:tav tm="100000">
                                          <p:val>
                                            <p:strVal val="#ppt_h"/>
                                          </p:val>
                                        </p:tav>
                                      </p:tavLst>
                                    </p:anim>
                                  </p:childTnLst>
                                </p:cTn>
                              </p:par>
                            </p:childTnLst>
                          </p:cTn>
                        </p:par>
                        <p:par>
                          <p:cTn id="45" fill="hold">
                            <p:stCondLst>
                              <p:cond delay="1400"/>
                            </p:stCondLst>
                            <p:childTnLst>
                              <p:par>
                                <p:cTn id="46" presetID="6" presetClass="emph" presetSubtype="0" decel="52000" fill="hold" nodeType="afterEffect">
                                  <p:stCondLst>
                                    <p:cond delay="0"/>
                                  </p:stCondLst>
                                  <p:childTnLst>
                                    <p:animScale>
                                      <p:cBhvr>
                                        <p:cTn id="47" dur="100" fill="hold"/>
                                        <p:tgtEl>
                                          <p:spTgt spid="24"/>
                                        </p:tgtEl>
                                      </p:cBhvr>
                                      <p:by x="95000" y="95000"/>
                                    </p:animScale>
                                  </p:childTnLst>
                                </p:cTn>
                              </p:par>
                            </p:childTnLst>
                          </p:cTn>
                        </p:par>
                        <p:par>
                          <p:cTn id="48" fill="hold">
                            <p:stCondLst>
                              <p:cond delay="1500"/>
                            </p:stCondLst>
                            <p:childTnLst>
                              <p:par>
                                <p:cTn id="49" presetID="23" presetClass="entr" presetSubtype="16"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100" fill="hold"/>
                                        <p:tgtEl>
                                          <p:spTgt spid="28"/>
                                        </p:tgtEl>
                                        <p:attrNameLst>
                                          <p:attrName>ppt_w</p:attrName>
                                        </p:attrNameLst>
                                      </p:cBhvr>
                                      <p:tavLst>
                                        <p:tav tm="0">
                                          <p:val>
                                            <p:fltVal val="0"/>
                                          </p:val>
                                        </p:tav>
                                        <p:tav tm="100000">
                                          <p:val>
                                            <p:strVal val="#ppt_w"/>
                                          </p:val>
                                        </p:tav>
                                      </p:tavLst>
                                    </p:anim>
                                    <p:anim calcmode="lin" valueType="num">
                                      <p:cBhvr>
                                        <p:cTn id="52" dur="100" fill="hold"/>
                                        <p:tgtEl>
                                          <p:spTgt spid="28"/>
                                        </p:tgtEl>
                                        <p:attrNameLst>
                                          <p:attrName>ppt_h</p:attrName>
                                        </p:attrNameLst>
                                      </p:cBhvr>
                                      <p:tavLst>
                                        <p:tav tm="0">
                                          <p:val>
                                            <p:fltVal val="0"/>
                                          </p:val>
                                        </p:tav>
                                        <p:tav tm="100000">
                                          <p:val>
                                            <p:strVal val="#ppt_h"/>
                                          </p:val>
                                        </p:tav>
                                      </p:tavLst>
                                    </p:anim>
                                  </p:childTnLst>
                                </p:cTn>
                              </p:par>
                            </p:childTnLst>
                          </p:cTn>
                        </p:par>
                        <p:par>
                          <p:cTn id="53" fill="hold">
                            <p:stCondLst>
                              <p:cond delay="1600"/>
                            </p:stCondLst>
                            <p:childTnLst>
                              <p:par>
                                <p:cTn id="54" presetID="6" presetClass="emph" presetSubtype="0" decel="52000" fill="hold" nodeType="afterEffect">
                                  <p:stCondLst>
                                    <p:cond delay="0"/>
                                  </p:stCondLst>
                                  <p:childTnLst>
                                    <p:animScale>
                                      <p:cBhvr>
                                        <p:cTn id="55" dur="100" fill="hold"/>
                                        <p:tgtEl>
                                          <p:spTgt spid="28"/>
                                        </p:tgtEl>
                                      </p:cBhvr>
                                      <p:by x="95000" y="95000"/>
                                    </p:animScale>
                                  </p:childTnLst>
                                </p:cTn>
                              </p:par>
                            </p:childTnLst>
                          </p:cTn>
                        </p:par>
                        <p:par>
                          <p:cTn id="56" fill="hold">
                            <p:stCondLst>
                              <p:cond delay="1700"/>
                            </p:stCondLst>
                            <p:childTnLst>
                              <p:par>
                                <p:cTn id="57" presetID="23" presetClass="entr" presetSubtype="16"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100" fill="hold"/>
                                        <p:tgtEl>
                                          <p:spTgt spid="21"/>
                                        </p:tgtEl>
                                        <p:attrNameLst>
                                          <p:attrName>ppt_w</p:attrName>
                                        </p:attrNameLst>
                                      </p:cBhvr>
                                      <p:tavLst>
                                        <p:tav tm="0">
                                          <p:val>
                                            <p:fltVal val="0"/>
                                          </p:val>
                                        </p:tav>
                                        <p:tav tm="100000">
                                          <p:val>
                                            <p:strVal val="#ppt_w"/>
                                          </p:val>
                                        </p:tav>
                                      </p:tavLst>
                                    </p:anim>
                                    <p:anim calcmode="lin" valueType="num">
                                      <p:cBhvr>
                                        <p:cTn id="60" dur="100" fill="hold"/>
                                        <p:tgtEl>
                                          <p:spTgt spid="21"/>
                                        </p:tgtEl>
                                        <p:attrNameLst>
                                          <p:attrName>ppt_h</p:attrName>
                                        </p:attrNameLst>
                                      </p:cBhvr>
                                      <p:tavLst>
                                        <p:tav tm="0">
                                          <p:val>
                                            <p:fltVal val="0"/>
                                          </p:val>
                                        </p:tav>
                                        <p:tav tm="100000">
                                          <p:val>
                                            <p:strVal val="#ppt_h"/>
                                          </p:val>
                                        </p:tav>
                                      </p:tavLst>
                                    </p:anim>
                                  </p:childTnLst>
                                </p:cTn>
                              </p:par>
                            </p:childTnLst>
                          </p:cTn>
                        </p:par>
                        <p:par>
                          <p:cTn id="61" fill="hold">
                            <p:stCondLst>
                              <p:cond delay="1800"/>
                            </p:stCondLst>
                            <p:childTnLst>
                              <p:par>
                                <p:cTn id="62" presetID="6" presetClass="emph" presetSubtype="0" decel="52000" fill="hold" nodeType="afterEffect">
                                  <p:stCondLst>
                                    <p:cond delay="0"/>
                                  </p:stCondLst>
                                  <p:childTnLst>
                                    <p:animScale>
                                      <p:cBhvr>
                                        <p:cTn id="63" dur="100" fill="hold"/>
                                        <p:tgtEl>
                                          <p:spTgt spid="21"/>
                                        </p:tgtEl>
                                      </p:cBhvr>
                                      <p:by x="95000" y="95000"/>
                                    </p:animScale>
                                  </p:childTnLst>
                                </p:cTn>
                              </p:par>
                            </p:childTnLst>
                          </p:cTn>
                        </p:par>
                        <p:par>
                          <p:cTn id="64" fill="hold">
                            <p:stCondLst>
                              <p:cond delay="1900"/>
                            </p:stCondLst>
                            <p:childTnLst>
                              <p:par>
                                <p:cTn id="65" presetID="23" presetClass="entr" presetSubtype="16" fill="hold" nodeType="after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p:cTn id="67" dur="100" fill="hold"/>
                                        <p:tgtEl>
                                          <p:spTgt spid="25"/>
                                        </p:tgtEl>
                                        <p:attrNameLst>
                                          <p:attrName>ppt_w</p:attrName>
                                        </p:attrNameLst>
                                      </p:cBhvr>
                                      <p:tavLst>
                                        <p:tav tm="0">
                                          <p:val>
                                            <p:fltVal val="0"/>
                                          </p:val>
                                        </p:tav>
                                        <p:tav tm="100000">
                                          <p:val>
                                            <p:strVal val="#ppt_w"/>
                                          </p:val>
                                        </p:tav>
                                      </p:tavLst>
                                    </p:anim>
                                    <p:anim calcmode="lin" valueType="num">
                                      <p:cBhvr>
                                        <p:cTn id="68" dur="100" fill="hold"/>
                                        <p:tgtEl>
                                          <p:spTgt spid="25"/>
                                        </p:tgtEl>
                                        <p:attrNameLst>
                                          <p:attrName>ppt_h</p:attrName>
                                        </p:attrNameLst>
                                      </p:cBhvr>
                                      <p:tavLst>
                                        <p:tav tm="0">
                                          <p:val>
                                            <p:fltVal val="0"/>
                                          </p:val>
                                        </p:tav>
                                        <p:tav tm="100000">
                                          <p:val>
                                            <p:strVal val="#ppt_h"/>
                                          </p:val>
                                        </p:tav>
                                      </p:tavLst>
                                    </p:anim>
                                  </p:childTnLst>
                                </p:cTn>
                              </p:par>
                            </p:childTnLst>
                          </p:cTn>
                        </p:par>
                        <p:par>
                          <p:cTn id="69" fill="hold">
                            <p:stCondLst>
                              <p:cond delay="2000"/>
                            </p:stCondLst>
                            <p:childTnLst>
                              <p:par>
                                <p:cTn id="70" presetID="6" presetClass="emph" presetSubtype="0" decel="52000" fill="hold" nodeType="afterEffect">
                                  <p:stCondLst>
                                    <p:cond delay="0"/>
                                  </p:stCondLst>
                                  <p:childTnLst>
                                    <p:animScale>
                                      <p:cBhvr>
                                        <p:cTn id="71" dur="100" fill="hold"/>
                                        <p:tgtEl>
                                          <p:spTgt spid="25"/>
                                        </p:tgtEl>
                                      </p:cBhvr>
                                      <p:by x="95000" y="95000"/>
                                    </p:animScale>
                                  </p:childTnLst>
                                </p:cTn>
                              </p:par>
                            </p:childTnLst>
                          </p:cTn>
                        </p:par>
                        <p:par>
                          <p:cTn id="72" fill="hold">
                            <p:stCondLst>
                              <p:cond delay="2100"/>
                            </p:stCondLst>
                            <p:childTnLst>
                              <p:par>
                                <p:cTn id="73" presetID="23" presetClass="entr" presetSubtype="16" fill="hold" nodeType="after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p:cTn id="75" dur="100" fill="hold"/>
                                        <p:tgtEl>
                                          <p:spTgt spid="27"/>
                                        </p:tgtEl>
                                        <p:attrNameLst>
                                          <p:attrName>ppt_w</p:attrName>
                                        </p:attrNameLst>
                                      </p:cBhvr>
                                      <p:tavLst>
                                        <p:tav tm="0">
                                          <p:val>
                                            <p:fltVal val="0"/>
                                          </p:val>
                                        </p:tav>
                                        <p:tav tm="100000">
                                          <p:val>
                                            <p:strVal val="#ppt_w"/>
                                          </p:val>
                                        </p:tav>
                                      </p:tavLst>
                                    </p:anim>
                                    <p:anim calcmode="lin" valueType="num">
                                      <p:cBhvr>
                                        <p:cTn id="76" dur="100" fill="hold"/>
                                        <p:tgtEl>
                                          <p:spTgt spid="27"/>
                                        </p:tgtEl>
                                        <p:attrNameLst>
                                          <p:attrName>ppt_h</p:attrName>
                                        </p:attrNameLst>
                                      </p:cBhvr>
                                      <p:tavLst>
                                        <p:tav tm="0">
                                          <p:val>
                                            <p:fltVal val="0"/>
                                          </p:val>
                                        </p:tav>
                                        <p:tav tm="100000">
                                          <p:val>
                                            <p:strVal val="#ppt_h"/>
                                          </p:val>
                                        </p:tav>
                                      </p:tavLst>
                                    </p:anim>
                                  </p:childTnLst>
                                </p:cTn>
                              </p:par>
                            </p:childTnLst>
                          </p:cTn>
                        </p:par>
                        <p:par>
                          <p:cTn id="77" fill="hold">
                            <p:stCondLst>
                              <p:cond delay="2200"/>
                            </p:stCondLst>
                            <p:childTnLst>
                              <p:par>
                                <p:cTn id="78" presetID="6" presetClass="emph" presetSubtype="0" decel="52000" fill="hold" nodeType="afterEffect">
                                  <p:stCondLst>
                                    <p:cond delay="0"/>
                                  </p:stCondLst>
                                  <p:childTnLst>
                                    <p:animScale>
                                      <p:cBhvr>
                                        <p:cTn id="79" dur="100" fill="hold"/>
                                        <p:tgtEl>
                                          <p:spTgt spid="27"/>
                                        </p:tgtEl>
                                      </p:cBhvr>
                                      <p:by x="95000" y="95000"/>
                                    </p:animScale>
                                  </p:childTnLst>
                                </p:cTn>
                              </p:par>
                            </p:childTnLst>
                          </p:cTn>
                        </p:par>
                        <p:par>
                          <p:cTn id="80" fill="hold">
                            <p:stCondLst>
                              <p:cond delay="2300"/>
                            </p:stCondLst>
                            <p:childTnLst>
                              <p:par>
                                <p:cTn id="81" presetID="23" presetClass="entr" presetSubtype="16" fill="hold" nodeType="after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p:cTn id="83" dur="100" fill="hold"/>
                                        <p:tgtEl>
                                          <p:spTgt spid="22"/>
                                        </p:tgtEl>
                                        <p:attrNameLst>
                                          <p:attrName>ppt_w</p:attrName>
                                        </p:attrNameLst>
                                      </p:cBhvr>
                                      <p:tavLst>
                                        <p:tav tm="0">
                                          <p:val>
                                            <p:fltVal val="0"/>
                                          </p:val>
                                        </p:tav>
                                        <p:tav tm="100000">
                                          <p:val>
                                            <p:strVal val="#ppt_w"/>
                                          </p:val>
                                        </p:tav>
                                      </p:tavLst>
                                    </p:anim>
                                    <p:anim calcmode="lin" valueType="num">
                                      <p:cBhvr>
                                        <p:cTn id="84" dur="100" fill="hold"/>
                                        <p:tgtEl>
                                          <p:spTgt spid="22"/>
                                        </p:tgtEl>
                                        <p:attrNameLst>
                                          <p:attrName>ppt_h</p:attrName>
                                        </p:attrNameLst>
                                      </p:cBhvr>
                                      <p:tavLst>
                                        <p:tav tm="0">
                                          <p:val>
                                            <p:fltVal val="0"/>
                                          </p:val>
                                        </p:tav>
                                        <p:tav tm="100000">
                                          <p:val>
                                            <p:strVal val="#ppt_h"/>
                                          </p:val>
                                        </p:tav>
                                      </p:tavLst>
                                    </p:anim>
                                  </p:childTnLst>
                                </p:cTn>
                              </p:par>
                            </p:childTnLst>
                          </p:cTn>
                        </p:par>
                        <p:par>
                          <p:cTn id="85" fill="hold">
                            <p:stCondLst>
                              <p:cond delay="2400"/>
                            </p:stCondLst>
                            <p:childTnLst>
                              <p:par>
                                <p:cTn id="86" presetID="6" presetClass="emph" presetSubtype="0" decel="52000" fill="hold" nodeType="afterEffect">
                                  <p:stCondLst>
                                    <p:cond delay="0"/>
                                  </p:stCondLst>
                                  <p:childTnLst>
                                    <p:animScale>
                                      <p:cBhvr>
                                        <p:cTn id="87" dur="100" fill="hold"/>
                                        <p:tgtEl>
                                          <p:spTgt spid="22"/>
                                        </p:tgtEl>
                                      </p:cBhvr>
                                      <p:by x="95000" y="95000"/>
                                    </p:animScale>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2">
                                            <p:txEl>
                                              <p:pRg st="0" end="0"/>
                                            </p:txEl>
                                          </p:spTgt>
                                        </p:tgtEl>
                                        <p:attrNameLst>
                                          <p:attrName>style.visibility</p:attrName>
                                        </p:attrNameLst>
                                      </p:cBhvr>
                                      <p:to>
                                        <p:strVal val="visible"/>
                                      </p:to>
                                    </p:set>
                                    <p:animEffect transition="in" filter="fade">
                                      <p:cBhvr>
                                        <p:cTn id="92" dur="500"/>
                                        <p:tgtEl>
                                          <p:spTgt spid="2">
                                            <p:txEl>
                                              <p:pRg st="0" end="0"/>
                                            </p:txEl>
                                          </p:spTgt>
                                        </p:tgtEl>
                                      </p:cBhvr>
                                    </p:animEffect>
                                    <p:anim calcmode="lin" valueType="num">
                                      <p:cBhvr>
                                        <p:cTn id="9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4" dur="500" fill="hold"/>
                                        <p:tgtEl>
                                          <p:spTgt spid="2">
                                            <p:txEl>
                                              <p:pRg st="0" end="0"/>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
                                            <p:txEl>
                                              <p:pRg st="1" end="1"/>
                                            </p:txEl>
                                          </p:spTgt>
                                        </p:tgtEl>
                                        <p:attrNameLst>
                                          <p:attrName>style.visibility</p:attrName>
                                        </p:attrNameLst>
                                      </p:cBhvr>
                                      <p:to>
                                        <p:strVal val="visible"/>
                                      </p:to>
                                    </p:set>
                                    <p:animEffect transition="in" filter="fade">
                                      <p:cBhvr>
                                        <p:cTn id="97" dur="500"/>
                                        <p:tgtEl>
                                          <p:spTgt spid="2">
                                            <p:txEl>
                                              <p:pRg st="1" end="1"/>
                                            </p:txEl>
                                          </p:spTgt>
                                        </p:tgtEl>
                                      </p:cBhvr>
                                    </p:animEffect>
                                    <p:anim calcmode="lin" valueType="num">
                                      <p:cBhvr>
                                        <p:cTn id="9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9" dur="500" fill="hold"/>
                                        <p:tgtEl>
                                          <p:spTgt spid="2">
                                            <p:txEl>
                                              <p:pRg st="1" end="1"/>
                                            </p:txEl>
                                          </p:spTgt>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2">
                                            <p:txEl>
                                              <p:pRg st="2" end="2"/>
                                            </p:txEl>
                                          </p:spTgt>
                                        </p:tgtEl>
                                        <p:attrNameLst>
                                          <p:attrName>style.visibility</p:attrName>
                                        </p:attrNameLst>
                                      </p:cBhvr>
                                      <p:to>
                                        <p:strVal val="visible"/>
                                      </p:to>
                                    </p:set>
                                    <p:animEffect transition="in" filter="fade">
                                      <p:cBhvr>
                                        <p:cTn id="102" dur="500"/>
                                        <p:tgtEl>
                                          <p:spTgt spid="2">
                                            <p:txEl>
                                              <p:pRg st="2" end="2"/>
                                            </p:txEl>
                                          </p:spTgt>
                                        </p:tgtEl>
                                      </p:cBhvr>
                                    </p:animEffect>
                                    <p:anim calcmode="lin" valueType="num">
                                      <p:cBhvr>
                                        <p:cTn id="10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04"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nodeType="clickEffect">
                                  <p:stCondLst>
                                    <p:cond delay="0"/>
                                  </p:stCondLst>
                                  <p:childTnLst>
                                    <p:set>
                                      <p:cBhvr>
                                        <p:cTn id="108" dur="1" fill="hold">
                                          <p:stCondLst>
                                            <p:cond delay="0"/>
                                          </p:stCondLst>
                                        </p:cTn>
                                        <p:tgtEl>
                                          <p:spTgt spid="2">
                                            <p:txEl>
                                              <p:pRg st="4" end="4"/>
                                            </p:txEl>
                                          </p:spTgt>
                                        </p:tgtEl>
                                        <p:attrNameLst>
                                          <p:attrName>style.visibility</p:attrName>
                                        </p:attrNameLst>
                                      </p:cBhvr>
                                      <p:to>
                                        <p:strVal val="visible"/>
                                      </p:to>
                                    </p:set>
                                    <p:animEffect transition="in" filter="fade">
                                      <p:cBhvr>
                                        <p:cTn id="109" dur="500"/>
                                        <p:tgtEl>
                                          <p:spTgt spid="2">
                                            <p:txEl>
                                              <p:pRg st="4" end="4"/>
                                            </p:txEl>
                                          </p:spTgt>
                                        </p:tgtEl>
                                      </p:cBhvr>
                                    </p:animEffect>
                                    <p:anim calcmode="lin" valueType="num">
                                      <p:cBhvr>
                                        <p:cTn id="11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11" dur="500" fill="hold"/>
                                        <p:tgtEl>
                                          <p:spTgt spid="2">
                                            <p:txEl>
                                              <p:pRg st="4" end="4"/>
                                            </p:txEl>
                                          </p:spTgt>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2">
                                            <p:txEl>
                                              <p:pRg st="5" end="5"/>
                                            </p:txEl>
                                          </p:spTgt>
                                        </p:tgtEl>
                                        <p:attrNameLst>
                                          <p:attrName>style.visibility</p:attrName>
                                        </p:attrNameLst>
                                      </p:cBhvr>
                                      <p:to>
                                        <p:strVal val="visible"/>
                                      </p:to>
                                    </p:set>
                                    <p:animEffect transition="in" filter="fade">
                                      <p:cBhvr>
                                        <p:cTn id="114" dur="500"/>
                                        <p:tgtEl>
                                          <p:spTgt spid="2">
                                            <p:txEl>
                                              <p:pRg st="5" end="5"/>
                                            </p:txEl>
                                          </p:spTgt>
                                        </p:tgtEl>
                                      </p:cBhvr>
                                    </p:animEffect>
                                    <p:anim calcmode="lin" valueType="num">
                                      <p:cBhvr>
                                        <p:cTn id="1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16" dur="5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nodeType="clickEffect">
                                  <p:stCondLst>
                                    <p:cond delay="0"/>
                                  </p:stCondLst>
                                  <p:childTnLst>
                                    <p:set>
                                      <p:cBhvr>
                                        <p:cTn id="120" dur="1" fill="hold">
                                          <p:stCondLst>
                                            <p:cond delay="0"/>
                                          </p:stCondLst>
                                        </p:cTn>
                                        <p:tgtEl>
                                          <p:spTgt spid="2">
                                            <p:txEl>
                                              <p:pRg st="7" end="7"/>
                                            </p:txEl>
                                          </p:spTgt>
                                        </p:tgtEl>
                                        <p:attrNameLst>
                                          <p:attrName>style.visibility</p:attrName>
                                        </p:attrNameLst>
                                      </p:cBhvr>
                                      <p:to>
                                        <p:strVal val="visible"/>
                                      </p:to>
                                    </p:set>
                                    <p:animEffect transition="in" filter="fade">
                                      <p:cBhvr>
                                        <p:cTn id="121" dur="500"/>
                                        <p:tgtEl>
                                          <p:spTgt spid="2">
                                            <p:txEl>
                                              <p:pRg st="7" end="7"/>
                                            </p:txEl>
                                          </p:spTgt>
                                        </p:tgtEl>
                                      </p:cBhvr>
                                    </p:animEffect>
                                    <p:anim calcmode="lin" valueType="num">
                                      <p:cBhvr>
                                        <p:cTn id="122"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123" dur="500" fill="hold"/>
                                        <p:tgtEl>
                                          <p:spTgt spid="2">
                                            <p:txEl>
                                              <p:pRg st="7" end="7"/>
                                            </p:txEl>
                                          </p:spTgt>
                                        </p:tgtEl>
                                        <p:attrNameLst>
                                          <p:attrName>ppt_y</p:attrName>
                                        </p:attrNameLst>
                                      </p:cBhvr>
                                      <p:tavLst>
                                        <p:tav tm="0">
                                          <p:val>
                                            <p:strVal val="#ppt_y+.1"/>
                                          </p:val>
                                        </p:tav>
                                        <p:tav tm="100000">
                                          <p:val>
                                            <p:strVal val="#ppt_y"/>
                                          </p:val>
                                        </p:tav>
                                      </p:tavLst>
                                    </p:anim>
                                  </p:childTnLst>
                                </p:cTn>
                              </p:par>
                              <p:par>
                                <p:cTn id="124" presetID="42" presetClass="entr" presetSubtype="0" fill="hold" nodeType="withEffect">
                                  <p:stCondLst>
                                    <p:cond delay="0"/>
                                  </p:stCondLst>
                                  <p:childTnLst>
                                    <p:set>
                                      <p:cBhvr>
                                        <p:cTn id="125" dur="1" fill="hold">
                                          <p:stCondLst>
                                            <p:cond delay="0"/>
                                          </p:stCondLst>
                                        </p:cTn>
                                        <p:tgtEl>
                                          <p:spTgt spid="2">
                                            <p:txEl>
                                              <p:pRg st="8" end="8"/>
                                            </p:txEl>
                                          </p:spTgt>
                                        </p:tgtEl>
                                        <p:attrNameLst>
                                          <p:attrName>style.visibility</p:attrName>
                                        </p:attrNameLst>
                                      </p:cBhvr>
                                      <p:to>
                                        <p:strVal val="visible"/>
                                      </p:to>
                                    </p:set>
                                    <p:animEffect transition="in" filter="fade">
                                      <p:cBhvr>
                                        <p:cTn id="126" dur="500"/>
                                        <p:tgtEl>
                                          <p:spTgt spid="2">
                                            <p:txEl>
                                              <p:pRg st="8" end="8"/>
                                            </p:txEl>
                                          </p:spTgt>
                                        </p:tgtEl>
                                      </p:cBhvr>
                                    </p:animEffect>
                                    <p:anim calcmode="lin" valueType="num">
                                      <p:cBhvr>
                                        <p:cTn id="12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128" dur="5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prstClr val="black">
                    <a:lumMod val="85000"/>
                    <a:lumOff val="15000"/>
                  </a:prstClr>
                </a:solidFill>
              </a:rPr>
              <a:t>		      Globalization</a:t>
            </a:r>
            <a:endParaRPr lang="en-US" sz="4000" b="1" dirty="0">
              <a:solidFill>
                <a:prstClr val="black">
                  <a:lumMod val="85000"/>
                  <a:lumOff val="15000"/>
                </a:prstClr>
              </a:solidFill>
            </a:endParaRPr>
          </a:p>
        </p:txBody>
      </p:sp>
      <p:sp>
        <p:nvSpPr>
          <p:cNvPr id="4" name="Rectangle 3"/>
          <p:cNvSpPr/>
          <p:nvPr/>
        </p:nvSpPr>
        <p:spPr>
          <a:xfrm>
            <a:off x="381000" y="1143000"/>
            <a:ext cx="8534400" cy="1338828"/>
          </a:xfrm>
          <a:prstGeom prst="rect">
            <a:avLst/>
          </a:prstGeom>
        </p:spPr>
        <p:txBody>
          <a:bodyPr wrap="square">
            <a:spAutoFit/>
          </a:bodyPr>
          <a:lstStyle/>
          <a:p>
            <a:r>
              <a:rPr lang="en-US" sz="2700" b="1" dirty="0"/>
              <a:t>Globalization</a:t>
            </a:r>
            <a:r>
              <a:rPr lang="en-US" sz="2700" dirty="0"/>
              <a:t>  is  a  feature  of  </a:t>
            </a:r>
            <a:r>
              <a:rPr lang="en-US" sz="2700" dirty="0" err="1" smtClean="0"/>
              <a:t>.</a:t>
            </a:r>
            <a:r>
              <a:rPr lang="en-US" sz="2700" dirty="0" err="1"/>
              <a:t>Net</a:t>
            </a:r>
            <a:r>
              <a:rPr lang="en-US" sz="2700" dirty="0"/>
              <a:t>  Framework  which  helps  in  </a:t>
            </a:r>
            <a:r>
              <a:rPr lang="en-US" sz="2700" dirty="0" smtClean="0"/>
              <a:t>developing </a:t>
            </a:r>
            <a:r>
              <a:rPr lang="en-US" sz="2700" dirty="0"/>
              <a:t>applications  intended  </a:t>
            </a:r>
            <a:r>
              <a:rPr lang="en-US" sz="2700" dirty="0" smtClean="0"/>
              <a:t>for  </a:t>
            </a:r>
            <a:r>
              <a:rPr lang="en-US" sz="2700" dirty="0"/>
              <a:t>different  languages  and  cultures.</a:t>
            </a:r>
          </a:p>
        </p:txBody>
      </p:sp>
      <p:sp>
        <p:nvSpPr>
          <p:cNvPr id="5" name="Rectangle 4"/>
          <p:cNvSpPr/>
          <p:nvPr/>
        </p:nvSpPr>
        <p:spPr>
          <a:xfrm>
            <a:off x="381000" y="2637979"/>
            <a:ext cx="8534400" cy="3000821"/>
          </a:xfrm>
          <a:prstGeom prst="rect">
            <a:avLst/>
          </a:prstGeom>
        </p:spPr>
        <p:txBody>
          <a:bodyPr wrap="square">
            <a:spAutoFit/>
          </a:bodyPr>
          <a:lstStyle/>
          <a:p>
            <a:pPr>
              <a:buClr>
                <a:schemeClr val="accent2">
                  <a:lumMod val="75000"/>
                </a:schemeClr>
              </a:buClr>
            </a:pPr>
            <a:r>
              <a:rPr lang="en-US" sz="2700" b="1" dirty="0" smtClean="0"/>
              <a:t>Support  </a:t>
            </a:r>
            <a:r>
              <a:rPr lang="en-US" sz="2700" b="1" dirty="0"/>
              <a:t>for  </a:t>
            </a:r>
            <a:r>
              <a:rPr lang="en-US" sz="2700" b="1" dirty="0" smtClean="0"/>
              <a:t>Custom  </a:t>
            </a:r>
            <a:r>
              <a:rPr lang="en-US" sz="2700" b="1" dirty="0"/>
              <a:t>C</a:t>
            </a:r>
            <a:r>
              <a:rPr lang="en-US" sz="2700" b="1" dirty="0" smtClean="0"/>
              <a:t>ultures  </a:t>
            </a:r>
          </a:p>
          <a:p>
            <a:pPr>
              <a:buClr>
                <a:schemeClr val="accent2">
                  <a:lumMod val="75000"/>
                </a:schemeClr>
              </a:buClr>
            </a:pPr>
            <a:r>
              <a:rPr lang="en-US" sz="2700" dirty="0" smtClean="0"/>
              <a:t>It</a:t>
            </a:r>
            <a:r>
              <a:rPr lang="en-US" sz="2700" b="1" dirty="0" smtClean="0"/>
              <a:t> </a:t>
            </a:r>
            <a:r>
              <a:rPr lang="en-US" sz="2700" dirty="0" smtClean="0"/>
              <a:t>enables  </a:t>
            </a:r>
            <a:r>
              <a:rPr lang="en-US" sz="2700" dirty="0"/>
              <a:t>you  to  define  and  deploy  </a:t>
            </a:r>
            <a:endParaRPr lang="en-US" sz="2700" dirty="0" smtClean="0"/>
          </a:p>
          <a:p>
            <a:pPr>
              <a:buClr>
                <a:schemeClr val="accent2">
                  <a:lumMod val="75000"/>
                </a:schemeClr>
              </a:buClr>
            </a:pPr>
            <a:r>
              <a:rPr lang="en-US" sz="2700" dirty="0" smtClean="0"/>
              <a:t>culture-related  </a:t>
            </a:r>
            <a:r>
              <a:rPr lang="en-US" sz="2700" dirty="0"/>
              <a:t>information  as  </a:t>
            </a:r>
            <a:r>
              <a:rPr lang="en-US" sz="2700" dirty="0" smtClean="0"/>
              <a:t>needed.</a:t>
            </a:r>
          </a:p>
          <a:p>
            <a:pPr>
              <a:buClr>
                <a:schemeClr val="accent2">
                  <a:lumMod val="75000"/>
                </a:schemeClr>
              </a:buClr>
            </a:pPr>
            <a:r>
              <a:rPr lang="en-US" sz="2700" dirty="0" smtClean="0"/>
              <a:t>This  </a:t>
            </a:r>
            <a:r>
              <a:rPr lang="en-US" sz="2700" dirty="0"/>
              <a:t>feature  is  useful  for  </a:t>
            </a:r>
            <a:r>
              <a:rPr lang="en-US" sz="2700" dirty="0" smtClean="0"/>
              <a:t>creating</a:t>
            </a:r>
          </a:p>
          <a:p>
            <a:pPr>
              <a:buClr>
                <a:schemeClr val="accent2">
                  <a:lumMod val="75000"/>
                </a:schemeClr>
              </a:buClr>
            </a:pPr>
            <a:r>
              <a:rPr lang="en-US" sz="2700" dirty="0" smtClean="0"/>
              <a:t>minor  </a:t>
            </a:r>
            <a:r>
              <a:rPr lang="en-US" sz="2700" dirty="0"/>
              <a:t>customizations  of  </a:t>
            </a:r>
            <a:r>
              <a:rPr lang="en-US" sz="2700" dirty="0" smtClean="0"/>
              <a:t>existing</a:t>
            </a:r>
          </a:p>
          <a:p>
            <a:pPr>
              <a:buClr>
                <a:schemeClr val="accent2">
                  <a:lumMod val="75000"/>
                </a:schemeClr>
              </a:buClr>
            </a:pPr>
            <a:r>
              <a:rPr lang="en-US" sz="2700" dirty="0" smtClean="0"/>
              <a:t>culture  </a:t>
            </a:r>
            <a:r>
              <a:rPr lang="en-US" sz="2700" dirty="0"/>
              <a:t>definitions,  and  </a:t>
            </a:r>
            <a:endParaRPr lang="en-US" sz="2700" dirty="0" smtClean="0"/>
          </a:p>
          <a:p>
            <a:pPr>
              <a:buClr>
                <a:schemeClr val="accent2">
                  <a:lumMod val="75000"/>
                </a:schemeClr>
              </a:buClr>
            </a:pPr>
            <a:r>
              <a:rPr lang="en-US" sz="2700" dirty="0" smtClean="0"/>
              <a:t>creating  </a:t>
            </a:r>
            <a:r>
              <a:rPr lang="en-US" sz="2700" dirty="0"/>
              <a:t>culture  definitions</a:t>
            </a:r>
            <a:r>
              <a:rPr lang="en-US" sz="2700" dirty="0" smtClean="0"/>
              <a:t>.</a:t>
            </a:r>
          </a:p>
        </p:txBody>
      </p:sp>
      <p:pic>
        <p:nvPicPr>
          <p:cNvPr id="7"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34212" y="2971800"/>
            <a:ext cx="714375" cy="1495425"/>
          </a:xfrm>
          <a:prstGeom prst="rect">
            <a:avLst/>
          </a:prstGeom>
        </p:spPr>
      </p:pic>
      <p:pic>
        <p:nvPicPr>
          <p:cNvPr id="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210425" y="3038475"/>
            <a:ext cx="1333500" cy="1590675"/>
          </a:xfrm>
          <a:prstGeom prst="rect">
            <a:avLst/>
          </a:prstGeom>
        </p:spPr>
      </p:pic>
      <p:pic>
        <p:nvPicPr>
          <p:cNvPr id="9"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281862" y="3676650"/>
            <a:ext cx="1895475" cy="1076325"/>
          </a:xfrm>
          <a:prstGeom prst="rect">
            <a:avLst/>
          </a:prstGeom>
        </p:spPr>
      </p:pic>
      <p:pic>
        <p:nvPicPr>
          <p:cNvPr id="10" name="Picture 5"/>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229475" y="4252913"/>
            <a:ext cx="1790700" cy="1581150"/>
          </a:xfrm>
          <a:prstGeom prst="rect">
            <a:avLst/>
          </a:prstGeom>
        </p:spPr>
      </p:pic>
      <p:pic>
        <p:nvPicPr>
          <p:cNvPr id="11" name="Picture 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610475" y="4229100"/>
            <a:ext cx="1371600" cy="771525"/>
          </a:xfrm>
          <a:prstGeom prst="rect">
            <a:avLst/>
          </a:prstGeom>
        </p:spPr>
      </p:pic>
      <p:pic>
        <p:nvPicPr>
          <p:cNvPr id="12" name="Picture 6"/>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172325" y="4557713"/>
            <a:ext cx="1009650" cy="1600200"/>
          </a:xfrm>
          <a:prstGeom prst="rect">
            <a:avLst/>
          </a:prstGeom>
        </p:spPr>
      </p:pic>
      <p:pic>
        <p:nvPicPr>
          <p:cNvPr id="13" name="Picture 7"/>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562725" y="4333875"/>
            <a:ext cx="1143000" cy="1952625"/>
          </a:xfrm>
          <a:prstGeom prst="rect">
            <a:avLst/>
          </a:prstGeom>
        </p:spPr>
      </p:pic>
      <p:pic>
        <p:nvPicPr>
          <p:cNvPr id="14" name="Picture 8"/>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5867400" y="4233863"/>
            <a:ext cx="1771650" cy="1314450"/>
          </a:xfrm>
          <a:prstGeom prst="rect">
            <a:avLst/>
          </a:prstGeom>
        </p:spPr>
      </p:pic>
      <p:pic>
        <p:nvPicPr>
          <p:cNvPr id="15" name="Picture 9"/>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5886450" y="4024313"/>
            <a:ext cx="1600200" cy="723900"/>
          </a:xfrm>
          <a:prstGeom prst="rect">
            <a:avLst/>
          </a:prstGeom>
        </p:spPr>
      </p:pic>
      <p:pic>
        <p:nvPicPr>
          <p:cNvPr id="16" name="Picture 10"/>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6096000" y="3152775"/>
            <a:ext cx="1733550" cy="1533525"/>
          </a:xfrm>
          <a:prstGeom prst="rect">
            <a:avLst/>
          </a:prstGeom>
        </p:spPr>
      </p:pic>
      <p:grpSp>
        <p:nvGrpSpPr>
          <p:cNvPr id="17" name="Group 16"/>
          <p:cNvGrpSpPr/>
          <p:nvPr/>
        </p:nvGrpSpPr>
        <p:grpSpPr>
          <a:xfrm>
            <a:off x="6531127" y="3614094"/>
            <a:ext cx="1949572" cy="1838340"/>
            <a:chOff x="1101877" y="1666231"/>
            <a:chExt cx="1949572" cy="1838340"/>
          </a:xfrm>
        </p:grpSpPr>
        <p:sp>
          <p:nvSpPr>
            <p:cNvPr id="18" name="Oval 17"/>
            <p:cNvSpPr/>
            <p:nvPr/>
          </p:nvSpPr>
          <p:spPr>
            <a:xfrm>
              <a:off x="1125742" y="1666231"/>
              <a:ext cx="1838340" cy="1838340"/>
            </a:xfrm>
            <a:prstGeom prst="ellipse">
              <a:avLst/>
            </a:prstGeom>
            <a:solidFill>
              <a:sysClr val="windowText" lastClr="000000"/>
            </a:solidFill>
            <a:ln w="25400" cap="flat" cmpd="sng" algn="ctr">
              <a:noFill/>
              <a:prstDash val="solid"/>
            </a:ln>
            <a:effectLst>
              <a:softEdge rad="685800"/>
            </a:effectLst>
            <a:scene3d>
              <a:camera prst="orthographicFront"/>
              <a:lightRig rig="threePt" dir="t"/>
            </a:scene3d>
            <a:sp3d extrusionH="19050" prstMaterial="plastic">
              <a:bevelT w="95250" h="95250"/>
              <a:extrusionClr>
                <a:sysClr val="window" lastClr="FFFFFF"/>
              </a:extrusion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a:ln>
                  <a:noFill/>
                </a:ln>
                <a:solidFill>
                  <a:sysClr val="window" lastClr="FFFFFF"/>
                </a:solidFill>
                <a:effectLst/>
                <a:uLnTx/>
                <a:uFillTx/>
                <a:latin typeface="Arial Black" pitchFamily="34" charset="0"/>
                <a:ea typeface="+mn-ea"/>
                <a:cs typeface="+mn-cs"/>
              </a:endParaRPr>
            </a:p>
          </p:txBody>
        </p:sp>
        <p:grpSp>
          <p:nvGrpSpPr>
            <p:cNvPr id="19" name="Group 4"/>
            <p:cNvGrpSpPr>
              <a:grpSpLocks/>
            </p:cNvGrpSpPr>
            <p:nvPr/>
          </p:nvGrpSpPr>
          <p:grpSpPr bwMode="auto">
            <a:xfrm>
              <a:off x="1101877" y="1689100"/>
              <a:ext cx="1949572" cy="1754188"/>
              <a:chOff x="1203648" y="2235198"/>
              <a:chExt cx="1948611" cy="1754909"/>
            </a:xfrm>
          </p:grpSpPr>
          <p:sp>
            <p:nvSpPr>
              <p:cNvPr id="20" name="Oval 19"/>
              <p:cNvSpPr/>
              <p:nvPr/>
            </p:nvSpPr>
            <p:spPr>
              <a:xfrm>
                <a:off x="1265381" y="2235198"/>
                <a:ext cx="1754909" cy="175490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TextBox 20"/>
              <p:cNvSpPr txBox="1">
                <a:spLocks noChangeArrowheads="1"/>
              </p:cNvSpPr>
              <p:nvPr/>
            </p:nvSpPr>
            <p:spPr bwMode="auto">
              <a:xfrm>
                <a:off x="1203648" y="2481440"/>
                <a:ext cx="1948611" cy="1108451"/>
              </a:xfrm>
              <a:prstGeom prst="rect">
                <a:avLst/>
              </a:prstGeom>
            </p:spPr>
            <p:txBody>
              <a:bodyPr wrap="none">
                <a:spAutoFit/>
              </a:bodyPr>
              <a:lstStyle/>
              <a:p>
                <a:pPr algn="ctr"/>
                <a:r>
                  <a:rPr lang="en-US" sz="3300" b="1" dirty="0" smtClean="0">
                    <a:solidFill>
                      <a:schemeClr val="accent1"/>
                    </a:solidFill>
                    <a:latin typeface="Arial" pitchFamily="34" charset="0"/>
                    <a:cs typeface="Arial" pitchFamily="34" charset="0"/>
                  </a:rPr>
                  <a:t>New </a:t>
                </a:r>
              </a:p>
              <a:p>
                <a:pPr algn="ctr"/>
                <a:r>
                  <a:rPr lang="en-US" sz="3300" b="1" dirty="0" smtClean="0">
                    <a:solidFill>
                      <a:schemeClr val="accent1"/>
                    </a:solidFill>
                    <a:latin typeface="Arial" pitchFamily="34" charset="0"/>
                    <a:cs typeface="Arial" pitchFamily="34" charset="0"/>
                  </a:rPr>
                  <a:t>Features</a:t>
                </a:r>
                <a:endParaRPr lang="en-US" sz="3300" b="1" dirty="0">
                  <a:solidFill>
                    <a:schemeClr val="accent1"/>
                  </a:solidFill>
                  <a:latin typeface="Arial" pitchFamily="34" charset="0"/>
                  <a:cs typeface="Arial" pitchFamily="34" charset="0"/>
                </a:endParaRPr>
              </a:p>
            </p:txBody>
          </p:sp>
        </p:grpSp>
      </p:grpSp>
    </p:spTree>
    <p:extLst>
      <p:ext uri="{BB962C8B-B14F-4D97-AF65-F5344CB8AC3E}">
        <p14:creationId xmlns:p14="http://schemas.microsoft.com/office/powerpoint/2010/main" val="1298444852"/>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23" presetClass="entr" presetSubtype="16"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100" fill="hold"/>
                                        <p:tgtEl>
                                          <p:spTgt spid="7"/>
                                        </p:tgtEl>
                                        <p:attrNameLst>
                                          <p:attrName>ppt_w</p:attrName>
                                        </p:attrNameLst>
                                      </p:cBhvr>
                                      <p:tavLst>
                                        <p:tav tm="0">
                                          <p:val>
                                            <p:fltVal val="0"/>
                                          </p:val>
                                        </p:tav>
                                        <p:tav tm="100000">
                                          <p:val>
                                            <p:strVal val="#ppt_w"/>
                                          </p:val>
                                        </p:tav>
                                      </p:tavLst>
                                    </p:anim>
                                    <p:anim calcmode="lin" valueType="num">
                                      <p:cBhvr>
                                        <p:cTn id="25" dur="100" fill="hold"/>
                                        <p:tgtEl>
                                          <p:spTgt spid="7"/>
                                        </p:tgtEl>
                                        <p:attrNameLst>
                                          <p:attrName>ppt_h</p:attrName>
                                        </p:attrNameLst>
                                      </p:cBhvr>
                                      <p:tavLst>
                                        <p:tav tm="0">
                                          <p:val>
                                            <p:fltVal val="0"/>
                                          </p:val>
                                        </p:tav>
                                        <p:tav tm="100000">
                                          <p:val>
                                            <p:strVal val="#ppt_h"/>
                                          </p:val>
                                        </p:tav>
                                      </p:tavLst>
                                    </p:anim>
                                  </p:childTnLst>
                                </p:cTn>
                              </p:par>
                            </p:childTnLst>
                          </p:cTn>
                        </p:par>
                        <p:par>
                          <p:cTn id="26" fill="hold">
                            <p:stCondLst>
                              <p:cond delay="500"/>
                            </p:stCondLst>
                            <p:childTnLst>
                              <p:par>
                                <p:cTn id="27" presetID="6" presetClass="emph" presetSubtype="0" decel="52000" fill="hold" nodeType="afterEffect">
                                  <p:stCondLst>
                                    <p:cond delay="0"/>
                                  </p:stCondLst>
                                  <p:childTnLst>
                                    <p:animScale>
                                      <p:cBhvr>
                                        <p:cTn id="28" dur="100" fill="hold"/>
                                        <p:tgtEl>
                                          <p:spTgt spid="7"/>
                                        </p:tgtEl>
                                      </p:cBhvr>
                                      <p:by x="95000" y="95000"/>
                                    </p:animScale>
                                  </p:childTnLst>
                                </p:cTn>
                              </p:par>
                            </p:childTnLst>
                          </p:cTn>
                        </p:par>
                        <p:par>
                          <p:cTn id="29" fill="hold">
                            <p:stCondLst>
                              <p:cond delay="600"/>
                            </p:stCondLst>
                            <p:childTnLst>
                              <p:par>
                                <p:cTn id="30" presetID="23" presetClass="entr" presetSubtype="16"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 fill="hold"/>
                                        <p:tgtEl>
                                          <p:spTgt spid="11"/>
                                        </p:tgtEl>
                                        <p:attrNameLst>
                                          <p:attrName>ppt_w</p:attrName>
                                        </p:attrNameLst>
                                      </p:cBhvr>
                                      <p:tavLst>
                                        <p:tav tm="0">
                                          <p:val>
                                            <p:fltVal val="0"/>
                                          </p:val>
                                        </p:tav>
                                        <p:tav tm="100000">
                                          <p:val>
                                            <p:strVal val="#ppt_w"/>
                                          </p:val>
                                        </p:tav>
                                      </p:tavLst>
                                    </p:anim>
                                    <p:anim calcmode="lin" valueType="num">
                                      <p:cBhvr>
                                        <p:cTn id="33" dur="100" fill="hold"/>
                                        <p:tgtEl>
                                          <p:spTgt spid="11"/>
                                        </p:tgtEl>
                                        <p:attrNameLst>
                                          <p:attrName>ppt_h</p:attrName>
                                        </p:attrNameLst>
                                      </p:cBhvr>
                                      <p:tavLst>
                                        <p:tav tm="0">
                                          <p:val>
                                            <p:fltVal val="0"/>
                                          </p:val>
                                        </p:tav>
                                        <p:tav tm="100000">
                                          <p:val>
                                            <p:strVal val="#ppt_h"/>
                                          </p:val>
                                        </p:tav>
                                      </p:tavLst>
                                    </p:anim>
                                  </p:childTnLst>
                                </p:cTn>
                              </p:par>
                            </p:childTnLst>
                          </p:cTn>
                        </p:par>
                        <p:par>
                          <p:cTn id="34" fill="hold">
                            <p:stCondLst>
                              <p:cond delay="700"/>
                            </p:stCondLst>
                            <p:childTnLst>
                              <p:par>
                                <p:cTn id="35" presetID="6" presetClass="emph" presetSubtype="0" decel="52000" fill="hold" nodeType="afterEffect">
                                  <p:stCondLst>
                                    <p:cond delay="0"/>
                                  </p:stCondLst>
                                  <p:childTnLst>
                                    <p:animScale>
                                      <p:cBhvr>
                                        <p:cTn id="36" dur="100" fill="hold"/>
                                        <p:tgtEl>
                                          <p:spTgt spid="11"/>
                                        </p:tgtEl>
                                      </p:cBhvr>
                                      <p:by x="95000" y="95000"/>
                                    </p:animScale>
                                  </p:childTnLst>
                                </p:cTn>
                              </p:par>
                            </p:childTnLst>
                          </p:cTn>
                        </p:par>
                        <p:par>
                          <p:cTn id="37" fill="hold">
                            <p:stCondLst>
                              <p:cond delay="800"/>
                            </p:stCondLst>
                            <p:childTnLst>
                              <p:par>
                                <p:cTn id="38" presetID="23" presetClass="entr" presetSubtype="16"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100" fill="hold"/>
                                        <p:tgtEl>
                                          <p:spTgt spid="14"/>
                                        </p:tgtEl>
                                        <p:attrNameLst>
                                          <p:attrName>ppt_w</p:attrName>
                                        </p:attrNameLst>
                                      </p:cBhvr>
                                      <p:tavLst>
                                        <p:tav tm="0">
                                          <p:val>
                                            <p:fltVal val="0"/>
                                          </p:val>
                                        </p:tav>
                                        <p:tav tm="100000">
                                          <p:val>
                                            <p:strVal val="#ppt_w"/>
                                          </p:val>
                                        </p:tav>
                                      </p:tavLst>
                                    </p:anim>
                                    <p:anim calcmode="lin" valueType="num">
                                      <p:cBhvr>
                                        <p:cTn id="41" dur="100" fill="hold"/>
                                        <p:tgtEl>
                                          <p:spTgt spid="14"/>
                                        </p:tgtEl>
                                        <p:attrNameLst>
                                          <p:attrName>ppt_h</p:attrName>
                                        </p:attrNameLst>
                                      </p:cBhvr>
                                      <p:tavLst>
                                        <p:tav tm="0">
                                          <p:val>
                                            <p:fltVal val="0"/>
                                          </p:val>
                                        </p:tav>
                                        <p:tav tm="100000">
                                          <p:val>
                                            <p:strVal val="#ppt_h"/>
                                          </p:val>
                                        </p:tav>
                                      </p:tavLst>
                                    </p:anim>
                                  </p:childTnLst>
                                </p:cTn>
                              </p:par>
                            </p:childTnLst>
                          </p:cTn>
                        </p:par>
                        <p:par>
                          <p:cTn id="42" fill="hold">
                            <p:stCondLst>
                              <p:cond delay="900"/>
                            </p:stCondLst>
                            <p:childTnLst>
                              <p:par>
                                <p:cTn id="43" presetID="6" presetClass="emph" presetSubtype="0" decel="52000" fill="hold" nodeType="afterEffect">
                                  <p:stCondLst>
                                    <p:cond delay="0"/>
                                  </p:stCondLst>
                                  <p:childTnLst>
                                    <p:animScale>
                                      <p:cBhvr>
                                        <p:cTn id="44" dur="100" fill="hold"/>
                                        <p:tgtEl>
                                          <p:spTgt spid="14"/>
                                        </p:tgtEl>
                                      </p:cBhvr>
                                      <p:by x="95000" y="95000"/>
                                    </p:animScale>
                                  </p:childTnLst>
                                </p:cTn>
                              </p:par>
                            </p:childTnLst>
                          </p:cTn>
                        </p:par>
                        <p:par>
                          <p:cTn id="45" fill="hold">
                            <p:stCondLst>
                              <p:cond delay="1000"/>
                            </p:stCondLst>
                            <p:childTnLst>
                              <p:par>
                                <p:cTn id="46" presetID="23" presetClass="entr" presetSubtype="16"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100" fill="hold"/>
                                        <p:tgtEl>
                                          <p:spTgt spid="8"/>
                                        </p:tgtEl>
                                        <p:attrNameLst>
                                          <p:attrName>ppt_w</p:attrName>
                                        </p:attrNameLst>
                                      </p:cBhvr>
                                      <p:tavLst>
                                        <p:tav tm="0">
                                          <p:val>
                                            <p:fltVal val="0"/>
                                          </p:val>
                                        </p:tav>
                                        <p:tav tm="100000">
                                          <p:val>
                                            <p:strVal val="#ppt_w"/>
                                          </p:val>
                                        </p:tav>
                                      </p:tavLst>
                                    </p:anim>
                                    <p:anim calcmode="lin" valueType="num">
                                      <p:cBhvr>
                                        <p:cTn id="49" dur="100" fill="hold"/>
                                        <p:tgtEl>
                                          <p:spTgt spid="8"/>
                                        </p:tgtEl>
                                        <p:attrNameLst>
                                          <p:attrName>ppt_h</p:attrName>
                                        </p:attrNameLst>
                                      </p:cBhvr>
                                      <p:tavLst>
                                        <p:tav tm="0">
                                          <p:val>
                                            <p:fltVal val="0"/>
                                          </p:val>
                                        </p:tav>
                                        <p:tav tm="100000">
                                          <p:val>
                                            <p:strVal val="#ppt_h"/>
                                          </p:val>
                                        </p:tav>
                                      </p:tavLst>
                                    </p:anim>
                                  </p:childTnLst>
                                </p:cTn>
                              </p:par>
                            </p:childTnLst>
                          </p:cTn>
                        </p:par>
                        <p:par>
                          <p:cTn id="50" fill="hold">
                            <p:stCondLst>
                              <p:cond delay="1100"/>
                            </p:stCondLst>
                            <p:childTnLst>
                              <p:par>
                                <p:cTn id="51" presetID="6" presetClass="emph" presetSubtype="0" decel="52000" fill="hold" nodeType="afterEffect">
                                  <p:stCondLst>
                                    <p:cond delay="0"/>
                                  </p:stCondLst>
                                  <p:childTnLst>
                                    <p:animScale>
                                      <p:cBhvr>
                                        <p:cTn id="52" dur="100" fill="hold"/>
                                        <p:tgtEl>
                                          <p:spTgt spid="8"/>
                                        </p:tgtEl>
                                      </p:cBhvr>
                                      <p:by x="95000" y="95000"/>
                                    </p:animScale>
                                  </p:childTnLst>
                                </p:cTn>
                              </p:par>
                            </p:childTnLst>
                          </p:cTn>
                        </p:par>
                        <p:par>
                          <p:cTn id="53" fill="hold">
                            <p:stCondLst>
                              <p:cond delay="1200"/>
                            </p:stCondLst>
                            <p:childTnLst>
                              <p:par>
                                <p:cTn id="54" presetID="23" presetClass="entr" presetSubtype="16"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100" fill="hold"/>
                                        <p:tgtEl>
                                          <p:spTgt spid="12"/>
                                        </p:tgtEl>
                                        <p:attrNameLst>
                                          <p:attrName>ppt_w</p:attrName>
                                        </p:attrNameLst>
                                      </p:cBhvr>
                                      <p:tavLst>
                                        <p:tav tm="0">
                                          <p:val>
                                            <p:fltVal val="0"/>
                                          </p:val>
                                        </p:tav>
                                        <p:tav tm="100000">
                                          <p:val>
                                            <p:strVal val="#ppt_w"/>
                                          </p:val>
                                        </p:tav>
                                      </p:tavLst>
                                    </p:anim>
                                    <p:anim calcmode="lin" valueType="num">
                                      <p:cBhvr>
                                        <p:cTn id="57" dur="100" fill="hold"/>
                                        <p:tgtEl>
                                          <p:spTgt spid="12"/>
                                        </p:tgtEl>
                                        <p:attrNameLst>
                                          <p:attrName>ppt_h</p:attrName>
                                        </p:attrNameLst>
                                      </p:cBhvr>
                                      <p:tavLst>
                                        <p:tav tm="0">
                                          <p:val>
                                            <p:fltVal val="0"/>
                                          </p:val>
                                        </p:tav>
                                        <p:tav tm="100000">
                                          <p:val>
                                            <p:strVal val="#ppt_h"/>
                                          </p:val>
                                        </p:tav>
                                      </p:tavLst>
                                    </p:anim>
                                  </p:childTnLst>
                                </p:cTn>
                              </p:par>
                            </p:childTnLst>
                          </p:cTn>
                        </p:par>
                        <p:par>
                          <p:cTn id="58" fill="hold">
                            <p:stCondLst>
                              <p:cond delay="1300"/>
                            </p:stCondLst>
                            <p:childTnLst>
                              <p:par>
                                <p:cTn id="59" presetID="6" presetClass="emph" presetSubtype="0" decel="52000" fill="hold" nodeType="afterEffect">
                                  <p:stCondLst>
                                    <p:cond delay="0"/>
                                  </p:stCondLst>
                                  <p:childTnLst>
                                    <p:animScale>
                                      <p:cBhvr>
                                        <p:cTn id="60" dur="100" fill="hold"/>
                                        <p:tgtEl>
                                          <p:spTgt spid="12"/>
                                        </p:tgtEl>
                                      </p:cBhvr>
                                      <p:by x="95000" y="95000"/>
                                    </p:animScale>
                                  </p:childTnLst>
                                </p:cTn>
                              </p:par>
                            </p:childTnLst>
                          </p:cTn>
                        </p:par>
                        <p:par>
                          <p:cTn id="61" fill="hold">
                            <p:stCondLst>
                              <p:cond delay="1400"/>
                            </p:stCondLst>
                            <p:childTnLst>
                              <p:par>
                                <p:cTn id="62" presetID="23" presetClass="entr" presetSubtype="16" fill="hold"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100" fill="hold"/>
                                        <p:tgtEl>
                                          <p:spTgt spid="16"/>
                                        </p:tgtEl>
                                        <p:attrNameLst>
                                          <p:attrName>ppt_w</p:attrName>
                                        </p:attrNameLst>
                                      </p:cBhvr>
                                      <p:tavLst>
                                        <p:tav tm="0">
                                          <p:val>
                                            <p:fltVal val="0"/>
                                          </p:val>
                                        </p:tav>
                                        <p:tav tm="100000">
                                          <p:val>
                                            <p:strVal val="#ppt_w"/>
                                          </p:val>
                                        </p:tav>
                                      </p:tavLst>
                                    </p:anim>
                                    <p:anim calcmode="lin" valueType="num">
                                      <p:cBhvr>
                                        <p:cTn id="65" dur="100" fill="hold"/>
                                        <p:tgtEl>
                                          <p:spTgt spid="16"/>
                                        </p:tgtEl>
                                        <p:attrNameLst>
                                          <p:attrName>ppt_h</p:attrName>
                                        </p:attrNameLst>
                                      </p:cBhvr>
                                      <p:tavLst>
                                        <p:tav tm="0">
                                          <p:val>
                                            <p:fltVal val="0"/>
                                          </p:val>
                                        </p:tav>
                                        <p:tav tm="100000">
                                          <p:val>
                                            <p:strVal val="#ppt_h"/>
                                          </p:val>
                                        </p:tav>
                                      </p:tavLst>
                                    </p:anim>
                                  </p:childTnLst>
                                </p:cTn>
                              </p:par>
                            </p:childTnLst>
                          </p:cTn>
                        </p:par>
                        <p:par>
                          <p:cTn id="66" fill="hold">
                            <p:stCondLst>
                              <p:cond delay="1500"/>
                            </p:stCondLst>
                            <p:childTnLst>
                              <p:par>
                                <p:cTn id="67" presetID="6" presetClass="emph" presetSubtype="0" decel="52000" fill="hold" nodeType="afterEffect">
                                  <p:stCondLst>
                                    <p:cond delay="0"/>
                                  </p:stCondLst>
                                  <p:childTnLst>
                                    <p:animScale>
                                      <p:cBhvr>
                                        <p:cTn id="68" dur="100" fill="hold"/>
                                        <p:tgtEl>
                                          <p:spTgt spid="16"/>
                                        </p:tgtEl>
                                      </p:cBhvr>
                                      <p:by x="95000" y="95000"/>
                                    </p:animScale>
                                  </p:childTnLst>
                                </p:cTn>
                              </p:par>
                            </p:childTnLst>
                          </p:cTn>
                        </p:par>
                        <p:par>
                          <p:cTn id="69" fill="hold">
                            <p:stCondLst>
                              <p:cond delay="1600"/>
                            </p:stCondLst>
                            <p:childTnLst>
                              <p:par>
                                <p:cTn id="70" presetID="23" presetClass="entr" presetSubtype="16" fill="hold" nodeType="afterEffect">
                                  <p:stCondLst>
                                    <p:cond delay="0"/>
                                  </p:stCondLst>
                                  <p:childTnLst>
                                    <p:set>
                                      <p:cBhvr>
                                        <p:cTn id="71" dur="1" fill="hold">
                                          <p:stCondLst>
                                            <p:cond delay="0"/>
                                          </p:stCondLst>
                                        </p:cTn>
                                        <p:tgtEl>
                                          <p:spTgt spid="9"/>
                                        </p:tgtEl>
                                        <p:attrNameLst>
                                          <p:attrName>style.visibility</p:attrName>
                                        </p:attrNameLst>
                                      </p:cBhvr>
                                      <p:to>
                                        <p:strVal val="visible"/>
                                      </p:to>
                                    </p:set>
                                    <p:anim calcmode="lin" valueType="num">
                                      <p:cBhvr>
                                        <p:cTn id="72" dur="100" fill="hold"/>
                                        <p:tgtEl>
                                          <p:spTgt spid="9"/>
                                        </p:tgtEl>
                                        <p:attrNameLst>
                                          <p:attrName>ppt_w</p:attrName>
                                        </p:attrNameLst>
                                      </p:cBhvr>
                                      <p:tavLst>
                                        <p:tav tm="0">
                                          <p:val>
                                            <p:fltVal val="0"/>
                                          </p:val>
                                        </p:tav>
                                        <p:tav tm="100000">
                                          <p:val>
                                            <p:strVal val="#ppt_w"/>
                                          </p:val>
                                        </p:tav>
                                      </p:tavLst>
                                    </p:anim>
                                    <p:anim calcmode="lin" valueType="num">
                                      <p:cBhvr>
                                        <p:cTn id="73" dur="100" fill="hold"/>
                                        <p:tgtEl>
                                          <p:spTgt spid="9"/>
                                        </p:tgtEl>
                                        <p:attrNameLst>
                                          <p:attrName>ppt_h</p:attrName>
                                        </p:attrNameLst>
                                      </p:cBhvr>
                                      <p:tavLst>
                                        <p:tav tm="0">
                                          <p:val>
                                            <p:fltVal val="0"/>
                                          </p:val>
                                        </p:tav>
                                        <p:tav tm="100000">
                                          <p:val>
                                            <p:strVal val="#ppt_h"/>
                                          </p:val>
                                        </p:tav>
                                      </p:tavLst>
                                    </p:anim>
                                  </p:childTnLst>
                                </p:cTn>
                              </p:par>
                            </p:childTnLst>
                          </p:cTn>
                        </p:par>
                        <p:par>
                          <p:cTn id="74" fill="hold">
                            <p:stCondLst>
                              <p:cond delay="1700"/>
                            </p:stCondLst>
                            <p:childTnLst>
                              <p:par>
                                <p:cTn id="75" presetID="6" presetClass="emph" presetSubtype="0" decel="52000" fill="hold" nodeType="afterEffect">
                                  <p:stCondLst>
                                    <p:cond delay="0"/>
                                  </p:stCondLst>
                                  <p:childTnLst>
                                    <p:animScale>
                                      <p:cBhvr>
                                        <p:cTn id="76" dur="100" fill="hold"/>
                                        <p:tgtEl>
                                          <p:spTgt spid="9"/>
                                        </p:tgtEl>
                                      </p:cBhvr>
                                      <p:by x="95000" y="95000"/>
                                    </p:animScale>
                                  </p:childTnLst>
                                </p:cTn>
                              </p:par>
                            </p:childTnLst>
                          </p:cTn>
                        </p:par>
                        <p:par>
                          <p:cTn id="77" fill="hold">
                            <p:stCondLst>
                              <p:cond delay="1800"/>
                            </p:stCondLst>
                            <p:childTnLst>
                              <p:par>
                                <p:cTn id="78" presetID="23" presetClass="entr" presetSubtype="16" fill="hold" nodeType="afterEffect">
                                  <p:stCondLst>
                                    <p:cond delay="0"/>
                                  </p:stCondLst>
                                  <p:childTnLst>
                                    <p:set>
                                      <p:cBhvr>
                                        <p:cTn id="79" dur="1" fill="hold">
                                          <p:stCondLst>
                                            <p:cond delay="0"/>
                                          </p:stCondLst>
                                        </p:cTn>
                                        <p:tgtEl>
                                          <p:spTgt spid="13"/>
                                        </p:tgtEl>
                                        <p:attrNameLst>
                                          <p:attrName>style.visibility</p:attrName>
                                        </p:attrNameLst>
                                      </p:cBhvr>
                                      <p:to>
                                        <p:strVal val="visible"/>
                                      </p:to>
                                    </p:set>
                                    <p:anim calcmode="lin" valueType="num">
                                      <p:cBhvr>
                                        <p:cTn id="80" dur="100" fill="hold"/>
                                        <p:tgtEl>
                                          <p:spTgt spid="13"/>
                                        </p:tgtEl>
                                        <p:attrNameLst>
                                          <p:attrName>ppt_w</p:attrName>
                                        </p:attrNameLst>
                                      </p:cBhvr>
                                      <p:tavLst>
                                        <p:tav tm="0">
                                          <p:val>
                                            <p:fltVal val="0"/>
                                          </p:val>
                                        </p:tav>
                                        <p:tav tm="100000">
                                          <p:val>
                                            <p:strVal val="#ppt_w"/>
                                          </p:val>
                                        </p:tav>
                                      </p:tavLst>
                                    </p:anim>
                                    <p:anim calcmode="lin" valueType="num">
                                      <p:cBhvr>
                                        <p:cTn id="81" dur="100" fill="hold"/>
                                        <p:tgtEl>
                                          <p:spTgt spid="13"/>
                                        </p:tgtEl>
                                        <p:attrNameLst>
                                          <p:attrName>ppt_h</p:attrName>
                                        </p:attrNameLst>
                                      </p:cBhvr>
                                      <p:tavLst>
                                        <p:tav tm="0">
                                          <p:val>
                                            <p:fltVal val="0"/>
                                          </p:val>
                                        </p:tav>
                                        <p:tav tm="100000">
                                          <p:val>
                                            <p:strVal val="#ppt_h"/>
                                          </p:val>
                                        </p:tav>
                                      </p:tavLst>
                                    </p:anim>
                                  </p:childTnLst>
                                </p:cTn>
                              </p:par>
                            </p:childTnLst>
                          </p:cTn>
                        </p:par>
                        <p:par>
                          <p:cTn id="82" fill="hold">
                            <p:stCondLst>
                              <p:cond delay="1900"/>
                            </p:stCondLst>
                            <p:childTnLst>
                              <p:par>
                                <p:cTn id="83" presetID="6" presetClass="emph" presetSubtype="0" decel="52000" fill="hold" nodeType="afterEffect">
                                  <p:stCondLst>
                                    <p:cond delay="0"/>
                                  </p:stCondLst>
                                  <p:childTnLst>
                                    <p:animScale>
                                      <p:cBhvr>
                                        <p:cTn id="84" dur="100" fill="hold"/>
                                        <p:tgtEl>
                                          <p:spTgt spid="13"/>
                                        </p:tgtEl>
                                      </p:cBhvr>
                                      <p:by x="95000" y="95000"/>
                                    </p:animScale>
                                  </p:childTnLst>
                                </p:cTn>
                              </p:par>
                            </p:childTnLst>
                          </p:cTn>
                        </p:par>
                        <p:par>
                          <p:cTn id="85" fill="hold">
                            <p:stCondLst>
                              <p:cond delay="2000"/>
                            </p:stCondLst>
                            <p:childTnLst>
                              <p:par>
                                <p:cTn id="86" presetID="23" presetClass="entr" presetSubtype="16" fill="hold" nodeType="after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p:cTn id="88" dur="100" fill="hold"/>
                                        <p:tgtEl>
                                          <p:spTgt spid="15"/>
                                        </p:tgtEl>
                                        <p:attrNameLst>
                                          <p:attrName>ppt_w</p:attrName>
                                        </p:attrNameLst>
                                      </p:cBhvr>
                                      <p:tavLst>
                                        <p:tav tm="0">
                                          <p:val>
                                            <p:fltVal val="0"/>
                                          </p:val>
                                        </p:tav>
                                        <p:tav tm="100000">
                                          <p:val>
                                            <p:strVal val="#ppt_w"/>
                                          </p:val>
                                        </p:tav>
                                      </p:tavLst>
                                    </p:anim>
                                    <p:anim calcmode="lin" valueType="num">
                                      <p:cBhvr>
                                        <p:cTn id="89" dur="100" fill="hold"/>
                                        <p:tgtEl>
                                          <p:spTgt spid="15"/>
                                        </p:tgtEl>
                                        <p:attrNameLst>
                                          <p:attrName>ppt_h</p:attrName>
                                        </p:attrNameLst>
                                      </p:cBhvr>
                                      <p:tavLst>
                                        <p:tav tm="0">
                                          <p:val>
                                            <p:fltVal val="0"/>
                                          </p:val>
                                        </p:tav>
                                        <p:tav tm="100000">
                                          <p:val>
                                            <p:strVal val="#ppt_h"/>
                                          </p:val>
                                        </p:tav>
                                      </p:tavLst>
                                    </p:anim>
                                  </p:childTnLst>
                                </p:cTn>
                              </p:par>
                            </p:childTnLst>
                          </p:cTn>
                        </p:par>
                        <p:par>
                          <p:cTn id="90" fill="hold">
                            <p:stCondLst>
                              <p:cond delay="2100"/>
                            </p:stCondLst>
                            <p:childTnLst>
                              <p:par>
                                <p:cTn id="91" presetID="6" presetClass="emph" presetSubtype="0" decel="52000" fill="hold" nodeType="afterEffect">
                                  <p:stCondLst>
                                    <p:cond delay="0"/>
                                  </p:stCondLst>
                                  <p:childTnLst>
                                    <p:animScale>
                                      <p:cBhvr>
                                        <p:cTn id="92" dur="100" fill="hold"/>
                                        <p:tgtEl>
                                          <p:spTgt spid="15"/>
                                        </p:tgtEl>
                                      </p:cBhvr>
                                      <p:by x="95000" y="95000"/>
                                    </p:animScale>
                                  </p:childTnLst>
                                </p:cTn>
                              </p:par>
                            </p:childTnLst>
                          </p:cTn>
                        </p:par>
                        <p:par>
                          <p:cTn id="93" fill="hold">
                            <p:stCondLst>
                              <p:cond delay="2200"/>
                            </p:stCondLst>
                            <p:childTnLst>
                              <p:par>
                                <p:cTn id="94" presetID="23" presetClass="entr" presetSubtype="16" fill="hold" nodeType="afterEffect">
                                  <p:stCondLst>
                                    <p:cond delay="0"/>
                                  </p:stCondLst>
                                  <p:childTnLst>
                                    <p:set>
                                      <p:cBhvr>
                                        <p:cTn id="95" dur="1" fill="hold">
                                          <p:stCondLst>
                                            <p:cond delay="0"/>
                                          </p:stCondLst>
                                        </p:cTn>
                                        <p:tgtEl>
                                          <p:spTgt spid="10"/>
                                        </p:tgtEl>
                                        <p:attrNameLst>
                                          <p:attrName>style.visibility</p:attrName>
                                        </p:attrNameLst>
                                      </p:cBhvr>
                                      <p:to>
                                        <p:strVal val="visible"/>
                                      </p:to>
                                    </p:set>
                                    <p:anim calcmode="lin" valueType="num">
                                      <p:cBhvr>
                                        <p:cTn id="96" dur="100" fill="hold"/>
                                        <p:tgtEl>
                                          <p:spTgt spid="10"/>
                                        </p:tgtEl>
                                        <p:attrNameLst>
                                          <p:attrName>ppt_w</p:attrName>
                                        </p:attrNameLst>
                                      </p:cBhvr>
                                      <p:tavLst>
                                        <p:tav tm="0">
                                          <p:val>
                                            <p:fltVal val="0"/>
                                          </p:val>
                                        </p:tav>
                                        <p:tav tm="100000">
                                          <p:val>
                                            <p:strVal val="#ppt_w"/>
                                          </p:val>
                                        </p:tav>
                                      </p:tavLst>
                                    </p:anim>
                                    <p:anim calcmode="lin" valueType="num">
                                      <p:cBhvr>
                                        <p:cTn id="97" dur="100" fill="hold"/>
                                        <p:tgtEl>
                                          <p:spTgt spid="10"/>
                                        </p:tgtEl>
                                        <p:attrNameLst>
                                          <p:attrName>ppt_h</p:attrName>
                                        </p:attrNameLst>
                                      </p:cBhvr>
                                      <p:tavLst>
                                        <p:tav tm="0">
                                          <p:val>
                                            <p:fltVal val="0"/>
                                          </p:val>
                                        </p:tav>
                                        <p:tav tm="100000">
                                          <p:val>
                                            <p:strVal val="#ppt_h"/>
                                          </p:val>
                                        </p:tav>
                                      </p:tavLst>
                                    </p:anim>
                                  </p:childTnLst>
                                </p:cTn>
                              </p:par>
                            </p:childTnLst>
                          </p:cTn>
                        </p:par>
                        <p:par>
                          <p:cTn id="98" fill="hold">
                            <p:stCondLst>
                              <p:cond delay="2300"/>
                            </p:stCondLst>
                            <p:childTnLst>
                              <p:par>
                                <p:cTn id="99" presetID="6" presetClass="emph" presetSubtype="0" decel="52000" fill="hold" nodeType="afterEffect">
                                  <p:stCondLst>
                                    <p:cond delay="0"/>
                                  </p:stCondLst>
                                  <p:childTnLst>
                                    <p:animScale>
                                      <p:cBhvr>
                                        <p:cTn id="100" dur="100" fill="hold"/>
                                        <p:tgtEl>
                                          <p:spTgt spid="10"/>
                                        </p:tgtEl>
                                      </p:cBhvr>
                                      <p:by x="95000" y="95000"/>
                                    </p:animScale>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5">
                                            <p:txEl>
                                              <p:pRg st="0" end="0"/>
                                            </p:txEl>
                                          </p:spTgt>
                                        </p:tgtEl>
                                        <p:attrNameLst>
                                          <p:attrName>style.visibility</p:attrName>
                                        </p:attrNameLst>
                                      </p:cBhvr>
                                      <p:to>
                                        <p:strVal val="visible"/>
                                      </p:to>
                                    </p:set>
                                    <p:animEffect transition="in" filter="fade">
                                      <p:cBhvr>
                                        <p:cTn id="105" dur="500"/>
                                        <p:tgtEl>
                                          <p:spTgt spid="5">
                                            <p:txEl>
                                              <p:pRg st="0" end="0"/>
                                            </p:txEl>
                                          </p:spTgt>
                                        </p:tgtEl>
                                      </p:cBhvr>
                                    </p:animEffect>
                                    <p:anim calcmode="lin" valueType="num">
                                      <p:cBhvr>
                                        <p:cTn id="106"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07" dur="500" fill="hold"/>
                                        <p:tgtEl>
                                          <p:spTgt spid="5">
                                            <p:txEl>
                                              <p:pRg st="0" end="0"/>
                                            </p:txEl>
                                          </p:spTgt>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5">
                                            <p:txEl>
                                              <p:pRg st="1" end="1"/>
                                            </p:txEl>
                                          </p:spTgt>
                                        </p:tgtEl>
                                        <p:attrNameLst>
                                          <p:attrName>style.visibility</p:attrName>
                                        </p:attrNameLst>
                                      </p:cBhvr>
                                      <p:to>
                                        <p:strVal val="visible"/>
                                      </p:to>
                                    </p:set>
                                    <p:animEffect transition="in" filter="fade">
                                      <p:cBhvr>
                                        <p:cTn id="110" dur="500"/>
                                        <p:tgtEl>
                                          <p:spTgt spid="5">
                                            <p:txEl>
                                              <p:pRg st="1" end="1"/>
                                            </p:txEl>
                                          </p:spTgt>
                                        </p:tgtEl>
                                      </p:cBhvr>
                                    </p:animEffect>
                                    <p:anim calcmode="lin" valueType="num">
                                      <p:cBhvr>
                                        <p:cTn id="1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12" dur="500" fill="hold"/>
                                        <p:tgtEl>
                                          <p:spTgt spid="5">
                                            <p:txEl>
                                              <p:pRg st="1" end="1"/>
                                            </p:txEl>
                                          </p:spTgt>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5">
                                            <p:txEl>
                                              <p:pRg st="2" end="2"/>
                                            </p:txEl>
                                          </p:spTgt>
                                        </p:tgtEl>
                                        <p:attrNameLst>
                                          <p:attrName>style.visibility</p:attrName>
                                        </p:attrNameLst>
                                      </p:cBhvr>
                                      <p:to>
                                        <p:strVal val="visible"/>
                                      </p:to>
                                    </p:set>
                                    <p:animEffect transition="in" filter="fade">
                                      <p:cBhvr>
                                        <p:cTn id="115" dur="500"/>
                                        <p:tgtEl>
                                          <p:spTgt spid="5">
                                            <p:txEl>
                                              <p:pRg st="2" end="2"/>
                                            </p:txEl>
                                          </p:spTgt>
                                        </p:tgtEl>
                                      </p:cBhvr>
                                    </p:animEffect>
                                    <p:anim calcmode="lin" valueType="num">
                                      <p:cBhvr>
                                        <p:cTn id="11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17" dur="500" fill="hold"/>
                                        <p:tgtEl>
                                          <p:spTgt spid="5">
                                            <p:txEl>
                                              <p:pRg st="2" end="2"/>
                                            </p:txEl>
                                          </p:spTgt>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5">
                                            <p:txEl>
                                              <p:pRg st="3" end="3"/>
                                            </p:txEl>
                                          </p:spTgt>
                                        </p:tgtEl>
                                        <p:attrNameLst>
                                          <p:attrName>style.visibility</p:attrName>
                                        </p:attrNameLst>
                                      </p:cBhvr>
                                      <p:to>
                                        <p:strVal val="visible"/>
                                      </p:to>
                                    </p:set>
                                    <p:animEffect transition="in" filter="fade">
                                      <p:cBhvr>
                                        <p:cTn id="120" dur="500"/>
                                        <p:tgtEl>
                                          <p:spTgt spid="5">
                                            <p:txEl>
                                              <p:pRg st="3" end="3"/>
                                            </p:txEl>
                                          </p:spTgt>
                                        </p:tgtEl>
                                      </p:cBhvr>
                                    </p:animEffect>
                                    <p:anim calcmode="lin" valueType="num">
                                      <p:cBhvr>
                                        <p:cTn id="1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22" dur="500" fill="hold"/>
                                        <p:tgtEl>
                                          <p:spTgt spid="5">
                                            <p:txEl>
                                              <p:pRg st="3" end="3"/>
                                            </p:txEl>
                                          </p:spTgt>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5">
                                            <p:txEl>
                                              <p:pRg st="4" end="4"/>
                                            </p:txEl>
                                          </p:spTgt>
                                        </p:tgtEl>
                                        <p:attrNameLst>
                                          <p:attrName>style.visibility</p:attrName>
                                        </p:attrNameLst>
                                      </p:cBhvr>
                                      <p:to>
                                        <p:strVal val="visible"/>
                                      </p:to>
                                    </p:set>
                                    <p:animEffect transition="in" filter="fade">
                                      <p:cBhvr>
                                        <p:cTn id="125" dur="500"/>
                                        <p:tgtEl>
                                          <p:spTgt spid="5">
                                            <p:txEl>
                                              <p:pRg st="4" end="4"/>
                                            </p:txEl>
                                          </p:spTgt>
                                        </p:tgtEl>
                                      </p:cBhvr>
                                    </p:animEffect>
                                    <p:anim calcmode="lin" valueType="num">
                                      <p:cBhvr>
                                        <p:cTn id="12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27" dur="500" fill="hold"/>
                                        <p:tgtEl>
                                          <p:spTgt spid="5">
                                            <p:txEl>
                                              <p:pRg st="4" end="4"/>
                                            </p:txEl>
                                          </p:spTgt>
                                        </p:tgtEl>
                                        <p:attrNameLst>
                                          <p:attrName>ppt_y</p:attrName>
                                        </p:attrNameLst>
                                      </p:cBhvr>
                                      <p:tavLst>
                                        <p:tav tm="0">
                                          <p:val>
                                            <p:strVal val="#ppt_y+.1"/>
                                          </p:val>
                                        </p:tav>
                                        <p:tav tm="100000">
                                          <p:val>
                                            <p:strVal val="#ppt_y"/>
                                          </p:val>
                                        </p:tav>
                                      </p:tavLst>
                                    </p:anim>
                                  </p:childTnLst>
                                </p:cTn>
                              </p:par>
                              <p:par>
                                <p:cTn id="128" presetID="42" presetClass="entr" presetSubtype="0" fill="hold" nodeType="withEffect">
                                  <p:stCondLst>
                                    <p:cond delay="0"/>
                                  </p:stCondLst>
                                  <p:childTnLst>
                                    <p:set>
                                      <p:cBhvr>
                                        <p:cTn id="129" dur="1" fill="hold">
                                          <p:stCondLst>
                                            <p:cond delay="0"/>
                                          </p:stCondLst>
                                        </p:cTn>
                                        <p:tgtEl>
                                          <p:spTgt spid="5">
                                            <p:txEl>
                                              <p:pRg st="5" end="5"/>
                                            </p:txEl>
                                          </p:spTgt>
                                        </p:tgtEl>
                                        <p:attrNameLst>
                                          <p:attrName>style.visibility</p:attrName>
                                        </p:attrNameLst>
                                      </p:cBhvr>
                                      <p:to>
                                        <p:strVal val="visible"/>
                                      </p:to>
                                    </p:set>
                                    <p:animEffect transition="in" filter="fade">
                                      <p:cBhvr>
                                        <p:cTn id="130" dur="500"/>
                                        <p:tgtEl>
                                          <p:spTgt spid="5">
                                            <p:txEl>
                                              <p:pRg st="5" end="5"/>
                                            </p:txEl>
                                          </p:spTgt>
                                        </p:tgtEl>
                                      </p:cBhvr>
                                    </p:animEffect>
                                    <p:anim calcmode="lin" valueType="num">
                                      <p:cBhvr>
                                        <p:cTn id="1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32" dur="500" fill="hold"/>
                                        <p:tgtEl>
                                          <p:spTgt spid="5">
                                            <p:txEl>
                                              <p:pRg st="5" end="5"/>
                                            </p:txEl>
                                          </p:spTgt>
                                        </p:tgtEl>
                                        <p:attrNameLst>
                                          <p:attrName>ppt_y</p:attrName>
                                        </p:attrNameLst>
                                      </p:cBhvr>
                                      <p:tavLst>
                                        <p:tav tm="0">
                                          <p:val>
                                            <p:strVal val="#ppt_y+.1"/>
                                          </p:val>
                                        </p:tav>
                                        <p:tav tm="100000">
                                          <p:val>
                                            <p:strVal val="#ppt_y"/>
                                          </p:val>
                                        </p:tav>
                                      </p:tavLst>
                                    </p:anim>
                                  </p:childTnLst>
                                </p:cTn>
                              </p:par>
                              <p:par>
                                <p:cTn id="133" presetID="42" presetClass="entr" presetSubtype="0" fill="hold" nodeType="withEffect">
                                  <p:stCondLst>
                                    <p:cond delay="0"/>
                                  </p:stCondLst>
                                  <p:childTnLst>
                                    <p:set>
                                      <p:cBhvr>
                                        <p:cTn id="134" dur="1" fill="hold">
                                          <p:stCondLst>
                                            <p:cond delay="0"/>
                                          </p:stCondLst>
                                        </p:cTn>
                                        <p:tgtEl>
                                          <p:spTgt spid="5">
                                            <p:txEl>
                                              <p:pRg st="6" end="6"/>
                                            </p:txEl>
                                          </p:spTgt>
                                        </p:tgtEl>
                                        <p:attrNameLst>
                                          <p:attrName>style.visibility</p:attrName>
                                        </p:attrNameLst>
                                      </p:cBhvr>
                                      <p:to>
                                        <p:strVal val="visible"/>
                                      </p:to>
                                    </p:set>
                                    <p:animEffect transition="in" filter="fade">
                                      <p:cBhvr>
                                        <p:cTn id="135" dur="500"/>
                                        <p:tgtEl>
                                          <p:spTgt spid="5">
                                            <p:txEl>
                                              <p:pRg st="6" end="6"/>
                                            </p:txEl>
                                          </p:spTgt>
                                        </p:tgtEl>
                                      </p:cBhvr>
                                    </p:animEffect>
                                    <p:anim calcmode="lin" valueType="num">
                                      <p:cBhvr>
                                        <p:cTn id="136"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37"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0"/>
            <a:ext cx="8458200" cy="5493812"/>
          </a:xfrm>
          <a:prstGeom prst="rect">
            <a:avLst/>
          </a:prstGeom>
        </p:spPr>
        <p:txBody>
          <a:bodyPr wrap="square">
            <a:spAutoFit/>
          </a:bodyPr>
          <a:lstStyle/>
          <a:p>
            <a:pPr>
              <a:buClr>
                <a:schemeClr val="accent2">
                  <a:lumMod val="75000"/>
                </a:schemeClr>
              </a:buClr>
            </a:pPr>
            <a:r>
              <a:rPr lang="en-US" sz="2700" b="1" dirty="0"/>
              <a:t>UTF8Encoding  </a:t>
            </a:r>
            <a:r>
              <a:rPr lang="en-US" sz="2700" b="1" dirty="0" smtClean="0"/>
              <a:t>Class</a:t>
            </a:r>
            <a:endParaRPr lang="en-US" sz="2700" dirty="0" smtClean="0"/>
          </a:p>
          <a:p>
            <a:pPr>
              <a:buClr>
                <a:schemeClr val="accent2">
                  <a:lumMod val="75000"/>
                </a:schemeClr>
              </a:buClr>
            </a:pPr>
            <a:r>
              <a:rPr lang="en-US" sz="2700" dirty="0" smtClean="0"/>
              <a:t>Members  </a:t>
            </a:r>
            <a:r>
              <a:rPr lang="en-US" sz="2700" dirty="0"/>
              <a:t>in  the  UTF8Encoding  class,  which  implements  UTF-8  encoding,  are  now  several  times  faster  than  in  previous  releases.  UTF-8  is  the  most  common  encoding  used  to  transform  Unicode  characters  into  bytes  on  computers</a:t>
            </a:r>
            <a:r>
              <a:rPr lang="en-US" sz="2700" dirty="0" smtClean="0"/>
              <a:t>.</a:t>
            </a:r>
          </a:p>
          <a:p>
            <a:pPr>
              <a:buClr>
                <a:schemeClr val="accent2">
                  <a:lumMod val="75000"/>
                </a:schemeClr>
              </a:buClr>
            </a:pPr>
            <a:endParaRPr lang="en-US" sz="2700" dirty="0" smtClean="0"/>
          </a:p>
          <a:p>
            <a:pPr>
              <a:buClr>
                <a:schemeClr val="accent2">
                  <a:lumMod val="75000"/>
                </a:schemeClr>
              </a:buClr>
            </a:pPr>
            <a:r>
              <a:rPr lang="en-US" sz="2700" b="1" dirty="0" err="1"/>
              <a:t>GetCultureInfo</a:t>
            </a:r>
            <a:r>
              <a:rPr lang="en-US" sz="2700" b="1" dirty="0"/>
              <a:t>  </a:t>
            </a:r>
            <a:r>
              <a:rPr lang="en-US" sz="2700" b="1" dirty="0" smtClean="0"/>
              <a:t>Method </a:t>
            </a:r>
            <a:endParaRPr lang="en-US" sz="2700" b="1" dirty="0"/>
          </a:p>
          <a:p>
            <a:pPr>
              <a:buClr>
                <a:schemeClr val="accent2">
                  <a:lumMod val="75000"/>
                </a:schemeClr>
              </a:buClr>
            </a:pPr>
            <a:r>
              <a:rPr lang="en-US" sz="2700" dirty="0" smtClean="0"/>
              <a:t>The  </a:t>
            </a:r>
            <a:r>
              <a:rPr lang="en-US" sz="2700" dirty="0" err="1"/>
              <a:t>GetCultureInfo</a:t>
            </a:r>
            <a:r>
              <a:rPr lang="en-US" sz="2700" dirty="0"/>
              <a:t>  method  overload  provides  a  cached  version  of  a  read-only  </a:t>
            </a:r>
            <a:r>
              <a:rPr lang="en-US" sz="2700" dirty="0" err="1"/>
              <a:t>CultureInfo</a:t>
            </a:r>
            <a:r>
              <a:rPr lang="en-US" sz="2700" dirty="0"/>
              <a:t>  object.  Use  the  cached  version  when  creating  a  new  </a:t>
            </a:r>
            <a:r>
              <a:rPr lang="en-US" sz="2700" dirty="0" err="1"/>
              <a:t>CultureInfo</a:t>
            </a:r>
            <a:r>
              <a:rPr lang="en-US" sz="2700" dirty="0"/>
              <a:t>  object  to  improve  system  performance  and  reduce  memory  usage</a:t>
            </a:r>
            <a:r>
              <a:rPr lang="en-US" sz="2700" dirty="0" smtClean="0"/>
              <a:t>.</a:t>
            </a:r>
            <a:endParaRPr lang="en-US" sz="2700" dirty="0"/>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anim calcmode="lin" valueType="num">
                                      <p:cBhvr>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anim calcmode="lin" valueType="num">
                                      <p:cBhvr>
                                        <p:cTn id="2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500"/>
                                        <p:tgtEl>
                                          <p:spTgt spid="2">
                                            <p:txEl>
                                              <p:pRg st="4" end="4"/>
                                            </p:txEl>
                                          </p:spTgt>
                                        </p:tgtEl>
                                      </p:cBhvr>
                                    </p:animEffect>
                                    <p:anim calcmode="lin" valueType="num">
                                      <p:cBhvr>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prstClr val="black">
                    <a:lumMod val="85000"/>
                    <a:lumOff val="15000"/>
                  </a:prstClr>
                </a:solidFill>
              </a:rPr>
              <a:t>           Manifest-Based  </a:t>
            </a:r>
            <a:r>
              <a:rPr lang="en-US" sz="4000" b="1" dirty="0">
                <a:solidFill>
                  <a:prstClr val="black">
                    <a:lumMod val="85000"/>
                    <a:lumOff val="15000"/>
                  </a:prstClr>
                </a:solidFill>
              </a:rPr>
              <a:t>Activation</a:t>
            </a:r>
          </a:p>
        </p:txBody>
      </p:sp>
      <p:sp>
        <p:nvSpPr>
          <p:cNvPr id="4" name="Rectangle 3"/>
          <p:cNvSpPr/>
          <p:nvPr/>
        </p:nvSpPr>
        <p:spPr>
          <a:xfrm>
            <a:off x="533400" y="1143000"/>
            <a:ext cx="7924800" cy="1338828"/>
          </a:xfrm>
          <a:prstGeom prst="rect">
            <a:avLst/>
          </a:prstGeom>
        </p:spPr>
        <p:txBody>
          <a:bodyPr wrap="square">
            <a:spAutoFit/>
          </a:bodyPr>
          <a:lstStyle/>
          <a:p>
            <a:r>
              <a:rPr lang="en-US" sz="2700" b="1" dirty="0"/>
              <a:t>Manifest  </a:t>
            </a:r>
            <a:r>
              <a:rPr lang="en-US" sz="2700" b="1" dirty="0" smtClean="0"/>
              <a:t>File  </a:t>
            </a:r>
            <a:r>
              <a:rPr lang="en-US" sz="2700" dirty="0"/>
              <a:t>is  a  text  file  with  </a:t>
            </a:r>
            <a:r>
              <a:rPr lang="en-US" sz="2700" b="1" dirty="0"/>
              <a:t>.manifest  </a:t>
            </a:r>
            <a:r>
              <a:rPr lang="en-US" sz="2700" dirty="0"/>
              <a:t>extension  that  accompanies  and  holds  metadata  for  executable  files  and  DLLs.</a:t>
            </a:r>
          </a:p>
        </p:txBody>
      </p:sp>
      <p:sp>
        <p:nvSpPr>
          <p:cNvPr id="5" name="Rectangle 4"/>
          <p:cNvSpPr/>
          <p:nvPr/>
        </p:nvSpPr>
        <p:spPr>
          <a:xfrm>
            <a:off x="533400" y="2819400"/>
            <a:ext cx="8229600" cy="2585323"/>
          </a:xfrm>
          <a:prstGeom prst="rect">
            <a:avLst/>
          </a:prstGeom>
        </p:spPr>
        <p:txBody>
          <a:bodyPr wrap="square">
            <a:spAutoFit/>
          </a:bodyPr>
          <a:lstStyle/>
          <a:p>
            <a:r>
              <a:rPr lang="en-US" sz="2700" dirty="0" smtClean="0"/>
              <a:t>This  </a:t>
            </a:r>
            <a:r>
              <a:rPr lang="en-US" sz="2700" dirty="0"/>
              <a:t>feature  provides  new  support  for  loading  and  activating  applications  through  the  use  of  a  manifest.  </a:t>
            </a:r>
            <a:r>
              <a:rPr lang="en-US" sz="2700" b="1" dirty="0"/>
              <a:t>Manifest-based  activation</a:t>
            </a:r>
            <a:r>
              <a:rPr lang="en-US" sz="2700" dirty="0"/>
              <a:t>  is  essential  for  supporting  </a:t>
            </a:r>
            <a:r>
              <a:rPr lang="en-US" sz="2700" dirty="0" err="1"/>
              <a:t>ClickOnce</a:t>
            </a:r>
            <a:r>
              <a:rPr lang="en-US" sz="2700" dirty="0"/>
              <a:t>  applications  .  Traditionally,  applications  are  activated  through  a  reference  to  an  assembly  that  contains  the  application's  entry  point</a:t>
            </a:r>
            <a:r>
              <a:rPr lang="en-US" sz="2700" dirty="0" smtClean="0"/>
              <a:t>.</a:t>
            </a:r>
            <a:endParaRPr lang="en-US" sz="2700" dirty="0"/>
          </a:p>
        </p:txBody>
      </p:sp>
    </p:spTree>
    <p:extLst>
      <p:ext uri="{BB962C8B-B14F-4D97-AF65-F5344CB8AC3E}">
        <p14:creationId xmlns:p14="http://schemas.microsoft.com/office/powerpoint/2010/main" val="2931915102"/>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1143000"/>
            <a:ext cx="8077200" cy="2169825"/>
          </a:xfrm>
          <a:prstGeom prst="rect">
            <a:avLst/>
          </a:prstGeom>
        </p:spPr>
        <p:txBody>
          <a:bodyPr wrap="square">
            <a:spAutoFit/>
          </a:bodyPr>
          <a:lstStyle/>
          <a:p>
            <a:pPr lvl="0"/>
            <a:r>
              <a:rPr lang="en-US" sz="2700" dirty="0">
                <a:solidFill>
                  <a:srgbClr val="262626"/>
                </a:solidFill>
              </a:rPr>
              <a:t>The  </a:t>
            </a:r>
            <a:r>
              <a:rPr lang="en-US" sz="2700" b="1" dirty="0">
                <a:solidFill>
                  <a:srgbClr val="262626"/>
                </a:solidFill>
              </a:rPr>
              <a:t>manifest-based  activation</a:t>
            </a:r>
            <a:r>
              <a:rPr lang="en-US" sz="2700" dirty="0">
                <a:solidFill>
                  <a:srgbClr val="262626"/>
                </a:solidFill>
              </a:rPr>
              <a:t>  model  uses  an  application  manifest  for  activation  rather  than  an  assembly.  The  manifest  model  has  several  advantages  over  the  assembly-based  activation  model, </a:t>
            </a:r>
            <a:r>
              <a:rPr lang="en-US" sz="2700" dirty="0" smtClean="0">
                <a:solidFill>
                  <a:srgbClr val="262626"/>
                </a:solidFill>
              </a:rPr>
              <a:t>especially  </a:t>
            </a:r>
            <a:r>
              <a:rPr lang="en-US" sz="2700" dirty="0">
                <a:solidFill>
                  <a:srgbClr val="262626"/>
                </a:solidFill>
              </a:rPr>
              <a:t>for  Web  applications.</a:t>
            </a:r>
          </a:p>
        </p:txBody>
      </p:sp>
    </p:spTree>
    <p:extLst>
      <p:ext uri="{BB962C8B-B14F-4D97-AF65-F5344CB8AC3E}">
        <p14:creationId xmlns:p14="http://schemas.microsoft.com/office/powerpoint/2010/main" val="632078208"/>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180" y="76200"/>
            <a:ext cx="8403020" cy="685800"/>
          </a:xfrm>
        </p:spPr>
        <p:txBody>
          <a:bodyPr>
            <a:noAutofit/>
          </a:bodyPr>
          <a:lstStyle/>
          <a:p>
            <a:r>
              <a:rPr lang="en-US" sz="4000" b="1" dirty="0">
                <a:solidFill>
                  <a:prstClr val="black">
                    <a:lumMod val="85000"/>
                    <a:lumOff val="15000"/>
                  </a:prstClr>
                </a:solidFill>
              </a:rPr>
              <a:t>Window-Based  Form  Controls</a:t>
            </a:r>
          </a:p>
        </p:txBody>
      </p:sp>
      <p:sp>
        <p:nvSpPr>
          <p:cNvPr id="4" name="Rectangle 3"/>
          <p:cNvSpPr/>
          <p:nvPr/>
        </p:nvSpPr>
        <p:spPr>
          <a:xfrm>
            <a:off x="685800" y="1295400"/>
            <a:ext cx="7620000" cy="2585323"/>
          </a:xfrm>
          <a:prstGeom prst="rect">
            <a:avLst/>
          </a:prstGeom>
        </p:spPr>
        <p:txBody>
          <a:bodyPr wrap="square">
            <a:spAutoFit/>
          </a:bodyPr>
          <a:lstStyle/>
          <a:p>
            <a:r>
              <a:rPr lang="en-US" sz="2700" dirty="0">
                <a:solidFill>
                  <a:srgbClr val="262626"/>
                </a:solidFill>
              </a:rPr>
              <a:t>With  the  release  of  Microsoft  .NET  Framework  2.0  many  controls  were  added  for  developing  window  based  applications.  These  controls  can  be  found  in  the  toolbox  of  Microsoft  Visual  Studio  2005  as  .NET  framework  2.0  </a:t>
            </a:r>
            <a:r>
              <a:rPr lang="en-US" sz="2700" dirty="0" smtClean="0">
                <a:solidFill>
                  <a:srgbClr val="262626"/>
                </a:solidFill>
              </a:rPr>
              <a:t>is  </a:t>
            </a:r>
            <a:r>
              <a:rPr lang="en-US" sz="2700" dirty="0">
                <a:solidFill>
                  <a:srgbClr val="262626"/>
                </a:solidFill>
              </a:rPr>
              <a:t>included  as  a  part  of  it.</a:t>
            </a:r>
          </a:p>
        </p:txBody>
      </p:sp>
    </p:spTree>
    <p:extLst>
      <p:ext uri="{BB962C8B-B14F-4D97-AF65-F5344CB8AC3E}">
        <p14:creationId xmlns:p14="http://schemas.microsoft.com/office/powerpoint/2010/main" val="1626583095"/>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2291983"/>
            <a:ext cx="5867400" cy="4108817"/>
          </a:xfrm>
          <a:prstGeom prst="rect">
            <a:avLst/>
          </a:prstGeom>
          <a:noFill/>
        </p:spPr>
        <p:txBody>
          <a:bodyPr wrap="square" rtlCol="0">
            <a:spAutoFit/>
          </a:bodyPr>
          <a:lstStyle/>
          <a:p>
            <a:pPr marL="742950" lvl="1" indent="-285750">
              <a:buClr>
                <a:schemeClr val="accent2">
                  <a:lumMod val="75000"/>
                </a:schemeClr>
              </a:buClr>
              <a:buFont typeface="Wingdings" pitchFamily="2" charset="2"/>
              <a:buChar char="Ø"/>
            </a:pPr>
            <a:r>
              <a:rPr lang="en-US" sz="2700" dirty="0">
                <a:solidFill>
                  <a:srgbClr val="262626"/>
                </a:solidFill>
              </a:rPr>
              <a:t> </a:t>
            </a:r>
            <a:r>
              <a:rPr lang="en-US" sz="2700" dirty="0" err="1" smtClean="0">
                <a:solidFill>
                  <a:srgbClr val="262626"/>
                </a:solidFill>
              </a:rPr>
              <a:t>DataGridView</a:t>
            </a:r>
            <a:endParaRPr lang="en-US" sz="2700" dirty="0">
              <a:solidFill>
                <a:srgbClr val="262626"/>
              </a:solidFill>
            </a:endParaRPr>
          </a:p>
          <a:p>
            <a:pPr marL="742950" lvl="1" indent="-285750">
              <a:buClr>
                <a:schemeClr val="accent2">
                  <a:lumMod val="75000"/>
                </a:schemeClr>
              </a:buClr>
              <a:buFont typeface="Wingdings" pitchFamily="2" charset="2"/>
              <a:buChar char="Ø"/>
            </a:pPr>
            <a:r>
              <a:rPr lang="en-US" sz="2700" dirty="0">
                <a:solidFill>
                  <a:srgbClr val="262626"/>
                </a:solidFill>
              </a:rPr>
              <a:t> </a:t>
            </a:r>
            <a:r>
              <a:rPr lang="en-US" sz="2700" dirty="0" err="1" smtClean="0">
                <a:solidFill>
                  <a:srgbClr val="262626"/>
                </a:solidFill>
              </a:rPr>
              <a:t>ToolStrip</a:t>
            </a:r>
            <a:endParaRPr lang="en-US" sz="2700" dirty="0">
              <a:solidFill>
                <a:srgbClr val="262626"/>
              </a:solidFill>
            </a:endParaRPr>
          </a:p>
          <a:p>
            <a:pPr marL="742950" lvl="1" indent="-285750">
              <a:buClr>
                <a:schemeClr val="accent2">
                  <a:lumMod val="75000"/>
                </a:schemeClr>
              </a:buClr>
              <a:buFont typeface="Wingdings" pitchFamily="2" charset="2"/>
              <a:buChar char="Ø"/>
            </a:pPr>
            <a:r>
              <a:rPr lang="en-US" sz="2700" dirty="0">
                <a:solidFill>
                  <a:srgbClr val="262626"/>
                </a:solidFill>
              </a:rPr>
              <a:t> </a:t>
            </a:r>
            <a:r>
              <a:rPr lang="en-US" sz="2700" dirty="0" err="1" smtClean="0">
                <a:solidFill>
                  <a:srgbClr val="262626"/>
                </a:solidFill>
              </a:rPr>
              <a:t>MaskedTextBox</a:t>
            </a:r>
            <a:endParaRPr lang="en-US" sz="2700" dirty="0">
              <a:solidFill>
                <a:srgbClr val="262626"/>
              </a:solidFill>
            </a:endParaRPr>
          </a:p>
          <a:p>
            <a:pPr marL="742950" lvl="1" indent="-285750">
              <a:buClr>
                <a:schemeClr val="accent2">
                  <a:lumMod val="75000"/>
                </a:schemeClr>
              </a:buClr>
              <a:buFont typeface="Wingdings" pitchFamily="2" charset="2"/>
              <a:buChar char="Ø"/>
            </a:pPr>
            <a:r>
              <a:rPr lang="en-US" sz="2700" dirty="0">
                <a:solidFill>
                  <a:srgbClr val="262626"/>
                </a:solidFill>
              </a:rPr>
              <a:t> </a:t>
            </a:r>
            <a:r>
              <a:rPr lang="en-US" sz="2700" dirty="0" err="1" smtClean="0">
                <a:solidFill>
                  <a:srgbClr val="262626"/>
                </a:solidFill>
              </a:rPr>
              <a:t>SplitContainer</a:t>
            </a:r>
            <a:endParaRPr lang="en-US" sz="2700" dirty="0">
              <a:solidFill>
                <a:srgbClr val="262626"/>
              </a:solidFill>
            </a:endParaRPr>
          </a:p>
          <a:p>
            <a:pPr marL="742950" lvl="1" indent="-285750">
              <a:buClr>
                <a:schemeClr val="accent2">
                  <a:lumMod val="75000"/>
                </a:schemeClr>
              </a:buClr>
              <a:buFont typeface="Wingdings" pitchFamily="2" charset="2"/>
              <a:buChar char="Ø"/>
            </a:pPr>
            <a:r>
              <a:rPr lang="en-US" sz="2700" dirty="0">
                <a:solidFill>
                  <a:srgbClr val="262626"/>
                </a:solidFill>
              </a:rPr>
              <a:t> </a:t>
            </a:r>
            <a:r>
              <a:rPr lang="en-US" sz="2700" dirty="0" err="1" smtClean="0">
                <a:solidFill>
                  <a:srgbClr val="262626"/>
                </a:solidFill>
              </a:rPr>
              <a:t>ListView</a:t>
            </a:r>
            <a:endParaRPr lang="en-US" sz="2700" dirty="0">
              <a:solidFill>
                <a:srgbClr val="262626"/>
              </a:solidFill>
            </a:endParaRPr>
          </a:p>
          <a:p>
            <a:pPr marL="742950" lvl="1" indent="-285750">
              <a:buClr>
                <a:schemeClr val="accent2">
                  <a:lumMod val="75000"/>
                </a:schemeClr>
              </a:buClr>
              <a:buFont typeface="Wingdings" pitchFamily="2" charset="2"/>
              <a:buChar char="Ø"/>
            </a:pPr>
            <a:r>
              <a:rPr lang="en-US" sz="2700" dirty="0" smtClean="0">
                <a:solidFill>
                  <a:srgbClr val="262626"/>
                </a:solidFill>
              </a:rPr>
              <a:t> </a:t>
            </a:r>
            <a:r>
              <a:rPr lang="en-US" sz="2700" dirty="0" err="1" smtClean="0">
                <a:solidFill>
                  <a:srgbClr val="262626"/>
                </a:solidFill>
              </a:rPr>
              <a:t>WebBrowser</a:t>
            </a:r>
            <a:endParaRPr lang="en-US" sz="2700" dirty="0">
              <a:solidFill>
                <a:srgbClr val="262626"/>
              </a:solidFill>
            </a:endParaRPr>
          </a:p>
          <a:p>
            <a:pPr marL="742950" lvl="1" indent="-285750">
              <a:buClr>
                <a:schemeClr val="accent2">
                  <a:lumMod val="75000"/>
                </a:schemeClr>
              </a:buClr>
              <a:buFont typeface="Wingdings" pitchFamily="2" charset="2"/>
              <a:buChar char="Ø"/>
            </a:pPr>
            <a:r>
              <a:rPr lang="en-US" sz="2700" dirty="0">
                <a:solidFill>
                  <a:srgbClr val="262626"/>
                </a:solidFill>
              </a:rPr>
              <a:t> </a:t>
            </a:r>
            <a:r>
              <a:rPr lang="en-US" sz="2700" dirty="0" err="1" smtClean="0">
                <a:solidFill>
                  <a:srgbClr val="262626"/>
                </a:solidFill>
              </a:rPr>
              <a:t>FlowLayoutPanel</a:t>
            </a:r>
            <a:endParaRPr lang="en-US" sz="2700" dirty="0">
              <a:solidFill>
                <a:srgbClr val="262626"/>
              </a:solidFill>
            </a:endParaRPr>
          </a:p>
          <a:p>
            <a:pPr marL="742950" lvl="1" indent="-285750">
              <a:buClr>
                <a:schemeClr val="accent2">
                  <a:lumMod val="75000"/>
                </a:schemeClr>
              </a:buClr>
              <a:buFont typeface="Wingdings" pitchFamily="2" charset="2"/>
              <a:buChar char="Ø"/>
            </a:pPr>
            <a:r>
              <a:rPr lang="en-US" sz="2700" dirty="0">
                <a:solidFill>
                  <a:srgbClr val="262626"/>
                </a:solidFill>
              </a:rPr>
              <a:t> </a:t>
            </a:r>
            <a:r>
              <a:rPr lang="en-US" sz="2700" dirty="0" err="1" smtClean="0">
                <a:solidFill>
                  <a:srgbClr val="262626"/>
                </a:solidFill>
              </a:rPr>
              <a:t>BackgroundWorker</a:t>
            </a:r>
            <a:endParaRPr lang="en-US" sz="2700" dirty="0">
              <a:solidFill>
                <a:srgbClr val="262626"/>
              </a:solidFill>
            </a:endParaRPr>
          </a:p>
          <a:p>
            <a:pPr marL="742950" lvl="1" indent="-285750">
              <a:buClr>
                <a:schemeClr val="accent2">
                  <a:lumMod val="75000"/>
                </a:schemeClr>
              </a:buClr>
              <a:buFont typeface="Wingdings" pitchFamily="2" charset="2"/>
              <a:buChar char="Ø"/>
            </a:pPr>
            <a:r>
              <a:rPr lang="en-US" sz="2700" dirty="0">
                <a:solidFill>
                  <a:srgbClr val="262626"/>
                </a:solidFill>
              </a:rPr>
              <a:t> </a:t>
            </a:r>
            <a:r>
              <a:rPr lang="en-US" sz="2700" dirty="0" err="1" smtClean="0">
                <a:solidFill>
                  <a:srgbClr val="262626"/>
                </a:solidFill>
              </a:rPr>
              <a:t>SoundPlayer</a:t>
            </a:r>
            <a:r>
              <a:rPr lang="en-US" sz="2700" dirty="0" smtClean="0">
                <a:solidFill>
                  <a:srgbClr val="262626"/>
                </a:solidFill>
              </a:rPr>
              <a:t>  </a:t>
            </a:r>
            <a:r>
              <a:rPr lang="en-US" sz="2700" dirty="0">
                <a:solidFill>
                  <a:srgbClr val="262626"/>
                </a:solidFill>
              </a:rPr>
              <a:t>class</a:t>
            </a:r>
          </a:p>
          <a:p>
            <a:endParaRPr lang="en-US" dirty="0"/>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319212" y="152400"/>
            <a:ext cx="714375" cy="1495425"/>
          </a:xfrm>
          <a:prstGeom prst="rect">
            <a:avLst/>
          </a:prstGeom>
        </p:spPr>
      </p:pic>
      <p:pic>
        <p:nvPicPr>
          <p:cNvPr id="5"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495425" y="219075"/>
            <a:ext cx="1333500" cy="1590675"/>
          </a:xfrm>
          <a:prstGeom prst="rect">
            <a:avLst/>
          </a:prstGeom>
        </p:spPr>
      </p:pic>
      <p:pic>
        <p:nvPicPr>
          <p:cNvPr id="6"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566862" y="857250"/>
            <a:ext cx="1895475" cy="1076325"/>
          </a:xfrm>
          <a:prstGeom prst="rect">
            <a:avLst/>
          </a:prstGeom>
        </p:spPr>
      </p:pic>
      <p:pic>
        <p:nvPicPr>
          <p:cNvPr id="7" name="Picture 5"/>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514475" y="1433513"/>
            <a:ext cx="1790700" cy="1581150"/>
          </a:xfrm>
          <a:prstGeom prst="rect">
            <a:avLst/>
          </a:prstGeom>
        </p:spPr>
      </p:pic>
      <p:pic>
        <p:nvPicPr>
          <p:cNvPr id="8" name="Picture 4"/>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895475" y="1409700"/>
            <a:ext cx="1371600" cy="771525"/>
          </a:xfrm>
          <a:prstGeom prst="rect">
            <a:avLst/>
          </a:prstGeom>
        </p:spPr>
      </p:pic>
      <p:pic>
        <p:nvPicPr>
          <p:cNvPr id="9" name="Picture 6"/>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457325" y="1738313"/>
            <a:ext cx="1009650" cy="1600200"/>
          </a:xfrm>
          <a:prstGeom prst="rect">
            <a:avLst/>
          </a:prstGeom>
        </p:spPr>
      </p:pic>
      <p:pic>
        <p:nvPicPr>
          <p:cNvPr id="10" name="Picture 7"/>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47725" y="1514475"/>
            <a:ext cx="1143000" cy="1952625"/>
          </a:xfrm>
          <a:prstGeom prst="rect">
            <a:avLst/>
          </a:prstGeom>
        </p:spPr>
      </p:pic>
      <p:pic>
        <p:nvPicPr>
          <p:cNvPr id="11" name="Picture 8"/>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52400" y="1414463"/>
            <a:ext cx="1771650" cy="1314450"/>
          </a:xfrm>
          <a:prstGeom prst="rect">
            <a:avLst/>
          </a:prstGeom>
        </p:spPr>
      </p:pic>
      <p:pic>
        <p:nvPicPr>
          <p:cNvPr id="12" name="Picture 9"/>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71450" y="1204913"/>
            <a:ext cx="1600200" cy="723900"/>
          </a:xfrm>
          <a:prstGeom prst="rect">
            <a:avLst/>
          </a:prstGeom>
        </p:spPr>
      </p:pic>
      <p:pic>
        <p:nvPicPr>
          <p:cNvPr id="13" name="Picture 10"/>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381000" y="333375"/>
            <a:ext cx="1733550" cy="1533525"/>
          </a:xfrm>
          <a:prstGeom prst="rect">
            <a:avLst/>
          </a:prstGeom>
        </p:spPr>
      </p:pic>
      <p:grpSp>
        <p:nvGrpSpPr>
          <p:cNvPr id="14" name="Group 13"/>
          <p:cNvGrpSpPr/>
          <p:nvPr/>
        </p:nvGrpSpPr>
        <p:grpSpPr>
          <a:xfrm>
            <a:off x="828950" y="794694"/>
            <a:ext cx="1923925" cy="1838340"/>
            <a:chOff x="1114700" y="1666231"/>
            <a:chExt cx="1923925" cy="1838340"/>
          </a:xfrm>
        </p:grpSpPr>
        <p:sp>
          <p:nvSpPr>
            <p:cNvPr id="15" name="Oval 14"/>
            <p:cNvSpPr/>
            <p:nvPr/>
          </p:nvSpPr>
          <p:spPr>
            <a:xfrm>
              <a:off x="1125742" y="1666231"/>
              <a:ext cx="1838340" cy="1838340"/>
            </a:xfrm>
            <a:prstGeom prst="ellipse">
              <a:avLst/>
            </a:prstGeom>
            <a:solidFill>
              <a:sysClr val="windowText" lastClr="000000"/>
            </a:solidFill>
            <a:ln w="25400" cap="flat" cmpd="sng" algn="ctr">
              <a:noFill/>
              <a:prstDash val="solid"/>
            </a:ln>
            <a:effectLst>
              <a:softEdge rad="685800"/>
            </a:effectLst>
            <a:scene3d>
              <a:camera prst="orthographicFront"/>
              <a:lightRig rig="threePt" dir="t"/>
            </a:scene3d>
            <a:sp3d extrusionH="19050" prstMaterial="plastic">
              <a:bevelT w="95250" h="95250"/>
              <a:extrusionClr>
                <a:sysClr val="window" lastClr="FFFFFF"/>
              </a:extrusion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200" b="0" i="0" u="none" strike="noStrike" kern="0" cap="none" spc="0" normalizeH="0" baseline="0" noProof="0">
                <a:ln>
                  <a:noFill/>
                </a:ln>
                <a:solidFill>
                  <a:sysClr val="window" lastClr="FFFFFF"/>
                </a:solidFill>
                <a:effectLst/>
                <a:uLnTx/>
                <a:uFillTx/>
                <a:latin typeface="Arial Black" pitchFamily="34" charset="0"/>
                <a:ea typeface="+mn-ea"/>
                <a:cs typeface="+mn-cs"/>
              </a:endParaRPr>
            </a:p>
          </p:txBody>
        </p:sp>
        <p:grpSp>
          <p:nvGrpSpPr>
            <p:cNvPr id="16" name="Group 4"/>
            <p:cNvGrpSpPr>
              <a:grpSpLocks/>
            </p:cNvGrpSpPr>
            <p:nvPr/>
          </p:nvGrpSpPr>
          <p:grpSpPr bwMode="auto">
            <a:xfrm>
              <a:off x="1114700" y="1689100"/>
              <a:ext cx="1923925" cy="1754188"/>
              <a:chOff x="1216465" y="2235198"/>
              <a:chExt cx="1922977" cy="1754909"/>
            </a:xfrm>
          </p:grpSpPr>
          <p:sp>
            <p:nvSpPr>
              <p:cNvPr id="17" name="Oval 16"/>
              <p:cNvSpPr/>
              <p:nvPr/>
            </p:nvSpPr>
            <p:spPr>
              <a:xfrm>
                <a:off x="1265381" y="2235198"/>
                <a:ext cx="1754909" cy="175490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TextBox 17"/>
              <p:cNvSpPr txBox="1">
                <a:spLocks noChangeArrowheads="1"/>
              </p:cNvSpPr>
              <p:nvPr/>
            </p:nvSpPr>
            <p:spPr bwMode="auto">
              <a:xfrm>
                <a:off x="1216465" y="2481440"/>
                <a:ext cx="1922977" cy="1108451"/>
              </a:xfrm>
              <a:prstGeom prst="rect">
                <a:avLst/>
              </a:prstGeom>
            </p:spPr>
            <p:txBody>
              <a:bodyPr wrap="none">
                <a:spAutoFit/>
              </a:bodyPr>
              <a:lstStyle/>
              <a:p>
                <a:pPr algn="ctr"/>
                <a:r>
                  <a:rPr lang="en-US" sz="3300" b="1" dirty="0" smtClean="0">
                    <a:solidFill>
                      <a:schemeClr val="accent1"/>
                    </a:solidFill>
                    <a:latin typeface="Arial" pitchFamily="34" charset="0"/>
                    <a:cs typeface="Arial" pitchFamily="34" charset="0"/>
                  </a:rPr>
                  <a:t>New </a:t>
                </a:r>
              </a:p>
              <a:p>
                <a:pPr algn="ctr"/>
                <a:r>
                  <a:rPr lang="en-US" sz="3300" b="1" dirty="0" smtClean="0">
                    <a:solidFill>
                      <a:schemeClr val="accent1"/>
                    </a:solidFill>
                    <a:latin typeface="Arial" pitchFamily="34" charset="0"/>
                    <a:cs typeface="Arial" pitchFamily="34" charset="0"/>
                  </a:rPr>
                  <a:t>Controls</a:t>
                </a:r>
                <a:endParaRPr lang="en-US" sz="3300" b="1" dirty="0">
                  <a:solidFill>
                    <a:schemeClr val="accent1"/>
                  </a:solidFill>
                  <a:latin typeface="Arial" pitchFamily="34" charset="0"/>
                  <a:cs typeface="Arial" pitchFamily="34" charset="0"/>
                </a:endParaRPr>
              </a:p>
            </p:txBody>
          </p:sp>
        </p:grpSp>
      </p:grpSp>
    </p:spTree>
    <p:extLst>
      <p:ext uri="{BB962C8B-B14F-4D97-AF65-F5344CB8AC3E}">
        <p14:creationId xmlns:p14="http://schemas.microsoft.com/office/powerpoint/2010/main" val="504355996"/>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3"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100" fill="hold"/>
                                        <p:tgtEl>
                                          <p:spTgt spid="4"/>
                                        </p:tgtEl>
                                        <p:attrNameLst>
                                          <p:attrName>ppt_w</p:attrName>
                                        </p:attrNameLst>
                                      </p:cBhvr>
                                      <p:tavLst>
                                        <p:tav tm="0">
                                          <p:val>
                                            <p:fltVal val="0"/>
                                          </p:val>
                                        </p:tav>
                                        <p:tav tm="100000">
                                          <p:val>
                                            <p:strVal val="#ppt_w"/>
                                          </p:val>
                                        </p:tav>
                                      </p:tavLst>
                                    </p:anim>
                                    <p:anim calcmode="lin" valueType="num">
                                      <p:cBhvr>
                                        <p:cTn id="11" dur="100" fill="hold"/>
                                        <p:tgtEl>
                                          <p:spTgt spid="4"/>
                                        </p:tgtEl>
                                        <p:attrNameLst>
                                          <p:attrName>ppt_h</p:attrName>
                                        </p:attrNameLst>
                                      </p:cBhvr>
                                      <p:tavLst>
                                        <p:tav tm="0">
                                          <p:val>
                                            <p:fltVal val="0"/>
                                          </p:val>
                                        </p:tav>
                                        <p:tav tm="100000">
                                          <p:val>
                                            <p:strVal val="#ppt_h"/>
                                          </p:val>
                                        </p:tav>
                                      </p:tavLst>
                                    </p:anim>
                                  </p:childTnLst>
                                </p:cTn>
                              </p:par>
                            </p:childTnLst>
                          </p:cTn>
                        </p:par>
                        <p:par>
                          <p:cTn id="12" fill="hold">
                            <p:stCondLst>
                              <p:cond delay="500"/>
                            </p:stCondLst>
                            <p:childTnLst>
                              <p:par>
                                <p:cTn id="13" presetID="6" presetClass="emph" presetSubtype="0" decel="52000" fill="hold" nodeType="afterEffect">
                                  <p:stCondLst>
                                    <p:cond delay="0"/>
                                  </p:stCondLst>
                                  <p:childTnLst>
                                    <p:animScale>
                                      <p:cBhvr>
                                        <p:cTn id="14" dur="100" fill="hold"/>
                                        <p:tgtEl>
                                          <p:spTgt spid="4"/>
                                        </p:tgtEl>
                                      </p:cBhvr>
                                      <p:by x="95000" y="95000"/>
                                    </p:animScale>
                                  </p:childTnLst>
                                </p:cTn>
                              </p:par>
                            </p:childTnLst>
                          </p:cTn>
                        </p:par>
                        <p:par>
                          <p:cTn id="15" fill="hold">
                            <p:stCondLst>
                              <p:cond delay="600"/>
                            </p:stCondLst>
                            <p:childTnLst>
                              <p:par>
                                <p:cTn id="16" presetID="23" presetClass="entr" presetSubtype="16"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 fill="hold"/>
                                        <p:tgtEl>
                                          <p:spTgt spid="8"/>
                                        </p:tgtEl>
                                        <p:attrNameLst>
                                          <p:attrName>ppt_w</p:attrName>
                                        </p:attrNameLst>
                                      </p:cBhvr>
                                      <p:tavLst>
                                        <p:tav tm="0">
                                          <p:val>
                                            <p:fltVal val="0"/>
                                          </p:val>
                                        </p:tav>
                                        <p:tav tm="100000">
                                          <p:val>
                                            <p:strVal val="#ppt_w"/>
                                          </p:val>
                                        </p:tav>
                                      </p:tavLst>
                                    </p:anim>
                                    <p:anim calcmode="lin" valueType="num">
                                      <p:cBhvr>
                                        <p:cTn id="19" dur="100" fill="hold"/>
                                        <p:tgtEl>
                                          <p:spTgt spid="8"/>
                                        </p:tgtEl>
                                        <p:attrNameLst>
                                          <p:attrName>ppt_h</p:attrName>
                                        </p:attrNameLst>
                                      </p:cBhvr>
                                      <p:tavLst>
                                        <p:tav tm="0">
                                          <p:val>
                                            <p:fltVal val="0"/>
                                          </p:val>
                                        </p:tav>
                                        <p:tav tm="100000">
                                          <p:val>
                                            <p:strVal val="#ppt_h"/>
                                          </p:val>
                                        </p:tav>
                                      </p:tavLst>
                                    </p:anim>
                                  </p:childTnLst>
                                </p:cTn>
                              </p:par>
                            </p:childTnLst>
                          </p:cTn>
                        </p:par>
                        <p:par>
                          <p:cTn id="20" fill="hold">
                            <p:stCondLst>
                              <p:cond delay="700"/>
                            </p:stCondLst>
                            <p:childTnLst>
                              <p:par>
                                <p:cTn id="21" presetID="6" presetClass="emph" presetSubtype="0" decel="52000" fill="hold" nodeType="afterEffect">
                                  <p:stCondLst>
                                    <p:cond delay="0"/>
                                  </p:stCondLst>
                                  <p:childTnLst>
                                    <p:animScale>
                                      <p:cBhvr>
                                        <p:cTn id="22" dur="100" fill="hold"/>
                                        <p:tgtEl>
                                          <p:spTgt spid="8"/>
                                        </p:tgtEl>
                                      </p:cBhvr>
                                      <p:by x="95000" y="95000"/>
                                    </p:animScale>
                                  </p:childTnLst>
                                </p:cTn>
                              </p:par>
                            </p:childTnLst>
                          </p:cTn>
                        </p:par>
                        <p:par>
                          <p:cTn id="23" fill="hold">
                            <p:stCondLst>
                              <p:cond delay="800"/>
                            </p:stCondLst>
                            <p:childTnLst>
                              <p:par>
                                <p:cTn id="24" presetID="23" presetClass="entr" presetSubtype="16"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100" fill="hold"/>
                                        <p:tgtEl>
                                          <p:spTgt spid="11"/>
                                        </p:tgtEl>
                                        <p:attrNameLst>
                                          <p:attrName>ppt_w</p:attrName>
                                        </p:attrNameLst>
                                      </p:cBhvr>
                                      <p:tavLst>
                                        <p:tav tm="0">
                                          <p:val>
                                            <p:fltVal val="0"/>
                                          </p:val>
                                        </p:tav>
                                        <p:tav tm="100000">
                                          <p:val>
                                            <p:strVal val="#ppt_w"/>
                                          </p:val>
                                        </p:tav>
                                      </p:tavLst>
                                    </p:anim>
                                    <p:anim calcmode="lin" valueType="num">
                                      <p:cBhvr>
                                        <p:cTn id="27" dur="100" fill="hold"/>
                                        <p:tgtEl>
                                          <p:spTgt spid="11"/>
                                        </p:tgtEl>
                                        <p:attrNameLst>
                                          <p:attrName>ppt_h</p:attrName>
                                        </p:attrNameLst>
                                      </p:cBhvr>
                                      <p:tavLst>
                                        <p:tav tm="0">
                                          <p:val>
                                            <p:fltVal val="0"/>
                                          </p:val>
                                        </p:tav>
                                        <p:tav tm="100000">
                                          <p:val>
                                            <p:strVal val="#ppt_h"/>
                                          </p:val>
                                        </p:tav>
                                      </p:tavLst>
                                    </p:anim>
                                  </p:childTnLst>
                                </p:cTn>
                              </p:par>
                            </p:childTnLst>
                          </p:cTn>
                        </p:par>
                        <p:par>
                          <p:cTn id="28" fill="hold">
                            <p:stCondLst>
                              <p:cond delay="900"/>
                            </p:stCondLst>
                            <p:childTnLst>
                              <p:par>
                                <p:cTn id="29" presetID="6" presetClass="emph" presetSubtype="0" decel="52000" fill="hold" nodeType="afterEffect">
                                  <p:stCondLst>
                                    <p:cond delay="0"/>
                                  </p:stCondLst>
                                  <p:childTnLst>
                                    <p:animScale>
                                      <p:cBhvr>
                                        <p:cTn id="30" dur="100" fill="hold"/>
                                        <p:tgtEl>
                                          <p:spTgt spid="11"/>
                                        </p:tgtEl>
                                      </p:cBhvr>
                                      <p:by x="95000" y="95000"/>
                                    </p:animScale>
                                  </p:childTnLst>
                                </p:cTn>
                              </p:par>
                            </p:childTnLst>
                          </p:cTn>
                        </p:par>
                        <p:par>
                          <p:cTn id="31" fill="hold">
                            <p:stCondLst>
                              <p:cond delay="1000"/>
                            </p:stCondLst>
                            <p:childTnLst>
                              <p:par>
                                <p:cTn id="32" presetID="23" presetClass="entr" presetSubtype="16"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100" fill="hold"/>
                                        <p:tgtEl>
                                          <p:spTgt spid="5"/>
                                        </p:tgtEl>
                                        <p:attrNameLst>
                                          <p:attrName>ppt_w</p:attrName>
                                        </p:attrNameLst>
                                      </p:cBhvr>
                                      <p:tavLst>
                                        <p:tav tm="0">
                                          <p:val>
                                            <p:fltVal val="0"/>
                                          </p:val>
                                        </p:tav>
                                        <p:tav tm="100000">
                                          <p:val>
                                            <p:strVal val="#ppt_w"/>
                                          </p:val>
                                        </p:tav>
                                      </p:tavLst>
                                    </p:anim>
                                    <p:anim calcmode="lin" valueType="num">
                                      <p:cBhvr>
                                        <p:cTn id="35" dur="100" fill="hold"/>
                                        <p:tgtEl>
                                          <p:spTgt spid="5"/>
                                        </p:tgtEl>
                                        <p:attrNameLst>
                                          <p:attrName>ppt_h</p:attrName>
                                        </p:attrNameLst>
                                      </p:cBhvr>
                                      <p:tavLst>
                                        <p:tav tm="0">
                                          <p:val>
                                            <p:fltVal val="0"/>
                                          </p:val>
                                        </p:tav>
                                        <p:tav tm="100000">
                                          <p:val>
                                            <p:strVal val="#ppt_h"/>
                                          </p:val>
                                        </p:tav>
                                      </p:tavLst>
                                    </p:anim>
                                  </p:childTnLst>
                                </p:cTn>
                              </p:par>
                            </p:childTnLst>
                          </p:cTn>
                        </p:par>
                        <p:par>
                          <p:cTn id="36" fill="hold">
                            <p:stCondLst>
                              <p:cond delay="1100"/>
                            </p:stCondLst>
                            <p:childTnLst>
                              <p:par>
                                <p:cTn id="37" presetID="6" presetClass="emph" presetSubtype="0" decel="52000" fill="hold" nodeType="afterEffect">
                                  <p:stCondLst>
                                    <p:cond delay="0"/>
                                  </p:stCondLst>
                                  <p:childTnLst>
                                    <p:animScale>
                                      <p:cBhvr>
                                        <p:cTn id="38" dur="100" fill="hold"/>
                                        <p:tgtEl>
                                          <p:spTgt spid="5"/>
                                        </p:tgtEl>
                                      </p:cBhvr>
                                      <p:by x="95000" y="95000"/>
                                    </p:animScale>
                                  </p:childTnLst>
                                </p:cTn>
                              </p:par>
                            </p:childTnLst>
                          </p:cTn>
                        </p:par>
                        <p:par>
                          <p:cTn id="39" fill="hold">
                            <p:stCondLst>
                              <p:cond delay="1200"/>
                            </p:stCondLst>
                            <p:childTnLst>
                              <p:par>
                                <p:cTn id="40" presetID="23" presetClass="entr" presetSubtype="16" fill="hold"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100" fill="hold"/>
                                        <p:tgtEl>
                                          <p:spTgt spid="9"/>
                                        </p:tgtEl>
                                        <p:attrNameLst>
                                          <p:attrName>ppt_w</p:attrName>
                                        </p:attrNameLst>
                                      </p:cBhvr>
                                      <p:tavLst>
                                        <p:tav tm="0">
                                          <p:val>
                                            <p:fltVal val="0"/>
                                          </p:val>
                                        </p:tav>
                                        <p:tav tm="100000">
                                          <p:val>
                                            <p:strVal val="#ppt_w"/>
                                          </p:val>
                                        </p:tav>
                                      </p:tavLst>
                                    </p:anim>
                                    <p:anim calcmode="lin" valueType="num">
                                      <p:cBhvr>
                                        <p:cTn id="43" dur="100" fill="hold"/>
                                        <p:tgtEl>
                                          <p:spTgt spid="9"/>
                                        </p:tgtEl>
                                        <p:attrNameLst>
                                          <p:attrName>ppt_h</p:attrName>
                                        </p:attrNameLst>
                                      </p:cBhvr>
                                      <p:tavLst>
                                        <p:tav tm="0">
                                          <p:val>
                                            <p:fltVal val="0"/>
                                          </p:val>
                                        </p:tav>
                                        <p:tav tm="100000">
                                          <p:val>
                                            <p:strVal val="#ppt_h"/>
                                          </p:val>
                                        </p:tav>
                                      </p:tavLst>
                                    </p:anim>
                                  </p:childTnLst>
                                </p:cTn>
                              </p:par>
                            </p:childTnLst>
                          </p:cTn>
                        </p:par>
                        <p:par>
                          <p:cTn id="44" fill="hold">
                            <p:stCondLst>
                              <p:cond delay="1300"/>
                            </p:stCondLst>
                            <p:childTnLst>
                              <p:par>
                                <p:cTn id="45" presetID="6" presetClass="emph" presetSubtype="0" decel="52000" fill="hold" nodeType="afterEffect">
                                  <p:stCondLst>
                                    <p:cond delay="0"/>
                                  </p:stCondLst>
                                  <p:childTnLst>
                                    <p:animScale>
                                      <p:cBhvr>
                                        <p:cTn id="46" dur="100" fill="hold"/>
                                        <p:tgtEl>
                                          <p:spTgt spid="9"/>
                                        </p:tgtEl>
                                      </p:cBhvr>
                                      <p:by x="95000" y="95000"/>
                                    </p:animScale>
                                  </p:childTnLst>
                                </p:cTn>
                              </p:par>
                            </p:childTnLst>
                          </p:cTn>
                        </p:par>
                        <p:par>
                          <p:cTn id="47" fill="hold">
                            <p:stCondLst>
                              <p:cond delay="1400"/>
                            </p:stCondLst>
                            <p:childTnLst>
                              <p:par>
                                <p:cTn id="48" presetID="23" presetClass="entr" presetSubtype="16"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p:cTn id="50" dur="100" fill="hold"/>
                                        <p:tgtEl>
                                          <p:spTgt spid="13"/>
                                        </p:tgtEl>
                                        <p:attrNameLst>
                                          <p:attrName>ppt_w</p:attrName>
                                        </p:attrNameLst>
                                      </p:cBhvr>
                                      <p:tavLst>
                                        <p:tav tm="0">
                                          <p:val>
                                            <p:fltVal val="0"/>
                                          </p:val>
                                        </p:tav>
                                        <p:tav tm="100000">
                                          <p:val>
                                            <p:strVal val="#ppt_w"/>
                                          </p:val>
                                        </p:tav>
                                      </p:tavLst>
                                    </p:anim>
                                    <p:anim calcmode="lin" valueType="num">
                                      <p:cBhvr>
                                        <p:cTn id="51" dur="100" fill="hold"/>
                                        <p:tgtEl>
                                          <p:spTgt spid="13"/>
                                        </p:tgtEl>
                                        <p:attrNameLst>
                                          <p:attrName>ppt_h</p:attrName>
                                        </p:attrNameLst>
                                      </p:cBhvr>
                                      <p:tavLst>
                                        <p:tav tm="0">
                                          <p:val>
                                            <p:fltVal val="0"/>
                                          </p:val>
                                        </p:tav>
                                        <p:tav tm="100000">
                                          <p:val>
                                            <p:strVal val="#ppt_h"/>
                                          </p:val>
                                        </p:tav>
                                      </p:tavLst>
                                    </p:anim>
                                  </p:childTnLst>
                                </p:cTn>
                              </p:par>
                            </p:childTnLst>
                          </p:cTn>
                        </p:par>
                        <p:par>
                          <p:cTn id="52" fill="hold">
                            <p:stCondLst>
                              <p:cond delay="1500"/>
                            </p:stCondLst>
                            <p:childTnLst>
                              <p:par>
                                <p:cTn id="53" presetID="6" presetClass="emph" presetSubtype="0" decel="52000" fill="hold" nodeType="afterEffect">
                                  <p:stCondLst>
                                    <p:cond delay="0"/>
                                  </p:stCondLst>
                                  <p:childTnLst>
                                    <p:animScale>
                                      <p:cBhvr>
                                        <p:cTn id="54" dur="100" fill="hold"/>
                                        <p:tgtEl>
                                          <p:spTgt spid="13"/>
                                        </p:tgtEl>
                                      </p:cBhvr>
                                      <p:by x="95000" y="95000"/>
                                    </p:animScale>
                                  </p:childTnLst>
                                </p:cTn>
                              </p:par>
                            </p:childTnLst>
                          </p:cTn>
                        </p:par>
                        <p:par>
                          <p:cTn id="55" fill="hold">
                            <p:stCondLst>
                              <p:cond delay="1600"/>
                            </p:stCondLst>
                            <p:childTnLst>
                              <p:par>
                                <p:cTn id="56" presetID="23" presetClass="entr" presetSubtype="16"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p:cTn id="58" dur="100" fill="hold"/>
                                        <p:tgtEl>
                                          <p:spTgt spid="6"/>
                                        </p:tgtEl>
                                        <p:attrNameLst>
                                          <p:attrName>ppt_w</p:attrName>
                                        </p:attrNameLst>
                                      </p:cBhvr>
                                      <p:tavLst>
                                        <p:tav tm="0">
                                          <p:val>
                                            <p:fltVal val="0"/>
                                          </p:val>
                                        </p:tav>
                                        <p:tav tm="100000">
                                          <p:val>
                                            <p:strVal val="#ppt_w"/>
                                          </p:val>
                                        </p:tav>
                                      </p:tavLst>
                                    </p:anim>
                                    <p:anim calcmode="lin" valueType="num">
                                      <p:cBhvr>
                                        <p:cTn id="59" dur="100" fill="hold"/>
                                        <p:tgtEl>
                                          <p:spTgt spid="6"/>
                                        </p:tgtEl>
                                        <p:attrNameLst>
                                          <p:attrName>ppt_h</p:attrName>
                                        </p:attrNameLst>
                                      </p:cBhvr>
                                      <p:tavLst>
                                        <p:tav tm="0">
                                          <p:val>
                                            <p:fltVal val="0"/>
                                          </p:val>
                                        </p:tav>
                                        <p:tav tm="100000">
                                          <p:val>
                                            <p:strVal val="#ppt_h"/>
                                          </p:val>
                                        </p:tav>
                                      </p:tavLst>
                                    </p:anim>
                                  </p:childTnLst>
                                </p:cTn>
                              </p:par>
                            </p:childTnLst>
                          </p:cTn>
                        </p:par>
                        <p:par>
                          <p:cTn id="60" fill="hold">
                            <p:stCondLst>
                              <p:cond delay="1700"/>
                            </p:stCondLst>
                            <p:childTnLst>
                              <p:par>
                                <p:cTn id="61" presetID="6" presetClass="emph" presetSubtype="0" decel="52000" fill="hold" nodeType="afterEffect">
                                  <p:stCondLst>
                                    <p:cond delay="0"/>
                                  </p:stCondLst>
                                  <p:childTnLst>
                                    <p:animScale>
                                      <p:cBhvr>
                                        <p:cTn id="62" dur="100" fill="hold"/>
                                        <p:tgtEl>
                                          <p:spTgt spid="6"/>
                                        </p:tgtEl>
                                      </p:cBhvr>
                                      <p:by x="95000" y="95000"/>
                                    </p:animScale>
                                  </p:childTnLst>
                                </p:cTn>
                              </p:par>
                            </p:childTnLst>
                          </p:cTn>
                        </p:par>
                        <p:par>
                          <p:cTn id="63" fill="hold">
                            <p:stCondLst>
                              <p:cond delay="1800"/>
                            </p:stCondLst>
                            <p:childTnLst>
                              <p:par>
                                <p:cTn id="64" presetID="23" presetClass="entr" presetSubtype="16"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 calcmode="lin" valueType="num">
                                      <p:cBhvr>
                                        <p:cTn id="66" dur="100" fill="hold"/>
                                        <p:tgtEl>
                                          <p:spTgt spid="10"/>
                                        </p:tgtEl>
                                        <p:attrNameLst>
                                          <p:attrName>ppt_w</p:attrName>
                                        </p:attrNameLst>
                                      </p:cBhvr>
                                      <p:tavLst>
                                        <p:tav tm="0">
                                          <p:val>
                                            <p:fltVal val="0"/>
                                          </p:val>
                                        </p:tav>
                                        <p:tav tm="100000">
                                          <p:val>
                                            <p:strVal val="#ppt_w"/>
                                          </p:val>
                                        </p:tav>
                                      </p:tavLst>
                                    </p:anim>
                                    <p:anim calcmode="lin" valueType="num">
                                      <p:cBhvr>
                                        <p:cTn id="67" dur="100" fill="hold"/>
                                        <p:tgtEl>
                                          <p:spTgt spid="10"/>
                                        </p:tgtEl>
                                        <p:attrNameLst>
                                          <p:attrName>ppt_h</p:attrName>
                                        </p:attrNameLst>
                                      </p:cBhvr>
                                      <p:tavLst>
                                        <p:tav tm="0">
                                          <p:val>
                                            <p:fltVal val="0"/>
                                          </p:val>
                                        </p:tav>
                                        <p:tav tm="100000">
                                          <p:val>
                                            <p:strVal val="#ppt_h"/>
                                          </p:val>
                                        </p:tav>
                                      </p:tavLst>
                                    </p:anim>
                                  </p:childTnLst>
                                </p:cTn>
                              </p:par>
                            </p:childTnLst>
                          </p:cTn>
                        </p:par>
                        <p:par>
                          <p:cTn id="68" fill="hold">
                            <p:stCondLst>
                              <p:cond delay="1900"/>
                            </p:stCondLst>
                            <p:childTnLst>
                              <p:par>
                                <p:cTn id="69" presetID="6" presetClass="emph" presetSubtype="0" decel="52000" fill="hold" nodeType="afterEffect">
                                  <p:stCondLst>
                                    <p:cond delay="0"/>
                                  </p:stCondLst>
                                  <p:childTnLst>
                                    <p:animScale>
                                      <p:cBhvr>
                                        <p:cTn id="70" dur="100" fill="hold"/>
                                        <p:tgtEl>
                                          <p:spTgt spid="10"/>
                                        </p:tgtEl>
                                      </p:cBhvr>
                                      <p:by x="95000" y="95000"/>
                                    </p:animScale>
                                  </p:childTnLst>
                                </p:cTn>
                              </p:par>
                            </p:childTnLst>
                          </p:cTn>
                        </p:par>
                        <p:par>
                          <p:cTn id="71" fill="hold">
                            <p:stCondLst>
                              <p:cond delay="2000"/>
                            </p:stCondLst>
                            <p:childTnLst>
                              <p:par>
                                <p:cTn id="72" presetID="23" presetClass="entr" presetSubtype="16" fill="hold" nodeType="afterEffect">
                                  <p:stCondLst>
                                    <p:cond delay="0"/>
                                  </p:stCondLst>
                                  <p:childTnLst>
                                    <p:set>
                                      <p:cBhvr>
                                        <p:cTn id="73" dur="1" fill="hold">
                                          <p:stCondLst>
                                            <p:cond delay="0"/>
                                          </p:stCondLst>
                                        </p:cTn>
                                        <p:tgtEl>
                                          <p:spTgt spid="12"/>
                                        </p:tgtEl>
                                        <p:attrNameLst>
                                          <p:attrName>style.visibility</p:attrName>
                                        </p:attrNameLst>
                                      </p:cBhvr>
                                      <p:to>
                                        <p:strVal val="visible"/>
                                      </p:to>
                                    </p:set>
                                    <p:anim calcmode="lin" valueType="num">
                                      <p:cBhvr>
                                        <p:cTn id="74" dur="100" fill="hold"/>
                                        <p:tgtEl>
                                          <p:spTgt spid="12"/>
                                        </p:tgtEl>
                                        <p:attrNameLst>
                                          <p:attrName>ppt_w</p:attrName>
                                        </p:attrNameLst>
                                      </p:cBhvr>
                                      <p:tavLst>
                                        <p:tav tm="0">
                                          <p:val>
                                            <p:fltVal val="0"/>
                                          </p:val>
                                        </p:tav>
                                        <p:tav tm="100000">
                                          <p:val>
                                            <p:strVal val="#ppt_w"/>
                                          </p:val>
                                        </p:tav>
                                      </p:tavLst>
                                    </p:anim>
                                    <p:anim calcmode="lin" valueType="num">
                                      <p:cBhvr>
                                        <p:cTn id="75" dur="100" fill="hold"/>
                                        <p:tgtEl>
                                          <p:spTgt spid="12"/>
                                        </p:tgtEl>
                                        <p:attrNameLst>
                                          <p:attrName>ppt_h</p:attrName>
                                        </p:attrNameLst>
                                      </p:cBhvr>
                                      <p:tavLst>
                                        <p:tav tm="0">
                                          <p:val>
                                            <p:fltVal val="0"/>
                                          </p:val>
                                        </p:tav>
                                        <p:tav tm="100000">
                                          <p:val>
                                            <p:strVal val="#ppt_h"/>
                                          </p:val>
                                        </p:tav>
                                      </p:tavLst>
                                    </p:anim>
                                  </p:childTnLst>
                                </p:cTn>
                              </p:par>
                            </p:childTnLst>
                          </p:cTn>
                        </p:par>
                        <p:par>
                          <p:cTn id="76" fill="hold">
                            <p:stCondLst>
                              <p:cond delay="2100"/>
                            </p:stCondLst>
                            <p:childTnLst>
                              <p:par>
                                <p:cTn id="77" presetID="6" presetClass="emph" presetSubtype="0" decel="52000" fill="hold" nodeType="afterEffect">
                                  <p:stCondLst>
                                    <p:cond delay="0"/>
                                  </p:stCondLst>
                                  <p:childTnLst>
                                    <p:animScale>
                                      <p:cBhvr>
                                        <p:cTn id="78" dur="100" fill="hold"/>
                                        <p:tgtEl>
                                          <p:spTgt spid="12"/>
                                        </p:tgtEl>
                                      </p:cBhvr>
                                      <p:by x="95000" y="95000"/>
                                    </p:animScale>
                                  </p:childTnLst>
                                </p:cTn>
                              </p:par>
                            </p:childTnLst>
                          </p:cTn>
                        </p:par>
                        <p:par>
                          <p:cTn id="79" fill="hold">
                            <p:stCondLst>
                              <p:cond delay="2200"/>
                            </p:stCondLst>
                            <p:childTnLst>
                              <p:par>
                                <p:cTn id="80" presetID="23" presetClass="entr" presetSubtype="16" fill="hold" nodeType="afterEffect">
                                  <p:stCondLst>
                                    <p:cond delay="0"/>
                                  </p:stCondLst>
                                  <p:childTnLst>
                                    <p:set>
                                      <p:cBhvr>
                                        <p:cTn id="81" dur="1" fill="hold">
                                          <p:stCondLst>
                                            <p:cond delay="0"/>
                                          </p:stCondLst>
                                        </p:cTn>
                                        <p:tgtEl>
                                          <p:spTgt spid="7"/>
                                        </p:tgtEl>
                                        <p:attrNameLst>
                                          <p:attrName>style.visibility</p:attrName>
                                        </p:attrNameLst>
                                      </p:cBhvr>
                                      <p:to>
                                        <p:strVal val="visible"/>
                                      </p:to>
                                    </p:set>
                                    <p:anim calcmode="lin" valueType="num">
                                      <p:cBhvr>
                                        <p:cTn id="82" dur="100" fill="hold"/>
                                        <p:tgtEl>
                                          <p:spTgt spid="7"/>
                                        </p:tgtEl>
                                        <p:attrNameLst>
                                          <p:attrName>ppt_w</p:attrName>
                                        </p:attrNameLst>
                                      </p:cBhvr>
                                      <p:tavLst>
                                        <p:tav tm="0">
                                          <p:val>
                                            <p:fltVal val="0"/>
                                          </p:val>
                                        </p:tav>
                                        <p:tav tm="100000">
                                          <p:val>
                                            <p:strVal val="#ppt_w"/>
                                          </p:val>
                                        </p:tav>
                                      </p:tavLst>
                                    </p:anim>
                                    <p:anim calcmode="lin" valueType="num">
                                      <p:cBhvr>
                                        <p:cTn id="83" dur="100" fill="hold"/>
                                        <p:tgtEl>
                                          <p:spTgt spid="7"/>
                                        </p:tgtEl>
                                        <p:attrNameLst>
                                          <p:attrName>ppt_h</p:attrName>
                                        </p:attrNameLst>
                                      </p:cBhvr>
                                      <p:tavLst>
                                        <p:tav tm="0">
                                          <p:val>
                                            <p:fltVal val="0"/>
                                          </p:val>
                                        </p:tav>
                                        <p:tav tm="100000">
                                          <p:val>
                                            <p:strVal val="#ppt_h"/>
                                          </p:val>
                                        </p:tav>
                                      </p:tavLst>
                                    </p:anim>
                                  </p:childTnLst>
                                </p:cTn>
                              </p:par>
                            </p:childTnLst>
                          </p:cTn>
                        </p:par>
                        <p:par>
                          <p:cTn id="84" fill="hold">
                            <p:stCondLst>
                              <p:cond delay="2300"/>
                            </p:stCondLst>
                            <p:childTnLst>
                              <p:par>
                                <p:cTn id="85" presetID="6" presetClass="emph" presetSubtype="0" decel="52000" fill="hold" nodeType="afterEffect">
                                  <p:stCondLst>
                                    <p:cond delay="0"/>
                                  </p:stCondLst>
                                  <p:childTnLst>
                                    <p:animScale>
                                      <p:cBhvr>
                                        <p:cTn id="86" dur="100" fill="hold"/>
                                        <p:tgtEl>
                                          <p:spTgt spid="7"/>
                                        </p:tgtEl>
                                      </p:cBhvr>
                                      <p:by x="95000" y="95000"/>
                                    </p:animScale>
                                  </p:childTnLst>
                                </p:cTn>
                              </p:par>
                              <p:par>
                                <p:cTn id="87" presetID="42" presetClass="entr" presetSubtype="0" fill="hold" nodeType="withEffect">
                                  <p:stCondLst>
                                    <p:cond delay="0"/>
                                  </p:stCondLst>
                                  <p:childTnLst>
                                    <p:set>
                                      <p:cBhvr>
                                        <p:cTn id="88" dur="1" fill="hold">
                                          <p:stCondLst>
                                            <p:cond delay="0"/>
                                          </p:stCondLst>
                                        </p:cTn>
                                        <p:tgtEl>
                                          <p:spTgt spid="3">
                                            <p:txEl>
                                              <p:pRg st="0" end="0"/>
                                            </p:txEl>
                                          </p:spTgt>
                                        </p:tgtEl>
                                        <p:attrNameLst>
                                          <p:attrName>style.visibility</p:attrName>
                                        </p:attrNameLst>
                                      </p:cBhvr>
                                      <p:to>
                                        <p:strVal val="visible"/>
                                      </p:to>
                                    </p:set>
                                    <p:animEffect transition="in" filter="fade">
                                      <p:cBhvr>
                                        <p:cTn id="89" dur="500"/>
                                        <p:tgtEl>
                                          <p:spTgt spid="3">
                                            <p:txEl>
                                              <p:pRg st="0" end="0"/>
                                            </p:txEl>
                                          </p:spTgt>
                                        </p:tgtEl>
                                      </p:cBhvr>
                                    </p:animEffect>
                                    <p:anim calcmode="lin" valueType="num">
                                      <p:cBhvr>
                                        <p:cTn id="9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1"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92" fill="hold">
                            <p:stCondLst>
                              <p:cond delay="2800"/>
                            </p:stCondLst>
                            <p:childTnLst>
                              <p:par>
                                <p:cTn id="93" presetID="42" presetClass="entr" presetSubtype="0" fill="hold" nodeType="afterEffect">
                                  <p:stCondLst>
                                    <p:cond delay="0"/>
                                  </p:stCondLst>
                                  <p:childTnLst>
                                    <p:set>
                                      <p:cBhvr>
                                        <p:cTn id="94" dur="1" fill="hold">
                                          <p:stCondLst>
                                            <p:cond delay="0"/>
                                          </p:stCondLst>
                                        </p:cTn>
                                        <p:tgtEl>
                                          <p:spTgt spid="3">
                                            <p:txEl>
                                              <p:pRg st="1" end="1"/>
                                            </p:txEl>
                                          </p:spTgt>
                                        </p:tgtEl>
                                        <p:attrNameLst>
                                          <p:attrName>style.visibility</p:attrName>
                                        </p:attrNameLst>
                                      </p:cBhvr>
                                      <p:to>
                                        <p:strVal val="visible"/>
                                      </p:to>
                                    </p:set>
                                    <p:animEffect transition="in" filter="fade">
                                      <p:cBhvr>
                                        <p:cTn id="95" dur="500"/>
                                        <p:tgtEl>
                                          <p:spTgt spid="3">
                                            <p:txEl>
                                              <p:pRg st="1" end="1"/>
                                            </p:txEl>
                                          </p:spTgt>
                                        </p:tgtEl>
                                      </p:cBhvr>
                                    </p:animEffect>
                                    <p:anim calcmode="lin" valueType="num">
                                      <p:cBhvr>
                                        <p:cTn id="9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7"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98" fill="hold">
                            <p:stCondLst>
                              <p:cond delay="3300"/>
                            </p:stCondLst>
                            <p:childTnLst>
                              <p:par>
                                <p:cTn id="99" presetID="42" presetClass="entr" presetSubtype="0" fill="hold" nodeType="afterEffect">
                                  <p:stCondLst>
                                    <p:cond delay="0"/>
                                  </p:stCondLst>
                                  <p:childTnLst>
                                    <p:set>
                                      <p:cBhvr>
                                        <p:cTn id="100" dur="1" fill="hold">
                                          <p:stCondLst>
                                            <p:cond delay="0"/>
                                          </p:stCondLst>
                                        </p:cTn>
                                        <p:tgtEl>
                                          <p:spTgt spid="3">
                                            <p:txEl>
                                              <p:pRg st="2" end="2"/>
                                            </p:txEl>
                                          </p:spTgt>
                                        </p:tgtEl>
                                        <p:attrNameLst>
                                          <p:attrName>style.visibility</p:attrName>
                                        </p:attrNameLst>
                                      </p:cBhvr>
                                      <p:to>
                                        <p:strVal val="visible"/>
                                      </p:to>
                                    </p:set>
                                    <p:animEffect transition="in" filter="fade">
                                      <p:cBhvr>
                                        <p:cTn id="101" dur="500"/>
                                        <p:tgtEl>
                                          <p:spTgt spid="3">
                                            <p:txEl>
                                              <p:pRg st="2" end="2"/>
                                            </p:txEl>
                                          </p:spTgt>
                                        </p:tgtEl>
                                      </p:cBhvr>
                                    </p:animEffect>
                                    <p:anim calcmode="lin" valueType="num">
                                      <p:cBhvr>
                                        <p:cTn id="10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0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104" fill="hold">
                            <p:stCondLst>
                              <p:cond delay="3800"/>
                            </p:stCondLst>
                            <p:childTnLst>
                              <p:par>
                                <p:cTn id="105" presetID="42" presetClass="entr" presetSubtype="0" fill="hold" nodeType="after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animEffect transition="in" filter="fade">
                                      <p:cBhvr>
                                        <p:cTn id="107" dur="500"/>
                                        <p:tgtEl>
                                          <p:spTgt spid="3">
                                            <p:txEl>
                                              <p:pRg st="3" end="3"/>
                                            </p:txEl>
                                          </p:spTgt>
                                        </p:tgtEl>
                                      </p:cBhvr>
                                    </p:animEffect>
                                    <p:anim calcmode="lin" valueType="num">
                                      <p:cBhvr>
                                        <p:cTn id="10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09"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110" fill="hold">
                            <p:stCondLst>
                              <p:cond delay="4300"/>
                            </p:stCondLst>
                            <p:childTnLst>
                              <p:par>
                                <p:cTn id="111" presetID="42" presetClass="entr" presetSubtype="0" fill="hold" nodeType="afterEffect">
                                  <p:stCondLst>
                                    <p:cond delay="0"/>
                                  </p:stCondLst>
                                  <p:childTnLst>
                                    <p:set>
                                      <p:cBhvr>
                                        <p:cTn id="112" dur="1" fill="hold">
                                          <p:stCondLst>
                                            <p:cond delay="0"/>
                                          </p:stCondLst>
                                        </p:cTn>
                                        <p:tgtEl>
                                          <p:spTgt spid="3">
                                            <p:txEl>
                                              <p:pRg st="4" end="4"/>
                                            </p:txEl>
                                          </p:spTgt>
                                        </p:tgtEl>
                                        <p:attrNameLst>
                                          <p:attrName>style.visibility</p:attrName>
                                        </p:attrNameLst>
                                      </p:cBhvr>
                                      <p:to>
                                        <p:strVal val="visible"/>
                                      </p:to>
                                    </p:set>
                                    <p:animEffect transition="in" filter="fade">
                                      <p:cBhvr>
                                        <p:cTn id="113" dur="500"/>
                                        <p:tgtEl>
                                          <p:spTgt spid="3">
                                            <p:txEl>
                                              <p:pRg st="4" end="4"/>
                                            </p:txEl>
                                          </p:spTgt>
                                        </p:tgtEl>
                                      </p:cBhvr>
                                    </p:animEffect>
                                    <p:anim calcmode="lin" valueType="num">
                                      <p:cBhvr>
                                        <p:cTn id="11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15"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116" fill="hold">
                            <p:stCondLst>
                              <p:cond delay="4800"/>
                            </p:stCondLst>
                            <p:childTnLst>
                              <p:par>
                                <p:cTn id="117" presetID="42" presetClass="entr" presetSubtype="0" fill="hold" nodeType="afterEffect">
                                  <p:stCondLst>
                                    <p:cond delay="0"/>
                                  </p:stCondLst>
                                  <p:childTnLst>
                                    <p:set>
                                      <p:cBhvr>
                                        <p:cTn id="118" dur="1" fill="hold">
                                          <p:stCondLst>
                                            <p:cond delay="0"/>
                                          </p:stCondLst>
                                        </p:cTn>
                                        <p:tgtEl>
                                          <p:spTgt spid="3">
                                            <p:txEl>
                                              <p:pRg st="5" end="5"/>
                                            </p:txEl>
                                          </p:spTgt>
                                        </p:tgtEl>
                                        <p:attrNameLst>
                                          <p:attrName>style.visibility</p:attrName>
                                        </p:attrNameLst>
                                      </p:cBhvr>
                                      <p:to>
                                        <p:strVal val="visible"/>
                                      </p:to>
                                    </p:set>
                                    <p:animEffect transition="in" filter="fade">
                                      <p:cBhvr>
                                        <p:cTn id="119" dur="500"/>
                                        <p:tgtEl>
                                          <p:spTgt spid="3">
                                            <p:txEl>
                                              <p:pRg st="5" end="5"/>
                                            </p:txEl>
                                          </p:spTgt>
                                        </p:tgtEl>
                                      </p:cBhvr>
                                    </p:animEffect>
                                    <p:anim calcmode="lin" valueType="num">
                                      <p:cBhvr>
                                        <p:cTn id="12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21"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122" fill="hold">
                            <p:stCondLst>
                              <p:cond delay="5300"/>
                            </p:stCondLst>
                            <p:childTnLst>
                              <p:par>
                                <p:cTn id="123" presetID="42" presetClass="entr" presetSubtype="0" fill="hold" nodeType="afterEffect">
                                  <p:stCondLst>
                                    <p:cond delay="0"/>
                                  </p:stCondLst>
                                  <p:childTnLst>
                                    <p:set>
                                      <p:cBhvr>
                                        <p:cTn id="124" dur="1" fill="hold">
                                          <p:stCondLst>
                                            <p:cond delay="0"/>
                                          </p:stCondLst>
                                        </p:cTn>
                                        <p:tgtEl>
                                          <p:spTgt spid="3">
                                            <p:txEl>
                                              <p:pRg st="6" end="6"/>
                                            </p:txEl>
                                          </p:spTgt>
                                        </p:tgtEl>
                                        <p:attrNameLst>
                                          <p:attrName>style.visibility</p:attrName>
                                        </p:attrNameLst>
                                      </p:cBhvr>
                                      <p:to>
                                        <p:strVal val="visible"/>
                                      </p:to>
                                    </p:set>
                                    <p:animEffect transition="in" filter="fade">
                                      <p:cBhvr>
                                        <p:cTn id="125" dur="500"/>
                                        <p:tgtEl>
                                          <p:spTgt spid="3">
                                            <p:txEl>
                                              <p:pRg st="6" end="6"/>
                                            </p:txEl>
                                          </p:spTgt>
                                        </p:tgtEl>
                                      </p:cBhvr>
                                    </p:animEffect>
                                    <p:anim calcmode="lin" valueType="num">
                                      <p:cBhvr>
                                        <p:cTn id="12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27"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128" fill="hold">
                            <p:stCondLst>
                              <p:cond delay="5800"/>
                            </p:stCondLst>
                            <p:childTnLst>
                              <p:par>
                                <p:cTn id="129" presetID="42" presetClass="entr" presetSubtype="0" fill="hold" nodeType="afterEffect">
                                  <p:stCondLst>
                                    <p:cond delay="0"/>
                                  </p:stCondLst>
                                  <p:childTnLst>
                                    <p:set>
                                      <p:cBhvr>
                                        <p:cTn id="130" dur="1" fill="hold">
                                          <p:stCondLst>
                                            <p:cond delay="0"/>
                                          </p:stCondLst>
                                        </p:cTn>
                                        <p:tgtEl>
                                          <p:spTgt spid="3">
                                            <p:txEl>
                                              <p:pRg st="7" end="7"/>
                                            </p:txEl>
                                          </p:spTgt>
                                        </p:tgtEl>
                                        <p:attrNameLst>
                                          <p:attrName>style.visibility</p:attrName>
                                        </p:attrNameLst>
                                      </p:cBhvr>
                                      <p:to>
                                        <p:strVal val="visible"/>
                                      </p:to>
                                    </p:set>
                                    <p:animEffect transition="in" filter="fade">
                                      <p:cBhvr>
                                        <p:cTn id="131" dur="500"/>
                                        <p:tgtEl>
                                          <p:spTgt spid="3">
                                            <p:txEl>
                                              <p:pRg st="7" end="7"/>
                                            </p:txEl>
                                          </p:spTgt>
                                        </p:tgtEl>
                                      </p:cBhvr>
                                    </p:animEffect>
                                    <p:anim calcmode="lin" valueType="num">
                                      <p:cBhvr>
                                        <p:cTn id="13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33"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134" fill="hold">
                            <p:stCondLst>
                              <p:cond delay="6300"/>
                            </p:stCondLst>
                            <p:childTnLst>
                              <p:par>
                                <p:cTn id="135" presetID="42" presetClass="entr" presetSubtype="0" fill="hold" nodeType="afterEffect">
                                  <p:stCondLst>
                                    <p:cond delay="0"/>
                                  </p:stCondLst>
                                  <p:childTnLst>
                                    <p:set>
                                      <p:cBhvr>
                                        <p:cTn id="136" dur="1" fill="hold">
                                          <p:stCondLst>
                                            <p:cond delay="0"/>
                                          </p:stCondLst>
                                        </p:cTn>
                                        <p:tgtEl>
                                          <p:spTgt spid="3">
                                            <p:txEl>
                                              <p:pRg st="8" end="8"/>
                                            </p:txEl>
                                          </p:spTgt>
                                        </p:tgtEl>
                                        <p:attrNameLst>
                                          <p:attrName>style.visibility</p:attrName>
                                        </p:attrNameLst>
                                      </p:cBhvr>
                                      <p:to>
                                        <p:strVal val="visible"/>
                                      </p:to>
                                    </p:set>
                                    <p:animEffect transition="in" filter="fade">
                                      <p:cBhvr>
                                        <p:cTn id="137" dur="500"/>
                                        <p:tgtEl>
                                          <p:spTgt spid="3">
                                            <p:txEl>
                                              <p:pRg st="8" end="8"/>
                                            </p:txEl>
                                          </p:spTgt>
                                        </p:tgtEl>
                                      </p:cBhvr>
                                    </p:animEffect>
                                    <p:anim calcmode="lin" valueType="num">
                                      <p:cBhvr>
                                        <p:cTn id="1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39"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CONCLUSION</a:t>
            </a:r>
            <a:endParaRPr lang="en-US" dirty="0"/>
          </a:p>
        </p:txBody>
      </p:sp>
      <p:sp>
        <p:nvSpPr>
          <p:cNvPr id="4" name="Rectangle 3"/>
          <p:cNvSpPr/>
          <p:nvPr/>
        </p:nvSpPr>
        <p:spPr>
          <a:xfrm>
            <a:off x="457200" y="1391483"/>
            <a:ext cx="8458200" cy="4247317"/>
          </a:xfrm>
          <a:prstGeom prst="rect">
            <a:avLst/>
          </a:prstGeom>
        </p:spPr>
        <p:txBody>
          <a:bodyPr wrap="square">
            <a:spAutoFit/>
          </a:bodyPr>
          <a:lstStyle/>
          <a:p>
            <a:r>
              <a:rPr lang="en-US" sz="2700" dirty="0">
                <a:solidFill>
                  <a:srgbClr val="262626"/>
                </a:solidFill>
              </a:rPr>
              <a:t>So  we  can  conclude  that  Microsoft  </a:t>
            </a:r>
            <a:r>
              <a:rPr lang="en-US" sz="2700" dirty="0" err="1">
                <a:solidFill>
                  <a:srgbClr val="262626"/>
                </a:solidFill>
              </a:rPr>
              <a:t>.net</a:t>
            </a:r>
            <a:r>
              <a:rPr lang="en-US" sz="2700" dirty="0">
                <a:solidFill>
                  <a:srgbClr val="262626"/>
                </a:solidFill>
              </a:rPr>
              <a:t>  Framework  2.0  provides  us  a  better  platform  than  1.1  to  design,  develop  and  deploy  applications  that  are  robust,  fast  and  </a:t>
            </a:r>
            <a:r>
              <a:rPr lang="en-US" sz="2700" dirty="0" smtClean="0">
                <a:solidFill>
                  <a:srgbClr val="262626"/>
                </a:solidFill>
              </a:rPr>
              <a:t>reliable.</a:t>
            </a:r>
          </a:p>
          <a:p>
            <a:endParaRPr lang="en-US" sz="2700" dirty="0">
              <a:solidFill>
                <a:srgbClr val="262626"/>
              </a:solidFill>
            </a:endParaRPr>
          </a:p>
          <a:p>
            <a:r>
              <a:rPr lang="en-US" sz="2700" dirty="0" smtClean="0">
                <a:solidFill>
                  <a:srgbClr val="262626"/>
                </a:solidFill>
              </a:rPr>
              <a:t>But  there  are  many  </a:t>
            </a:r>
            <a:r>
              <a:rPr lang="en-US" sz="2700" dirty="0">
                <a:solidFill>
                  <a:srgbClr val="262626"/>
                </a:solidFill>
              </a:rPr>
              <a:t>versions  of  </a:t>
            </a:r>
            <a:r>
              <a:rPr lang="en-US" sz="2700" dirty="0" err="1">
                <a:solidFill>
                  <a:srgbClr val="262626"/>
                </a:solidFill>
              </a:rPr>
              <a:t>.net</a:t>
            </a:r>
            <a:r>
              <a:rPr lang="en-US" sz="2700" dirty="0">
                <a:solidFill>
                  <a:srgbClr val="262626"/>
                </a:solidFill>
              </a:rPr>
              <a:t>  framework  has  been  released  like  the  latest  is  4.0  and  4.5  developer  preview  </a:t>
            </a:r>
            <a:r>
              <a:rPr lang="en-US" sz="2700" dirty="0" smtClean="0">
                <a:solidFill>
                  <a:srgbClr val="262626"/>
                </a:solidFill>
              </a:rPr>
              <a:t>has  </a:t>
            </a:r>
            <a:r>
              <a:rPr lang="en-US" sz="2700" dirty="0">
                <a:solidFill>
                  <a:srgbClr val="262626"/>
                </a:solidFill>
              </a:rPr>
              <a:t>been  released  in  windows  8  developer  preview  which  provides  us  great  features  and  tools  for  developing  applications.</a:t>
            </a:r>
          </a:p>
        </p:txBody>
      </p:sp>
    </p:spTree>
    <p:extLst>
      <p:ext uri="{BB962C8B-B14F-4D97-AF65-F5344CB8AC3E}">
        <p14:creationId xmlns:p14="http://schemas.microsoft.com/office/powerpoint/2010/main" val="3771828036"/>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p:cNvSpPr txBox="1">
            <a:spLocks/>
          </p:cNvSpPr>
          <p:nvPr/>
        </p:nvSpPr>
        <p:spPr>
          <a:xfrm>
            <a:off x="228600" y="3703704"/>
            <a:ext cx="7315200" cy="1325496"/>
          </a:xfrm>
          <a:prstGeom prst="rect">
            <a:avLst/>
          </a:prstGeom>
          <a:noFill/>
          <a:ln>
            <a:noFill/>
          </a:ln>
        </p:spPr>
        <p:txBody>
          <a:bodyPr vert="horz" lIns="91440" tIns="45720" rIns="91440" bIns="45720" rtlCol="0" anchor="ctr">
            <a:normAutofit lnSpcReduction="10000"/>
            <a:scene3d>
              <a:camera prst="orthographicFront"/>
              <a:lightRig rig="soft" dir="t">
                <a:rot lat="0" lon="0" rev="17220000"/>
              </a:lightRig>
            </a:scene3d>
            <a:sp3d prstMaterial="softEdge"/>
          </a:bodyPr>
          <a:lstStyle/>
          <a:p>
            <a:pPr>
              <a:lnSpc>
                <a:spcPct val="87000"/>
              </a:lnSpc>
              <a:spcBef>
                <a:spcPct val="0"/>
              </a:spcBef>
              <a:defRPr/>
            </a:pPr>
            <a:r>
              <a:rPr lang="en-US" sz="4400" dirty="0" smtClean="0">
                <a:solidFill>
                  <a:srgbClr val="92D050"/>
                </a:solidFill>
              </a:rPr>
              <a:t/>
            </a:r>
            <a:br>
              <a:rPr lang="en-US" sz="4400" dirty="0" smtClean="0">
                <a:solidFill>
                  <a:srgbClr val="92D050"/>
                </a:solidFill>
              </a:rPr>
            </a:br>
            <a:r>
              <a:rPr lang="en-US" sz="5600" b="1" dirty="0" smtClean="0">
                <a:solidFill>
                  <a:srgbClr val="92D050"/>
                </a:solidFill>
                <a:latin typeface="Arial" pitchFamily="34" charset="0"/>
                <a:cs typeface="Arial" pitchFamily="34" charset="0"/>
              </a:rPr>
              <a:t>Thank  You</a:t>
            </a:r>
            <a:endParaRPr lang="en-US" sz="5600" b="1" dirty="0">
              <a:solidFill>
                <a:srgbClr val="92D050"/>
              </a:solidFill>
              <a:latin typeface="Arial" pitchFamily="34" charset="0"/>
              <a:cs typeface="Arial" pitchFamily="34" charset="0"/>
            </a:endParaRPr>
          </a:p>
        </p:txBody>
      </p:sp>
      <p:pic>
        <p:nvPicPr>
          <p:cNvPr id="7" name="Picture 6"/>
          <p:cNvPicPr>
            <a:picLocks noChangeAspect="1"/>
          </p:cNvPicPr>
          <p:nvPr/>
        </p:nvPicPr>
        <p:blipFill>
          <a:blip r:embed="rId4"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5" cstate="print"/>
          <a:stretch>
            <a:fillRect/>
          </a:stretch>
        </p:blipFill>
        <p:spPr>
          <a:xfrm>
            <a:off x="3503486" y="20548"/>
            <a:ext cx="5624418" cy="2825496"/>
          </a:xfrm>
          <a:prstGeom prst="rect">
            <a:avLst/>
          </a:prstGeom>
        </p:spPr>
      </p:pic>
      <p:pic>
        <p:nvPicPr>
          <p:cNvPr id="10" name="Picture 9"/>
          <p:cNvPicPr>
            <a:picLocks noChangeAspect="1"/>
          </p:cNvPicPr>
          <p:nvPr/>
        </p:nvPicPr>
        <p:blipFill>
          <a:blip r:embed="rId6" cstate="print"/>
          <a:stretch>
            <a:fillRect/>
          </a:stretch>
        </p:blipFill>
        <p:spPr>
          <a:xfrm>
            <a:off x="7662119" y="2819400"/>
            <a:ext cx="1461333" cy="2293850"/>
          </a:xfrm>
          <a:prstGeom prst="rect">
            <a:avLst/>
          </a:prstGeom>
        </p:spPr>
      </p:pic>
      <p:sp>
        <p:nvSpPr>
          <p:cNvPr id="6" name="Rectangle 5"/>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grpSp>
        <p:nvGrpSpPr>
          <p:cNvPr id="20" name="Group 19"/>
          <p:cNvGrpSpPr/>
          <p:nvPr/>
        </p:nvGrpSpPr>
        <p:grpSpPr>
          <a:xfrm>
            <a:off x="0" y="5089818"/>
            <a:ext cx="9144000" cy="1768182"/>
            <a:chOff x="0" y="5089818"/>
            <a:chExt cx="9144000" cy="1768182"/>
          </a:xfrm>
        </p:grpSpPr>
        <p:pic>
          <p:nvPicPr>
            <p:cNvPr id="11" name="Picture 10"/>
            <p:cNvPicPr>
              <a:picLocks/>
            </p:cNvPicPr>
            <p:nvPr/>
          </p:nvPicPr>
          <p:blipFill>
            <a:blip r:embed="rId7" cstate="print"/>
            <a:stretch>
              <a:fillRect/>
            </a:stretch>
          </p:blipFill>
          <p:spPr>
            <a:xfrm>
              <a:off x="24064" y="5089818"/>
              <a:ext cx="9098280" cy="1737360"/>
            </a:xfrm>
            <a:prstGeom prst="rect">
              <a:avLst/>
            </a:prstGeom>
          </p:spPr>
        </p:pic>
        <p:sp>
          <p:nvSpPr>
            <p:cNvPr id="16" name="Rectangle 15"/>
            <p:cNvSpPr/>
            <p:nvPr/>
          </p:nvSpPr>
          <p:spPr>
            <a:xfrm>
              <a:off x="0" y="5181600"/>
              <a:ext cx="45719"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5400000">
              <a:off x="4537710" y="2251710"/>
              <a:ext cx="68580" cy="9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nvSpPr>
          <p:spPr>
            <a:xfrm>
              <a:off x="9098281" y="5158740"/>
              <a:ext cx="45719"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extBox 14"/>
          <p:cNvSpPr txBox="1"/>
          <p:nvPr/>
        </p:nvSpPr>
        <p:spPr>
          <a:xfrm>
            <a:off x="5410200" y="1065074"/>
            <a:ext cx="2971800" cy="1754326"/>
          </a:xfrm>
          <a:prstGeom prst="rect">
            <a:avLst/>
          </a:prstGeom>
          <a:noFill/>
        </p:spPr>
        <p:txBody>
          <a:bodyPr wrap="square" rtlCol="0">
            <a:spAutoFit/>
          </a:bodyPr>
          <a:lstStyle/>
          <a:p>
            <a:r>
              <a:rPr lang="en-US" sz="3200" dirty="0" smtClean="0"/>
              <a:t>Framework</a:t>
            </a:r>
            <a:r>
              <a:rPr lang="en-US" sz="3600" dirty="0" smtClean="0"/>
              <a:t>  </a:t>
            </a:r>
            <a:r>
              <a:rPr lang="en-US" sz="3600" b="1" dirty="0" smtClean="0"/>
              <a:t>1.1</a:t>
            </a:r>
            <a:r>
              <a:rPr lang="en-US" sz="3600" dirty="0" smtClean="0"/>
              <a:t>  </a:t>
            </a:r>
          </a:p>
          <a:p>
            <a:r>
              <a:rPr lang="en-US" sz="3600" dirty="0" smtClean="0"/>
              <a:t>          </a:t>
            </a:r>
            <a:r>
              <a:rPr lang="en-US" sz="3600" dirty="0" err="1" smtClean="0"/>
              <a:t>vs</a:t>
            </a:r>
            <a:r>
              <a:rPr lang="en-US" sz="3600" dirty="0" smtClean="0"/>
              <a:t>  </a:t>
            </a:r>
          </a:p>
          <a:p>
            <a:r>
              <a:rPr lang="en-US" sz="3200" dirty="0" smtClean="0"/>
              <a:t>Framework</a:t>
            </a:r>
            <a:r>
              <a:rPr lang="en-US" sz="3600" dirty="0" smtClean="0"/>
              <a:t>  </a:t>
            </a:r>
            <a:r>
              <a:rPr lang="en-US" sz="3600" b="1" dirty="0" smtClean="0"/>
              <a:t>2.0</a:t>
            </a:r>
            <a:endParaRPr lang="en-US" sz="3600" b="1" dirty="0"/>
          </a:p>
        </p:txBody>
      </p:sp>
      <p:pic>
        <p:nvPicPr>
          <p:cNvPr id="18" name="Picture 17" descr="microsoft__net_logo_264200239_std.png"/>
          <p:cNvPicPr>
            <a:picLocks noChangeAspect="1"/>
          </p:cNvPicPr>
          <p:nvPr/>
        </p:nvPicPr>
        <p:blipFill>
          <a:blip r:embed="rId8">
            <a:extLst>
              <a:ext uri="{BEBA8EAE-BF5A-486C-A8C5-ECC9F3942E4B}">
                <a14:imgProps xmlns:a14="http://schemas.microsoft.com/office/drawing/2010/main">
                  <a14:imgLayer r:embed="rId9">
                    <a14:imgEffect>
                      <a14:colorTemperature colorTemp="11500"/>
                    </a14:imgEffect>
                    <a14:imgEffect>
                      <a14:saturation sat="400000"/>
                    </a14:imgEffect>
                  </a14:imgLayer>
                </a14:imgProps>
              </a:ext>
            </a:extLst>
          </a:blip>
          <a:stretch>
            <a:fillRect/>
          </a:stretch>
        </p:blipFill>
        <p:spPr>
          <a:xfrm>
            <a:off x="381000" y="76200"/>
            <a:ext cx="5235115" cy="2743200"/>
          </a:xfrm>
          <a:prstGeom prst="rect">
            <a:avLst/>
          </a:prstGeom>
        </p:spPr>
      </p:pic>
      <p:pic>
        <p:nvPicPr>
          <p:cNvPr id="9" name="Picture 8"/>
          <p:cNvPicPr>
            <a:picLocks noChangeAspect="1"/>
          </p:cNvPicPr>
          <p:nvPr/>
        </p:nvPicPr>
        <p:blipFill>
          <a:blip r:embed="rId10" cstate="print"/>
          <a:stretch>
            <a:fillRect/>
          </a:stretch>
        </p:blipFill>
        <p:spPr>
          <a:xfrm>
            <a:off x="20923" y="2818500"/>
            <a:ext cx="7668994" cy="2296266"/>
          </a:xfrm>
          <a:prstGeom prst="rect">
            <a:avLst/>
          </a:prstGeom>
        </p:spPr>
      </p:pic>
    </p:spTree>
    <p:custDataLst>
      <p:tags r:id="rId1"/>
    </p:custDataLst>
    <p:extLst>
      <p:ext uri="{BB962C8B-B14F-4D97-AF65-F5344CB8AC3E}">
        <p14:creationId xmlns:p14="http://schemas.microsoft.com/office/powerpoint/2010/main" val="1623673800"/>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1000"/>
                                        <p:tgtEl>
                                          <p:spTgt spid="6"/>
                                        </p:tgtEl>
                                      </p:cBhvr>
                                    </p:animEffect>
                                    <p:set>
                                      <p:cBhvr>
                                        <p:cTn id="7" dur="1" fill="hold">
                                          <p:stCondLst>
                                            <p:cond delay="999"/>
                                          </p:stCondLst>
                                        </p:cTn>
                                        <p:tgtEl>
                                          <p:spTgt spid="6"/>
                                        </p:tgtEl>
                                        <p:attrNameLst>
                                          <p:attrName>style.visibility</p:attrName>
                                        </p:attrNameLst>
                                      </p:cBhvr>
                                      <p:to>
                                        <p:strVal val="hidden"/>
                                      </p:to>
                                    </p:set>
                                  </p:childTnLst>
                                </p:cTn>
                              </p:par>
                              <p:par>
                                <p:cTn id="8" presetID="2" presetClass="exit" presetSubtype="9" fill="hold" nodeType="withEffect">
                                  <p:stCondLst>
                                    <p:cond delay="0"/>
                                  </p:stCondLst>
                                  <p:childTnLst>
                                    <p:anim calcmode="lin" valueType="num">
                                      <p:cBhvr additive="base">
                                        <p:cTn id="9" dur="1000"/>
                                        <p:tgtEl>
                                          <p:spTgt spid="7"/>
                                        </p:tgtEl>
                                        <p:attrNameLst>
                                          <p:attrName>ppt_x</p:attrName>
                                        </p:attrNameLst>
                                      </p:cBhvr>
                                      <p:tavLst>
                                        <p:tav tm="0">
                                          <p:val>
                                            <p:strVal val="ppt_x"/>
                                          </p:val>
                                        </p:tav>
                                        <p:tav tm="100000">
                                          <p:val>
                                            <p:strVal val="0-ppt_w/2"/>
                                          </p:val>
                                        </p:tav>
                                      </p:tavLst>
                                    </p:anim>
                                    <p:anim calcmode="lin" valueType="num">
                                      <p:cBhvr additive="base">
                                        <p:cTn id="10" dur="1000"/>
                                        <p:tgtEl>
                                          <p:spTgt spid="7"/>
                                        </p:tgtEl>
                                        <p:attrNameLst>
                                          <p:attrName>ppt_y</p:attrName>
                                        </p:attrNameLst>
                                      </p:cBhvr>
                                      <p:tavLst>
                                        <p:tav tm="0">
                                          <p:val>
                                            <p:strVal val="ppt_y"/>
                                          </p:val>
                                        </p:tav>
                                        <p:tav tm="100000">
                                          <p:val>
                                            <p:strVal val="0-ppt_h/2"/>
                                          </p:val>
                                        </p:tav>
                                      </p:tavLst>
                                    </p:anim>
                                    <p:set>
                                      <p:cBhvr>
                                        <p:cTn id="11" dur="1" fill="hold">
                                          <p:stCondLst>
                                            <p:cond delay="999"/>
                                          </p:stCondLst>
                                        </p:cTn>
                                        <p:tgtEl>
                                          <p:spTgt spid="7"/>
                                        </p:tgtEl>
                                        <p:attrNameLst>
                                          <p:attrName>style.visibility</p:attrName>
                                        </p:attrNameLst>
                                      </p:cBhvr>
                                      <p:to>
                                        <p:strVal val="hidden"/>
                                      </p:to>
                                    </p:set>
                                  </p:childTnLst>
                                </p:cTn>
                              </p:par>
                              <p:par>
                                <p:cTn id="12" presetID="2" presetClass="exit" presetSubtype="3" fill="hold" nodeType="withEffect">
                                  <p:stCondLst>
                                    <p:cond delay="0"/>
                                  </p:stCondLst>
                                  <p:childTnLst>
                                    <p:anim calcmode="lin" valueType="num">
                                      <p:cBhvr additive="base">
                                        <p:cTn id="13" dur="1000"/>
                                        <p:tgtEl>
                                          <p:spTgt spid="8"/>
                                        </p:tgtEl>
                                        <p:attrNameLst>
                                          <p:attrName>ppt_x</p:attrName>
                                        </p:attrNameLst>
                                      </p:cBhvr>
                                      <p:tavLst>
                                        <p:tav tm="0">
                                          <p:val>
                                            <p:strVal val="ppt_x"/>
                                          </p:val>
                                        </p:tav>
                                        <p:tav tm="100000">
                                          <p:val>
                                            <p:strVal val="1+ppt_w/2"/>
                                          </p:val>
                                        </p:tav>
                                      </p:tavLst>
                                    </p:anim>
                                    <p:anim calcmode="lin" valueType="num">
                                      <p:cBhvr additive="base">
                                        <p:cTn id="14" dur="1000"/>
                                        <p:tgtEl>
                                          <p:spTgt spid="8"/>
                                        </p:tgtEl>
                                        <p:attrNameLst>
                                          <p:attrName>ppt_y</p:attrName>
                                        </p:attrNameLst>
                                      </p:cBhvr>
                                      <p:tavLst>
                                        <p:tav tm="0">
                                          <p:val>
                                            <p:strVal val="ppt_y"/>
                                          </p:val>
                                        </p:tav>
                                        <p:tav tm="100000">
                                          <p:val>
                                            <p:strVal val="0-ppt_h/2"/>
                                          </p:val>
                                        </p:tav>
                                      </p:tavLst>
                                    </p:anim>
                                    <p:set>
                                      <p:cBhvr>
                                        <p:cTn id="15" dur="1" fill="hold">
                                          <p:stCondLst>
                                            <p:cond delay="999"/>
                                          </p:stCondLst>
                                        </p:cTn>
                                        <p:tgtEl>
                                          <p:spTgt spid="8"/>
                                        </p:tgtEl>
                                        <p:attrNameLst>
                                          <p:attrName>style.visibility</p:attrName>
                                        </p:attrNameLst>
                                      </p:cBhvr>
                                      <p:to>
                                        <p:strVal val="hidden"/>
                                      </p:to>
                                    </p:set>
                                  </p:childTnLst>
                                </p:cTn>
                              </p:par>
                              <p:par>
                                <p:cTn id="16" presetID="2" presetClass="exit" presetSubtype="8" fill="hold" nodeType="withEffect">
                                  <p:stCondLst>
                                    <p:cond delay="0"/>
                                  </p:stCondLst>
                                  <p:childTnLst>
                                    <p:anim calcmode="lin" valueType="num">
                                      <p:cBhvr additive="base">
                                        <p:cTn id="17" dur="1000"/>
                                        <p:tgtEl>
                                          <p:spTgt spid="9"/>
                                        </p:tgtEl>
                                        <p:attrNameLst>
                                          <p:attrName>ppt_x</p:attrName>
                                        </p:attrNameLst>
                                      </p:cBhvr>
                                      <p:tavLst>
                                        <p:tav tm="0">
                                          <p:val>
                                            <p:strVal val="ppt_x"/>
                                          </p:val>
                                        </p:tav>
                                        <p:tav tm="100000">
                                          <p:val>
                                            <p:strVal val="0-ppt_w/2"/>
                                          </p:val>
                                        </p:tav>
                                      </p:tavLst>
                                    </p:anim>
                                    <p:anim calcmode="lin" valueType="num">
                                      <p:cBhvr additive="base">
                                        <p:cTn id="18" dur="1000"/>
                                        <p:tgtEl>
                                          <p:spTgt spid="9"/>
                                        </p:tgtEl>
                                        <p:attrNameLst>
                                          <p:attrName>ppt_y</p:attrName>
                                        </p:attrNameLst>
                                      </p:cBhvr>
                                      <p:tavLst>
                                        <p:tav tm="0">
                                          <p:val>
                                            <p:strVal val="ppt_y"/>
                                          </p:val>
                                        </p:tav>
                                        <p:tav tm="100000">
                                          <p:val>
                                            <p:strVal val="ppt_y"/>
                                          </p:val>
                                        </p:tav>
                                      </p:tavLst>
                                    </p:anim>
                                    <p:set>
                                      <p:cBhvr>
                                        <p:cTn id="19" dur="1" fill="hold">
                                          <p:stCondLst>
                                            <p:cond delay="999"/>
                                          </p:stCondLst>
                                        </p:cTn>
                                        <p:tgtEl>
                                          <p:spTgt spid="9"/>
                                        </p:tgtEl>
                                        <p:attrNameLst>
                                          <p:attrName>style.visibility</p:attrName>
                                        </p:attrNameLst>
                                      </p:cBhvr>
                                      <p:to>
                                        <p:strVal val="hidden"/>
                                      </p:to>
                                    </p:set>
                                  </p:childTnLst>
                                </p:cTn>
                              </p:par>
                              <p:par>
                                <p:cTn id="20" presetID="2" presetClass="exit" presetSubtype="2" fill="hold" nodeType="withEffect">
                                  <p:stCondLst>
                                    <p:cond delay="0"/>
                                  </p:stCondLst>
                                  <p:childTnLst>
                                    <p:anim calcmode="lin" valueType="num">
                                      <p:cBhvr additive="base">
                                        <p:cTn id="21" dur="1000"/>
                                        <p:tgtEl>
                                          <p:spTgt spid="10"/>
                                        </p:tgtEl>
                                        <p:attrNameLst>
                                          <p:attrName>ppt_x</p:attrName>
                                        </p:attrNameLst>
                                      </p:cBhvr>
                                      <p:tavLst>
                                        <p:tav tm="0">
                                          <p:val>
                                            <p:strVal val="ppt_x"/>
                                          </p:val>
                                        </p:tav>
                                        <p:tav tm="100000">
                                          <p:val>
                                            <p:strVal val="1+ppt_w/2"/>
                                          </p:val>
                                        </p:tav>
                                      </p:tavLst>
                                    </p:anim>
                                    <p:anim calcmode="lin" valueType="num">
                                      <p:cBhvr additive="base">
                                        <p:cTn id="22" dur="1000"/>
                                        <p:tgtEl>
                                          <p:spTgt spid="10"/>
                                        </p:tgtEl>
                                        <p:attrNameLst>
                                          <p:attrName>ppt_y</p:attrName>
                                        </p:attrNameLst>
                                      </p:cBhvr>
                                      <p:tavLst>
                                        <p:tav tm="0">
                                          <p:val>
                                            <p:strVal val="ppt_y"/>
                                          </p:val>
                                        </p:tav>
                                        <p:tav tm="100000">
                                          <p:val>
                                            <p:strVal val="ppt_y"/>
                                          </p:val>
                                        </p:tav>
                                      </p:tavLst>
                                    </p:anim>
                                    <p:set>
                                      <p:cBhvr>
                                        <p:cTn id="23" dur="1" fill="hold">
                                          <p:stCondLst>
                                            <p:cond delay="999"/>
                                          </p:stCondLst>
                                        </p:cTn>
                                        <p:tgtEl>
                                          <p:spTgt spid="10"/>
                                        </p:tgtEl>
                                        <p:attrNameLst>
                                          <p:attrName>style.visibility</p:attrName>
                                        </p:attrNameLst>
                                      </p:cBhvr>
                                      <p:to>
                                        <p:strVal val="hidden"/>
                                      </p:to>
                                    </p:set>
                                  </p:childTnLst>
                                </p:cTn>
                              </p:par>
                              <p:par>
                                <p:cTn id="24" presetID="2" presetClass="exit" presetSubtype="9" fill="hold" nodeType="withEffect">
                                  <p:stCondLst>
                                    <p:cond delay="0"/>
                                  </p:stCondLst>
                                  <p:childTnLst>
                                    <p:anim calcmode="lin" valueType="num">
                                      <p:cBhvr additive="base">
                                        <p:cTn id="25" dur="1000"/>
                                        <p:tgtEl>
                                          <p:spTgt spid="18"/>
                                        </p:tgtEl>
                                        <p:attrNameLst>
                                          <p:attrName>ppt_x</p:attrName>
                                        </p:attrNameLst>
                                      </p:cBhvr>
                                      <p:tavLst>
                                        <p:tav tm="0">
                                          <p:val>
                                            <p:strVal val="ppt_x"/>
                                          </p:val>
                                        </p:tav>
                                        <p:tav tm="100000">
                                          <p:val>
                                            <p:strVal val="0-ppt_w/2"/>
                                          </p:val>
                                        </p:tav>
                                      </p:tavLst>
                                    </p:anim>
                                    <p:anim calcmode="lin" valueType="num">
                                      <p:cBhvr additive="base">
                                        <p:cTn id="26" dur="1000"/>
                                        <p:tgtEl>
                                          <p:spTgt spid="18"/>
                                        </p:tgtEl>
                                        <p:attrNameLst>
                                          <p:attrName>ppt_y</p:attrName>
                                        </p:attrNameLst>
                                      </p:cBhvr>
                                      <p:tavLst>
                                        <p:tav tm="0">
                                          <p:val>
                                            <p:strVal val="ppt_y"/>
                                          </p:val>
                                        </p:tav>
                                        <p:tav tm="100000">
                                          <p:val>
                                            <p:strVal val="0-ppt_h/2"/>
                                          </p:val>
                                        </p:tav>
                                      </p:tavLst>
                                    </p:anim>
                                    <p:set>
                                      <p:cBhvr>
                                        <p:cTn id="27" dur="1" fill="hold">
                                          <p:stCondLst>
                                            <p:cond delay="999"/>
                                          </p:stCondLst>
                                        </p:cTn>
                                        <p:tgtEl>
                                          <p:spTgt spid="18"/>
                                        </p:tgtEl>
                                        <p:attrNameLst>
                                          <p:attrName>style.visibility</p:attrName>
                                        </p:attrNameLst>
                                      </p:cBhvr>
                                      <p:to>
                                        <p:strVal val="hidden"/>
                                      </p:to>
                                    </p:set>
                                  </p:childTnLst>
                                </p:cTn>
                              </p:par>
                              <p:par>
                                <p:cTn id="28" presetID="2" presetClass="exit" presetSubtype="3" fill="hold" grpId="0" nodeType="withEffect">
                                  <p:stCondLst>
                                    <p:cond delay="0"/>
                                  </p:stCondLst>
                                  <p:childTnLst>
                                    <p:anim calcmode="lin" valueType="num">
                                      <p:cBhvr additive="base">
                                        <p:cTn id="29" dur="1000"/>
                                        <p:tgtEl>
                                          <p:spTgt spid="15"/>
                                        </p:tgtEl>
                                        <p:attrNameLst>
                                          <p:attrName>ppt_x</p:attrName>
                                        </p:attrNameLst>
                                      </p:cBhvr>
                                      <p:tavLst>
                                        <p:tav tm="0">
                                          <p:val>
                                            <p:strVal val="ppt_x"/>
                                          </p:val>
                                        </p:tav>
                                        <p:tav tm="100000">
                                          <p:val>
                                            <p:strVal val="1+ppt_w/2"/>
                                          </p:val>
                                        </p:tav>
                                      </p:tavLst>
                                    </p:anim>
                                    <p:anim calcmode="lin" valueType="num">
                                      <p:cBhvr additive="base">
                                        <p:cTn id="30" dur="1000"/>
                                        <p:tgtEl>
                                          <p:spTgt spid="15"/>
                                        </p:tgtEl>
                                        <p:attrNameLst>
                                          <p:attrName>ppt_y</p:attrName>
                                        </p:attrNameLst>
                                      </p:cBhvr>
                                      <p:tavLst>
                                        <p:tav tm="0">
                                          <p:val>
                                            <p:strVal val="ppt_y"/>
                                          </p:val>
                                        </p:tav>
                                        <p:tav tm="100000">
                                          <p:val>
                                            <p:strVal val="0-ppt_h/2"/>
                                          </p:val>
                                        </p:tav>
                                      </p:tavLst>
                                    </p:anim>
                                    <p:set>
                                      <p:cBhvr>
                                        <p:cTn id="31"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10200" y="1065074"/>
            <a:ext cx="2971800" cy="1754326"/>
          </a:xfrm>
          <a:prstGeom prst="rect">
            <a:avLst/>
          </a:prstGeom>
          <a:noFill/>
        </p:spPr>
        <p:txBody>
          <a:bodyPr wrap="square" rtlCol="0">
            <a:spAutoFit/>
          </a:bodyPr>
          <a:lstStyle/>
          <a:p>
            <a:r>
              <a:rPr lang="en-US" sz="3200" dirty="0" smtClean="0"/>
              <a:t>Framework</a:t>
            </a:r>
            <a:r>
              <a:rPr lang="en-US" sz="3600" dirty="0" smtClean="0"/>
              <a:t>  </a:t>
            </a:r>
            <a:r>
              <a:rPr lang="en-US" sz="3600" b="1" dirty="0" smtClean="0"/>
              <a:t>1.1</a:t>
            </a:r>
            <a:r>
              <a:rPr lang="en-US" sz="3600" dirty="0" smtClean="0"/>
              <a:t>  </a:t>
            </a:r>
          </a:p>
          <a:p>
            <a:r>
              <a:rPr lang="en-US" sz="3600" dirty="0" smtClean="0"/>
              <a:t>          </a:t>
            </a:r>
            <a:r>
              <a:rPr lang="en-US" sz="3600" dirty="0" err="1" smtClean="0"/>
              <a:t>vs</a:t>
            </a:r>
            <a:r>
              <a:rPr lang="en-US" sz="3600" dirty="0" smtClean="0"/>
              <a:t>  </a:t>
            </a:r>
          </a:p>
          <a:p>
            <a:r>
              <a:rPr lang="en-US" sz="3200" dirty="0" smtClean="0"/>
              <a:t>Framework</a:t>
            </a:r>
            <a:r>
              <a:rPr lang="en-US" sz="3600" dirty="0" smtClean="0"/>
              <a:t>  </a:t>
            </a:r>
            <a:r>
              <a:rPr lang="en-US" sz="3600" b="1" dirty="0" smtClean="0"/>
              <a:t>2.0</a:t>
            </a:r>
            <a:endParaRPr lang="en-US" sz="3600" b="1" dirty="0"/>
          </a:p>
        </p:txBody>
      </p:sp>
      <p:sp>
        <p:nvSpPr>
          <p:cNvPr id="6" name="Rectangle 5"/>
          <p:cNvSpPr/>
          <p:nvPr/>
        </p:nvSpPr>
        <p:spPr>
          <a:xfrm>
            <a:off x="3886200" y="5481935"/>
            <a:ext cx="5181600" cy="461665"/>
          </a:xfrm>
          <a:prstGeom prst="rect">
            <a:avLst/>
          </a:prstGeom>
        </p:spPr>
        <p:txBody>
          <a:bodyPr wrap="square">
            <a:spAutoFit/>
          </a:bodyPr>
          <a:lstStyle/>
          <a:p>
            <a:r>
              <a:rPr lang="en-US" sz="2400" dirty="0" smtClean="0">
                <a:solidFill>
                  <a:schemeClr val="bg1"/>
                </a:solidFill>
              </a:rPr>
              <a:t>Presented  By : </a:t>
            </a:r>
            <a:r>
              <a:rPr lang="en-US" sz="2400" b="1" dirty="0" smtClean="0">
                <a:solidFill>
                  <a:schemeClr val="bg1"/>
                </a:solidFill>
              </a:rPr>
              <a:t>KISLAY  KUMAR  SINGH</a:t>
            </a:r>
            <a:endParaRPr lang="en-US" sz="2400" b="1" dirty="0">
              <a:solidFill>
                <a:schemeClr val="bg1"/>
              </a:solidFill>
            </a:endParaRPr>
          </a:p>
        </p:txBody>
      </p:sp>
      <p:pic>
        <p:nvPicPr>
          <p:cNvPr id="8" name="Picture 7" descr="microsoft__net_logo_264200239_std.png"/>
          <p:cNvPicPr>
            <a:picLocks noChangeAspect="1"/>
          </p:cNvPicPr>
          <p:nvPr/>
        </p:nvPicPr>
        <p:blipFill>
          <a:blip r:embed="rId3">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Lst>
          </a:blip>
          <a:stretch>
            <a:fillRect/>
          </a:stretch>
        </p:blipFill>
        <p:spPr>
          <a:xfrm>
            <a:off x="381000" y="76200"/>
            <a:ext cx="5235115" cy="2743200"/>
          </a:xfrm>
          <a:prstGeom prst="rect">
            <a:avLst/>
          </a:prstGeom>
        </p:spPr>
      </p:pic>
      <p:sp>
        <p:nvSpPr>
          <p:cNvPr id="3" name="Rectangle 2"/>
          <p:cNvSpPr/>
          <p:nvPr/>
        </p:nvSpPr>
        <p:spPr>
          <a:xfrm>
            <a:off x="838200" y="2895600"/>
            <a:ext cx="6057900" cy="2169825"/>
          </a:xfrm>
          <a:prstGeom prst="rect">
            <a:avLst/>
          </a:prstGeom>
        </p:spPr>
        <p:txBody>
          <a:bodyPr wrap="squar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4500" b="1" i="0" u="none" strike="noStrike" kern="0" cap="none" spc="0" normalizeH="0" baseline="0" noProof="0" dirty="0" smtClean="0">
                <a:ln>
                  <a:noFill/>
                </a:ln>
                <a:solidFill>
                  <a:schemeClr val="bg1"/>
                </a:solidFill>
                <a:effectLst>
                  <a:outerShdw blurRad="50800" dist="38100" dir="2700000" algn="tl" rotWithShape="0">
                    <a:prstClr val="black">
                      <a:alpha val="40000"/>
                    </a:prstClr>
                  </a:outerShdw>
                </a:effectLst>
                <a:uLnTx/>
                <a:uFillTx/>
              </a:rPr>
              <a:t>    Information  Search  </a:t>
            </a:r>
          </a:p>
          <a:p>
            <a:pPr marL="0" marR="0" lvl="0" indent="0" defTabSz="914400" eaLnBrk="1" fontAlgn="auto" latinLnBrk="0" hangingPunct="1">
              <a:lnSpc>
                <a:spcPct val="100000"/>
              </a:lnSpc>
              <a:spcBef>
                <a:spcPct val="0"/>
              </a:spcBef>
              <a:spcAft>
                <a:spcPts val="0"/>
              </a:spcAft>
              <a:buClrTx/>
              <a:buSzTx/>
              <a:buFontTx/>
              <a:buNone/>
              <a:tabLst/>
              <a:defRPr/>
            </a:pPr>
            <a:r>
              <a:rPr kumimoji="0" lang="en-US" sz="4500" b="1" i="0" u="none" strike="noStrike" kern="0" cap="none" spc="0" normalizeH="0" baseline="0" noProof="0" dirty="0" smtClean="0">
                <a:ln>
                  <a:noFill/>
                </a:ln>
                <a:solidFill>
                  <a:schemeClr val="bg1"/>
                </a:solidFill>
                <a:effectLst>
                  <a:outerShdw blurRad="50800" dist="38100" dir="2700000" algn="tl" rotWithShape="0">
                    <a:prstClr val="black">
                      <a:alpha val="40000"/>
                    </a:prstClr>
                  </a:outerShdw>
                </a:effectLst>
                <a:uLnTx/>
                <a:uFillTx/>
              </a:rPr>
              <a:t>			&amp;  </a:t>
            </a:r>
          </a:p>
          <a:p>
            <a:pPr marL="0" marR="0" lvl="0" indent="0" defTabSz="914400" eaLnBrk="1" fontAlgn="auto" latinLnBrk="0" hangingPunct="1">
              <a:lnSpc>
                <a:spcPct val="100000"/>
              </a:lnSpc>
              <a:spcBef>
                <a:spcPct val="0"/>
              </a:spcBef>
              <a:spcAft>
                <a:spcPts val="0"/>
              </a:spcAft>
              <a:buClrTx/>
              <a:buSzTx/>
              <a:buFontTx/>
              <a:buNone/>
              <a:tabLst/>
              <a:defRPr/>
            </a:pPr>
            <a:r>
              <a:rPr lang="en-US" sz="4500" b="1" kern="0" dirty="0">
                <a:solidFill>
                  <a:schemeClr val="bg1"/>
                </a:solidFill>
                <a:effectLst>
                  <a:outerShdw blurRad="50800" dist="38100" dir="2700000" algn="tl" rotWithShape="0">
                    <a:prstClr val="black">
                      <a:alpha val="40000"/>
                    </a:prstClr>
                  </a:outerShdw>
                </a:effectLst>
              </a:rPr>
              <a:t> </a:t>
            </a:r>
            <a:r>
              <a:rPr kumimoji="0" lang="en-US" sz="4500" b="1" i="0" u="none" strike="noStrike" kern="0" cap="none" spc="0" normalizeH="0" baseline="0" noProof="0" dirty="0" smtClean="0">
                <a:ln>
                  <a:noFill/>
                </a:ln>
                <a:solidFill>
                  <a:schemeClr val="bg1"/>
                </a:solidFill>
                <a:effectLst>
                  <a:outerShdw blurRad="50800" dist="38100" dir="2700000" algn="tl" rotWithShape="0">
                    <a:prstClr val="black">
                      <a:alpha val="40000"/>
                    </a:prstClr>
                  </a:outerShdw>
                </a:effectLst>
                <a:uLnTx/>
                <a:uFillTx/>
              </a:rPr>
              <a:t>Analysis  Skills</a:t>
            </a:r>
            <a:r>
              <a:rPr kumimoji="0" lang="en-US" sz="4500" b="1" i="0" u="none" strike="noStrike" kern="0" cap="none" spc="0" normalizeH="0" noProof="0" dirty="0" smtClean="0">
                <a:ln>
                  <a:noFill/>
                </a:ln>
                <a:solidFill>
                  <a:schemeClr val="bg1"/>
                </a:solidFill>
                <a:effectLst>
                  <a:outerShdw blurRad="50800" dist="38100" dir="2700000" algn="tl" rotWithShape="0">
                    <a:prstClr val="black">
                      <a:alpha val="40000"/>
                    </a:prstClr>
                  </a:outerShdw>
                </a:effectLst>
                <a:uLnTx/>
                <a:uFillTx/>
              </a:rPr>
              <a:t>  </a:t>
            </a:r>
            <a:r>
              <a:rPr kumimoji="0" lang="en-US" sz="4500" b="1" i="0" u="none" strike="noStrike" kern="0" cap="none" spc="0" normalizeH="0" baseline="0" noProof="0" dirty="0" smtClean="0">
                <a:ln>
                  <a:noFill/>
                </a:ln>
                <a:solidFill>
                  <a:schemeClr val="bg1"/>
                </a:solidFill>
                <a:effectLst>
                  <a:outerShdw blurRad="50800" dist="38100" dir="2700000" algn="tl" rotWithShape="0">
                    <a:prstClr val="black">
                      <a:alpha val="40000"/>
                    </a:prstClr>
                  </a:outerShdw>
                </a:effectLst>
                <a:uLnTx/>
                <a:uFillTx/>
              </a:rPr>
              <a:t>Seminar</a:t>
            </a:r>
          </a:p>
        </p:txBody>
      </p:sp>
    </p:spTree>
    <p:extLst>
      <p:ext uri="{BB962C8B-B14F-4D97-AF65-F5344CB8AC3E}">
        <p14:creationId xmlns:p14="http://schemas.microsoft.com/office/powerpoint/2010/main" val="1085271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1143000"/>
          </a:xfrm>
        </p:spPr>
        <p:txBody>
          <a:bodyPr>
            <a:normAutofit/>
          </a:bodyPr>
          <a:lstStyle/>
          <a:p>
            <a:pPr lvl="0">
              <a:spcBef>
                <a:spcPts val="0"/>
              </a:spcBef>
            </a:pPr>
            <a:r>
              <a:rPr lang="en-US" sz="6000" b="1" dirty="0" smtClean="0">
                <a:solidFill>
                  <a:schemeClr val="accent2"/>
                </a:solidFill>
                <a:ea typeface="+mn-ea"/>
                <a:cs typeface="+mn-cs"/>
              </a:rPr>
              <a:t>CONTENTS</a:t>
            </a:r>
            <a:endParaRPr lang="en-US" dirty="0">
              <a:solidFill>
                <a:schemeClr val="accent2"/>
              </a:solidFill>
            </a:endParaRPr>
          </a:p>
        </p:txBody>
      </p:sp>
      <p:sp>
        <p:nvSpPr>
          <p:cNvPr id="3" name="Content Placeholder 2"/>
          <p:cNvSpPr>
            <a:spLocks noGrp="1"/>
          </p:cNvSpPr>
          <p:nvPr>
            <p:ph idx="1"/>
          </p:nvPr>
        </p:nvSpPr>
        <p:spPr>
          <a:xfrm>
            <a:off x="0" y="1371600"/>
            <a:ext cx="9296400" cy="4525963"/>
          </a:xfrm>
        </p:spPr>
        <p:txBody>
          <a:bodyPr>
            <a:normAutofit fontScale="92500" lnSpcReduction="20000"/>
          </a:bodyPr>
          <a:lstStyle/>
          <a:p>
            <a:pPr lvl="0">
              <a:lnSpc>
                <a:spcPct val="150000"/>
              </a:lnSpc>
              <a:spcBef>
                <a:spcPts val="0"/>
              </a:spcBef>
              <a:buClr>
                <a:schemeClr val="accent2">
                  <a:lumMod val="75000"/>
                </a:schemeClr>
              </a:buClr>
              <a:buFont typeface="Wingdings" pitchFamily="2" charset="2"/>
              <a:buChar char="Ø"/>
            </a:pPr>
            <a:r>
              <a:rPr lang="en-US" sz="4300" dirty="0">
                <a:solidFill>
                  <a:prstClr val="black">
                    <a:lumMod val="50000"/>
                    <a:lumOff val="50000"/>
                  </a:prstClr>
                </a:solidFill>
                <a:latin typeface="+mj-lt"/>
                <a:ea typeface="+mj-ea"/>
                <a:cs typeface="+mj-cs"/>
              </a:rPr>
              <a:t> </a:t>
            </a:r>
            <a:r>
              <a:rPr lang="en-US" sz="3700" dirty="0">
                <a:solidFill>
                  <a:prstClr val="black">
                    <a:lumMod val="50000"/>
                    <a:lumOff val="50000"/>
                  </a:prstClr>
                </a:solidFill>
                <a:ea typeface="+mj-ea"/>
                <a:cs typeface="+mj-cs"/>
              </a:rPr>
              <a:t>What  is  </a:t>
            </a:r>
            <a:r>
              <a:rPr lang="en-US" sz="3700" b="1" dirty="0">
                <a:solidFill>
                  <a:prstClr val="black">
                    <a:lumMod val="85000"/>
                    <a:lumOff val="15000"/>
                  </a:prstClr>
                </a:solidFill>
              </a:rPr>
              <a:t>Microsoft  </a:t>
            </a:r>
            <a:r>
              <a:rPr lang="en-US" sz="3700" b="1" dirty="0" err="1">
                <a:solidFill>
                  <a:prstClr val="black">
                    <a:lumMod val="85000"/>
                    <a:lumOff val="15000"/>
                  </a:prstClr>
                </a:solidFill>
              </a:rPr>
              <a:t>.Net</a:t>
            </a:r>
            <a:r>
              <a:rPr lang="en-US" sz="3700" b="1" dirty="0">
                <a:solidFill>
                  <a:prstClr val="black">
                    <a:lumMod val="85000"/>
                    <a:lumOff val="15000"/>
                  </a:prstClr>
                </a:solidFill>
              </a:rPr>
              <a:t>  Framework  ?</a:t>
            </a:r>
          </a:p>
          <a:p>
            <a:pPr lvl="0">
              <a:lnSpc>
                <a:spcPct val="150000"/>
              </a:lnSpc>
              <a:spcBef>
                <a:spcPts val="0"/>
              </a:spcBef>
              <a:buClr>
                <a:schemeClr val="accent2">
                  <a:lumMod val="75000"/>
                </a:schemeClr>
              </a:buClr>
              <a:buFont typeface="Wingdings" pitchFamily="2" charset="2"/>
              <a:buChar char="Ø"/>
            </a:pPr>
            <a:r>
              <a:rPr lang="en-US" sz="3700" b="1" dirty="0">
                <a:solidFill>
                  <a:prstClr val="black">
                    <a:lumMod val="85000"/>
                    <a:lumOff val="15000"/>
                  </a:prstClr>
                </a:solidFill>
              </a:rPr>
              <a:t> Components </a:t>
            </a:r>
            <a:r>
              <a:rPr lang="en-US" sz="3700" b="1" dirty="0" smtClean="0">
                <a:solidFill>
                  <a:prstClr val="black">
                    <a:lumMod val="85000"/>
                    <a:lumOff val="15000"/>
                  </a:prstClr>
                </a:solidFill>
              </a:rPr>
              <a:t> </a:t>
            </a:r>
            <a:r>
              <a:rPr lang="en-US" sz="3700" dirty="0" smtClean="0">
                <a:solidFill>
                  <a:prstClr val="black">
                    <a:lumMod val="50000"/>
                    <a:lumOff val="50000"/>
                  </a:prstClr>
                </a:solidFill>
                <a:ea typeface="+mj-ea"/>
                <a:cs typeface="+mj-cs"/>
              </a:rPr>
              <a:t>of  </a:t>
            </a:r>
            <a:r>
              <a:rPr lang="en-US" sz="3700" dirty="0">
                <a:solidFill>
                  <a:prstClr val="black">
                    <a:lumMod val="50000"/>
                    <a:lumOff val="50000"/>
                  </a:prstClr>
                </a:solidFill>
                <a:ea typeface="+mj-ea"/>
                <a:cs typeface="+mj-cs"/>
              </a:rPr>
              <a:t>Microsoft  </a:t>
            </a:r>
            <a:r>
              <a:rPr lang="en-US" sz="3700" dirty="0" err="1">
                <a:solidFill>
                  <a:prstClr val="black">
                    <a:lumMod val="50000"/>
                    <a:lumOff val="50000"/>
                  </a:prstClr>
                </a:solidFill>
                <a:ea typeface="+mj-ea"/>
                <a:cs typeface="+mj-cs"/>
              </a:rPr>
              <a:t>.Net</a:t>
            </a:r>
            <a:r>
              <a:rPr lang="en-US" sz="3700" dirty="0">
                <a:solidFill>
                  <a:prstClr val="black">
                    <a:lumMod val="50000"/>
                    <a:lumOff val="50000"/>
                  </a:prstClr>
                </a:solidFill>
                <a:ea typeface="+mj-ea"/>
                <a:cs typeface="+mj-cs"/>
              </a:rPr>
              <a:t>  </a:t>
            </a:r>
            <a:r>
              <a:rPr lang="en-US" sz="3700" dirty="0" smtClean="0">
                <a:solidFill>
                  <a:prstClr val="black">
                    <a:lumMod val="50000"/>
                    <a:lumOff val="50000"/>
                  </a:prstClr>
                </a:solidFill>
                <a:ea typeface="+mj-ea"/>
                <a:cs typeface="+mj-cs"/>
              </a:rPr>
              <a:t>Framework  2.0</a:t>
            </a:r>
            <a:endParaRPr lang="en-US" sz="3700" dirty="0">
              <a:solidFill>
                <a:prstClr val="black">
                  <a:lumMod val="50000"/>
                  <a:lumOff val="50000"/>
                </a:prstClr>
              </a:solidFill>
              <a:ea typeface="+mj-ea"/>
              <a:cs typeface="+mj-cs"/>
            </a:endParaRPr>
          </a:p>
          <a:p>
            <a:pPr lvl="0">
              <a:lnSpc>
                <a:spcPct val="150000"/>
              </a:lnSpc>
              <a:spcBef>
                <a:spcPts val="0"/>
              </a:spcBef>
              <a:buClr>
                <a:schemeClr val="accent2">
                  <a:lumMod val="75000"/>
                </a:schemeClr>
              </a:buClr>
              <a:buFont typeface="Wingdings" pitchFamily="2" charset="2"/>
              <a:buChar char="Ø"/>
            </a:pPr>
            <a:r>
              <a:rPr lang="en-US" sz="3800" b="1" dirty="0" smtClean="0">
                <a:solidFill>
                  <a:prstClr val="black">
                    <a:lumMod val="85000"/>
                    <a:lumOff val="15000"/>
                  </a:prstClr>
                </a:solidFill>
              </a:rPr>
              <a:t> </a:t>
            </a:r>
            <a:r>
              <a:rPr lang="en-US" sz="3700" b="1" dirty="0" err="1" smtClean="0">
                <a:solidFill>
                  <a:prstClr val="black">
                    <a:lumMod val="85000"/>
                    <a:lumOff val="15000"/>
                  </a:prstClr>
                </a:solidFill>
              </a:rPr>
              <a:t>.</a:t>
            </a:r>
            <a:r>
              <a:rPr lang="en-US" sz="3700" b="1" dirty="0" err="1">
                <a:solidFill>
                  <a:prstClr val="black">
                    <a:lumMod val="85000"/>
                    <a:lumOff val="15000"/>
                  </a:prstClr>
                </a:solidFill>
              </a:rPr>
              <a:t>Net</a:t>
            </a:r>
            <a:r>
              <a:rPr lang="en-US" sz="3700" b="1" dirty="0">
                <a:solidFill>
                  <a:prstClr val="black">
                    <a:lumMod val="85000"/>
                    <a:lumOff val="15000"/>
                  </a:prstClr>
                </a:solidFill>
              </a:rPr>
              <a:t>  Framework  1.1  </a:t>
            </a:r>
            <a:r>
              <a:rPr lang="en-US" sz="3700" dirty="0" err="1" smtClean="0">
                <a:solidFill>
                  <a:prstClr val="black">
                    <a:lumMod val="50000"/>
                    <a:lumOff val="50000"/>
                  </a:prstClr>
                </a:solidFill>
                <a:ea typeface="+mj-ea"/>
                <a:cs typeface="+mj-cs"/>
              </a:rPr>
              <a:t>vs</a:t>
            </a:r>
            <a:r>
              <a:rPr lang="en-US" sz="3700" b="1" dirty="0" smtClean="0">
                <a:solidFill>
                  <a:prstClr val="black">
                    <a:lumMod val="85000"/>
                    <a:lumOff val="15000"/>
                  </a:prstClr>
                </a:solidFill>
              </a:rPr>
              <a:t>  </a:t>
            </a:r>
            <a:r>
              <a:rPr lang="en-US" sz="3700" b="1" dirty="0" err="1">
                <a:solidFill>
                  <a:prstClr val="black">
                    <a:lumMod val="85000"/>
                    <a:lumOff val="15000"/>
                  </a:prstClr>
                </a:solidFill>
              </a:rPr>
              <a:t>.Net</a:t>
            </a:r>
            <a:r>
              <a:rPr lang="en-US" sz="3700" b="1" dirty="0">
                <a:solidFill>
                  <a:prstClr val="black">
                    <a:lumMod val="85000"/>
                    <a:lumOff val="15000"/>
                  </a:prstClr>
                </a:solidFill>
              </a:rPr>
              <a:t>  Framework  2.0</a:t>
            </a:r>
          </a:p>
          <a:p>
            <a:pPr lvl="1">
              <a:lnSpc>
                <a:spcPct val="150000"/>
              </a:lnSpc>
              <a:spcBef>
                <a:spcPts val="0"/>
              </a:spcBef>
              <a:buClr>
                <a:schemeClr val="accent2">
                  <a:lumMod val="75000"/>
                </a:schemeClr>
              </a:buClr>
              <a:buFont typeface="Arial" pitchFamily="34" charset="0"/>
              <a:buChar char="•"/>
            </a:pPr>
            <a:r>
              <a:rPr lang="en-US" sz="3000" b="1" dirty="0">
                <a:solidFill>
                  <a:prstClr val="black">
                    <a:lumMod val="85000"/>
                    <a:lumOff val="15000"/>
                  </a:prstClr>
                </a:solidFill>
              </a:rPr>
              <a:t> </a:t>
            </a:r>
            <a:r>
              <a:rPr lang="en-US" sz="3000" dirty="0" err="1">
                <a:solidFill>
                  <a:prstClr val="black">
                    <a:lumMod val="85000"/>
                    <a:lumOff val="15000"/>
                  </a:prstClr>
                </a:solidFill>
              </a:rPr>
              <a:t>.Net</a:t>
            </a:r>
            <a:r>
              <a:rPr lang="en-US" sz="3000" dirty="0">
                <a:solidFill>
                  <a:prstClr val="black">
                    <a:lumMod val="85000"/>
                    <a:lumOff val="15000"/>
                  </a:prstClr>
                </a:solidFill>
              </a:rPr>
              <a:t>  Framework  </a:t>
            </a:r>
            <a:r>
              <a:rPr lang="en-US" sz="3000" dirty="0" err="1">
                <a:solidFill>
                  <a:prstClr val="black">
                    <a:lumMod val="85000"/>
                    <a:lumOff val="15000"/>
                  </a:prstClr>
                </a:solidFill>
              </a:rPr>
              <a:t>Remoting</a:t>
            </a:r>
            <a:r>
              <a:rPr lang="en-US" sz="3000" dirty="0">
                <a:solidFill>
                  <a:prstClr val="black">
                    <a:lumMod val="85000"/>
                    <a:lumOff val="15000"/>
                  </a:prstClr>
                </a:solidFill>
              </a:rPr>
              <a:t>  </a:t>
            </a:r>
          </a:p>
          <a:p>
            <a:pPr lvl="1">
              <a:lnSpc>
                <a:spcPct val="150000"/>
              </a:lnSpc>
              <a:spcBef>
                <a:spcPts val="0"/>
              </a:spcBef>
              <a:buClr>
                <a:schemeClr val="accent2">
                  <a:lumMod val="75000"/>
                </a:schemeClr>
              </a:buClr>
              <a:buFont typeface="Arial" pitchFamily="34" charset="0"/>
              <a:buChar char="•"/>
            </a:pPr>
            <a:r>
              <a:rPr lang="en-US" sz="3000" b="1" dirty="0">
                <a:solidFill>
                  <a:prstClr val="black">
                    <a:lumMod val="85000"/>
                    <a:lumOff val="15000"/>
                  </a:prstClr>
                </a:solidFill>
              </a:rPr>
              <a:t> </a:t>
            </a:r>
            <a:r>
              <a:rPr lang="en-US" sz="3000" dirty="0" smtClean="0">
                <a:solidFill>
                  <a:prstClr val="black">
                    <a:lumMod val="85000"/>
                    <a:lumOff val="15000"/>
                  </a:prstClr>
                </a:solidFill>
              </a:rPr>
              <a:t>Globalization</a:t>
            </a:r>
            <a:endParaRPr lang="en-US" sz="3000" dirty="0">
              <a:solidFill>
                <a:prstClr val="black">
                  <a:lumMod val="85000"/>
                  <a:lumOff val="15000"/>
                </a:prstClr>
              </a:solidFill>
            </a:endParaRPr>
          </a:p>
          <a:p>
            <a:pPr lvl="1">
              <a:lnSpc>
                <a:spcPct val="150000"/>
              </a:lnSpc>
              <a:spcBef>
                <a:spcPts val="0"/>
              </a:spcBef>
              <a:buClr>
                <a:schemeClr val="accent2">
                  <a:lumMod val="75000"/>
                </a:schemeClr>
              </a:buClr>
              <a:buFont typeface="Arial" pitchFamily="34" charset="0"/>
              <a:buChar char="•"/>
            </a:pPr>
            <a:r>
              <a:rPr lang="en-US" sz="3000" b="1" dirty="0">
                <a:solidFill>
                  <a:prstClr val="black">
                    <a:lumMod val="85000"/>
                    <a:lumOff val="15000"/>
                  </a:prstClr>
                </a:solidFill>
              </a:rPr>
              <a:t> </a:t>
            </a:r>
            <a:r>
              <a:rPr lang="en-US" sz="3000" dirty="0">
                <a:solidFill>
                  <a:prstClr val="black">
                    <a:lumMod val="85000"/>
                    <a:lumOff val="15000"/>
                  </a:prstClr>
                </a:solidFill>
              </a:rPr>
              <a:t>Manifest-based  Activation</a:t>
            </a:r>
          </a:p>
          <a:p>
            <a:pPr lvl="1">
              <a:lnSpc>
                <a:spcPct val="150000"/>
              </a:lnSpc>
              <a:spcBef>
                <a:spcPts val="0"/>
              </a:spcBef>
              <a:buClr>
                <a:schemeClr val="accent2">
                  <a:lumMod val="75000"/>
                </a:schemeClr>
              </a:buClr>
              <a:buFont typeface="Arial" pitchFamily="34" charset="0"/>
              <a:buChar char="•"/>
            </a:pPr>
            <a:r>
              <a:rPr lang="en-US" sz="3000" b="1" dirty="0">
                <a:solidFill>
                  <a:prstClr val="black">
                    <a:lumMod val="85000"/>
                    <a:lumOff val="15000"/>
                  </a:prstClr>
                </a:solidFill>
              </a:rPr>
              <a:t> </a:t>
            </a:r>
            <a:r>
              <a:rPr lang="en-US" sz="3000" dirty="0">
                <a:solidFill>
                  <a:prstClr val="black">
                    <a:lumMod val="85000"/>
                    <a:lumOff val="15000"/>
                  </a:prstClr>
                </a:solidFill>
              </a:rPr>
              <a:t>Window-Based  Form  Controls</a:t>
            </a:r>
          </a:p>
          <a:p>
            <a:endParaRPr lang="en-US" dirty="0"/>
          </a:p>
        </p:txBody>
      </p:sp>
      <p:pic>
        <p:nvPicPr>
          <p:cNvPr id="4"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3581400"/>
            <a:ext cx="1764792" cy="3287761"/>
          </a:xfrm>
          <a:prstGeom prst="rect">
            <a:avLst/>
          </a:prstGeom>
          <a:effectLst>
            <a:outerShdw blurRad="50800" dist="127000" dir="3600000" algn="t" rotWithShape="0">
              <a:prstClr val="black">
                <a:alpha val="40000"/>
              </a:prstClr>
            </a:outerShdw>
          </a:effectLst>
        </p:spPr>
      </p:pic>
    </p:spTree>
    <p:extLst>
      <p:ext uri="{BB962C8B-B14F-4D97-AF65-F5344CB8AC3E}">
        <p14:creationId xmlns:p14="http://schemas.microsoft.com/office/powerpoint/2010/main" val="2967305754"/>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2" accel="52000" fill="hold" nodeType="withEffect" p14:presetBounceEnd="48000">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14:bounceEnd="48000">
                                          <p:cBhvr additive="base">
                                            <p:cTn id="12" dur="1000" fill="hold"/>
                                            <p:tgtEl>
                                              <p:spTgt spid="4"/>
                                            </p:tgtEl>
                                            <p:attrNameLst>
                                              <p:attrName>ppt_x</p:attrName>
                                            </p:attrNameLst>
                                          </p:cBhvr>
                                          <p:tavLst>
                                            <p:tav tm="0">
                                              <p:val>
                                                <p:strVal val="1+#ppt_w/2"/>
                                              </p:val>
                                            </p:tav>
                                            <p:tav tm="100000">
                                              <p:val>
                                                <p:strVal val="#ppt_x"/>
                                              </p:val>
                                            </p:tav>
                                          </p:tavLst>
                                        </p:anim>
                                        <p:anim calcmode="lin" valueType="num" p14:bounceEnd="48000">
                                          <p:cBhvr additive="base">
                                            <p:cTn id="13" dur="10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42" presetClass="entr" presetSubtype="0" fill="hold"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7" fill="hold">
                                <p:stCondLst>
                                  <p:cond delay="4000"/>
                                </p:stCondLst>
                                <p:childTnLst>
                                  <p:par>
                                    <p:cTn id="38" presetID="42" presetClass="entr" presetSubtype="0" fill="hold"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3" fill="hold">
                                <p:stCondLst>
                                  <p:cond delay="5000"/>
                                </p:stCondLst>
                                <p:childTnLst>
                                  <p:par>
                                    <p:cTn id="44" presetID="42" presetClass="entr" presetSubtype="0" fill="hold" nodeType="after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9" fill="hold">
                                <p:stCondLst>
                                  <p:cond delay="6000"/>
                                </p:stCondLst>
                                <p:childTnLst>
                                  <p:par>
                                    <p:cTn id="50" presetID="42" presetClass="entr" presetSubtype="0" fill="hold" nodeType="after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2" presetClass="entr" presetSubtype="2" accel="5200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fill="hold"/>
                                            <p:tgtEl>
                                              <p:spTgt spid="4"/>
                                            </p:tgtEl>
                                            <p:attrNameLst>
                                              <p:attrName>ppt_x</p:attrName>
                                            </p:attrNameLst>
                                          </p:cBhvr>
                                          <p:tavLst>
                                            <p:tav tm="0">
                                              <p:val>
                                                <p:strVal val="1+#ppt_w/2"/>
                                              </p:val>
                                            </p:tav>
                                            <p:tav tm="100000">
                                              <p:val>
                                                <p:strVal val="#ppt_x"/>
                                              </p:val>
                                            </p:tav>
                                          </p:tavLst>
                                        </p:anim>
                                        <p:anim calcmode="lin" valueType="num">
                                          <p:cBhvr additive="base">
                                            <p:cTn id="13" dur="1000" fill="hold"/>
                                            <p:tgtEl>
                                              <p:spTgt spid="4"/>
                                            </p:tgtEl>
                                            <p:attrNameLst>
                                              <p:attrName>ppt_y</p:attrName>
                                            </p:attrNameLst>
                                          </p:cBhvr>
                                          <p:tavLst>
                                            <p:tav tm="0">
                                              <p:val>
                                                <p:strVal val="#ppt_y"/>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000"/>
                                            <p:tgtEl>
                                              <p:spTgt spid="3">
                                                <p:txEl>
                                                  <p:pRg st="0" end="0"/>
                                                </p:txEl>
                                              </p:spTgt>
                                            </p:tgtEl>
                                          </p:cBhvr>
                                        </p:animEffect>
                                        <p:anim calcmode="lin" valueType="num">
                                          <p:cBhvr>
                                            <p:cTn id="1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42" presetClass="entr" presetSubtype="0" fill="hold"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42" presetClass="entr" presetSubtype="0" fill="hold"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7" fill="hold">
                                <p:stCondLst>
                                  <p:cond delay="4000"/>
                                </p:stCondLst>
                                <p:childTnLst>
                                  <p:par>
                                    <p:cTn id="38" presetID="42" presetClass="entr" presetSubtype="0" fill="hold"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3" fill="hold">
                                <p:stCondLst>
                                  <p:cond delay="5000"/>
                                </p:stCondLst>
                                <p:childTnLst>
                                  <p:par>
                                    <p:cTn id="44" presetID="42" presetClass="entr" presetSubtype="0" fill="hold" nodeType="after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1000"/>
                                            <p:tgtEl>
                                              <p:spTgt spid="3">
                                                <p:txEl>
                                                  <p:pRg st="5" end="5"/>
                                                </p:txEl>
                                              </p:spTgt>
                                            </p:tgtEl>
                                          </p:cBhvr>
                                        </p:animEffect>
                                        <p:anim calcmode="lin" valueType="num">
                                          <p:cBhvr>
                                            <p:cTn id="4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9" fill="hold">
                                <p:stCondLst>
                                  <p:cond delay="6000"/>
                                </p:stCondLst>
                                <p:childTnLst>
                                  <p:par>
                                    <p:cTn id="50" presetID="42" presetClass="entr" presetSubtype="0" fill="hold" nodeType="after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2057400"/>
            <a:ext cx="6324600" cy="1970046"/>
          </a:xfrm>
        </p:spPr>
        <p:txBody>
          <a:bodyPr/>
          <a:lstStyle/>
          <a:p>
            <a:r>
              <a:rPr lang="en-US" sz="4000" b="0" cap="none" dirty="0" smtClean="0">
                <a:solidFill>
                  <a:prstClr val="black">
                    <a:lumMod val="50000"/>
                    <a:lumOff val="50000"/>
                  </a:prstClr>
                </a:solidFill>
                <a:ea typeface="+mn-ea"/>
                <a:cs typeface="+mn-cs"/>
              </a:rPr>
              <a:t>What  </a:t>
            </a:r>
            <a:r>
              <a:rPr lang="en-US" sz="4000" b="0" cap="none" dirty="0">
                <a:solidFill>
                  <a:prstClr val="black">
                    <a:lumMod val="50000"/>
                    <a:lumOff val="50000"/>
                  </a:prstClr>
                </a:solidFill>
                <a:ea typeface="+mn-ea"/>
                <a:cs typeface="+mn-cs"/>
              </a:rPr>
              <a:t>is</a:t>
            </a:r>
            <a:r>
              <a:rPr lang="en-US" sz="3200" dirty="0">
                <a:solidFill>
                  <a:schemeClr val="tx2"/>
                </a:solidFill>
              </a:rPr>
              <a:t>  </a:t>
            </a:r>
            <a:r>
              <a:rPr lang="en-US" sz="4000" cap="none" dirty="0" smtClean="0">
                <a:solidFill>
                  <a:prstClr val="black">
                    <a:lumMod val="85000"/>
                    <a:lumOff val="15000"/>
                  </a:prstClr>
                </a:solidFill>
                <a:ea typeface="+mn-ea"/>
                <a:cs typeface="+mn-cs"/>
              </a:rPr>
              <a:t>Microsoft  </a:t>
            </a:r>
            <a:r>
              <a:rPr lang="en-US" sz="4000" cap="none" dirty="0" err="1">
                <a:solidFill>
                  <a:prstClr val="black">
                    <a:lumMod val="85000"/>
                    <a:lumOff val="15000"/>
                  </a:prstClr>
                </a:solidFill>
                <a:ea typeface="+mn-ea"/>
                <a:cs typeface="+mn-cs"/>
              </a:rPr>
              <a:t>.Net</a:t>
            </a:r>
            <a:r>
              <a:rPr lang="en-US" sz="4000" cap="none" dirty="0">
                <a:solidFill>
                  <a:prstClr val="black">
                    <a:lumMod val="85000"/>
                    <a:lumOff val="15000"/>
                  </a:prstClr>
                </a:solidFill>
                <a:ea typeface="+mn-ea"/>
                <a:cs typeface="+mn-cs"/>
              </a:rPr>
              <a:t> </a:t>
            </a:r>
            <a:r>
              <a:rPr lang="en-US" sz="4000" cap="none" dirty="0" smtClean="0">
                <a:solidFill>
                  <a:prstClr val="black">
                    <a:lumMod val="85000"/>
                    <a:lumOff val="15000"/>
                  </a:prstClr>
                </a:solidFill>
                <a:ea typeface="+mn-ea"/>
                <a:cs typeface="+mn-cs"/>
              </a:rPr>
              <a:t> Framework  </a:t>
            </a:r>
            <a:r>
              <a:rPr lang="en-US" sz="4000" b="0" cap="none" dirty="0">
                <a:solidFill>
                  <a:prstClr val="black">
                    <a:lumMod val="50000"/>
                    <a:lumOff val="50000"/>
                  </a:prstClr>
                </a:solidFill>
                <a:ea typeface="+mn-ea"/>
                <a:cs typeface="+mn-cs"/>
              </a:rPr>
              <a:t>?</a:t>
            </a:r>
            <a:r>
              <a:rPr lang="en-US" sz="4000" cap="none" dirty="0" smtClean="0">
                <a:solidFill>
                  <a:prstClr val="black">
                    <a:lumMod val="85000"/>
                    <a:lumOff val="15000"/>
                  </a:prstClr>
                </a:solidFill>
                <a:ea typeface="+mn-ea"/>
                <a:cs typeface="+mn-cs"/>
              </a:rPr>
              <a:t> </a:t>
            </a:r>
            <a:endParaRPr lang="en-US" sz="4000" cap="none" dirty="0">
              <a:solidFill>
                <a:prstClr val="black">
                  <a:lumMod val="85000"/>
                  <a:lumOff val="15000"/>
                </a:prstClr>
              </a:solidFill>
              <a:ea typeface="+mn-ea"/>
              <a:cs typeface="+mn-cs"/>
            </a:endParaRPr>
          </a:p>
        </p:txBody>
      </p:sp>
      <p:pic>
        <p:nvPicPr>
          <p:cNvPr id="28" name="Picture 2" descr="C:\Documents and Settings\Kislay\Desktop\untitled.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828800"/>
            <a:ext cx="2266950" cy="281940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p:cNvGrpSpPr/>
          <p:nvPr/>
        </p:nvGrpSpPr>
        <p:grpSpPr>
          <a:xfrm>
            <a:off x="1684353" y="1807000"/>
            <a:ext cx="2811447" cy="1012054"/>
            <a:chOff x="1651246" y="1518082"/>
            <a:chExt cx="2811447" cy="1012054"/>
          </a:xfrm>
        </p:grpSpPr>
        <p:pic>
          <p:nvPicPr>
            <p:cNvPr id="30"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76793" y="1526911"/>
              <a:ext cx="1485900" cy="981075"/>
            </a:xfrm>
            <a:prstGeom prst="rect">
              <a:avLst/>
            </a:prstGeom>
            <a:noFill/>
            <a:effectLst>
              <a:outerShdw blurRad="76200" dist="76200" dir="6600000" algn="t" rotWithShape="0">
                <a:prstClr val="black">
                  <a:alpha val="35000"/>
                </a:prstClr>
              </a:outerShdw>
            </a:effectLst>
          </p:spPr>
        </p:pic>
        <p:sp>
          <p:nvSpPr>
            <p:cNvPr id="31" name="Rectangle 30"/>
            <p:cNvSpPr/>
            <p:nvPr/>
          </p:nvSpPr>
          <p:spPr>
            <a:xfrm>
              <a:off x="1651246" y="1518082"/>
              <a:ext cx="1491449" cy="10120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flipH="1">
            <a:off x="7953" y="1807000"/>
            <a:ext cx="2811447" cy="1012054"/>
            <a:chOff x="1651246" y="1518082"/>
            <a:chExt cx="2811447" cy="1012054"/>
          </a:xfrm>
        </p:grpSpPr>
        <p:pic>
          <p:nvPicPr>
            <p:cNvPr id="33"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76793" y="1526911"/>
              <a:ext cx="1485900" cy="981075"/>
            </a:xfrm>
            <a:prstGeom prst="rect">
              <a:avLst/>
            </a:prstGeom>
            <a:noFill/>
            <a:effectLst>
              <a:outerShdw blurRad="76200" dist="76200" dir="6600000" algn="t" rotWithShape="0">
                <a:prstClr val="black">
                  <a:alpha val="35000"/>
                </a:prstClr>
              </a:outerShdw>
            </a:effectLst>
          </p:spPr>
        </p:pic>
        <p:sp>
          <p:nvSpPr>
            <p:cNvPr id="34" name="Rectangle 33"/>
            <p:cNvSpPr/>
            <p:nvPr/>
          </p:nvSpPr>
          <p:spPr>
            <a:xfrm>
              <a:off x="1651246" y="1518082"/>
              <a:ext cx="1491449" cy="10120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p:cNvSpPr/>
          <p:nvPr/>
        </p:nvSpPr>
        <p:spPr>
          <a:xfrm>
            <a:off x="1232777" y="1938775"/>
            <a:ext cx="2057400" cy="2057400"/>
          </a:xfrm>
          <a:prstGeom prst="ellipse">
            <a:avLst/>
          </a:prstGeom>
          <a:solidFill>
            <a:schemeClr val="accent1"/>
          </a:soli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36" name="Oval 35"/>
          <p:cNvSpPr/>
          <p:nvPr/>
        </p:nvSpPr>
        <p:spPr>
          <a:xfrm>
            <a:off x="1478105" y="1984920"/>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37" name="TextBox 36"/>
          <p:cNvSpPr txBox="1"/>
          <p:nvPr/>
        </p:nvSpPr>
        <p:spPr>
          <a:xfrm>
            <a:off x="1630505" y="1524000"/>
            <a:ext cx="1219200" cy="2708434"/>
          </a:xfrm>
          <a:prstGeom prst="rect">
            <a:avLst/>
          </a:prstGeom>
          <a:noFill/>
        </p:spPr>
        <p:txBody>
          <a:bodyPr wrap="square" rtlCol="0">
            <a:spAutoFit/>
          </a:bodyPr>
          <a:lstStyle/>
          <a:p>
            <a:r>
              <a:rPr lang="en-US" sz="17000" b="1" dirty="0">
                <a:solidFill>
                  <a:srgbClr val="F26200">
                    <a:alpha val="40000"/>
                  </a:srgbClr>
                </a:solidFill>
                <a:cs typeface="Arial" pitchFamily="34" charset="0"/>
              </a:rPr>
              <a:t>1</a:t>
            </a:r>
          </a:p>
        </p:txBody>
      </p:sp>
      <p:pic>
        <p:nvPicPr>
          <p:cNvPr id="13"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562600" y="3232856"/>
            <a:ext cx="1765033" cy="3694256"/>
          </a:xfrm>
          <a:prstGeom prst="rect">
            <a:avLst/>
          </a:prstGeom>
          <a:effectLst>
            <a:outerShdw blurRad="50800" dist="12700" dir="5400000" algn="ctr" rotWithShape="0">
              <a:srgbClr val="000000">
                <a:alpha val="43137"/>
              </a:srgbClr>
            </a:outerShdw>
            <a:softEdge rad="0"/>
          </a:effectLst>
        </p:spPr>
      </p:pic>
    </p:spTree>
    <p:extLst>
      <p:ext uri="{BB962C8B-B14F-4D97-AF65-F5344CB8AC3E}">
        <p14:creationId xmlns:p14="http://schemas.microsoft.com/office/powerpoint/2010/main" val="1116686295"/>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 calcmode="lin" valueType="num">
                                          <p:cBhvr>
                                            <p:cTn id="9" dur="500" fill="hold"/>
                                            <p:tgtEl>
                                              <p:spTgt spid="29"/>
                                            </p:tgtEl>
                                            <p:attrNameLst>
                                              <p:attrName>style.rotation</p:attrName>
                                            </p:attrNameLst>
                                          </p:cBhvr>
                                          <p:tavLst>
                                            <p:tav tm="0">
                                              <p:val>
                                                <p:fltVal val="360"/>
                                              </p:val>
                                            </p:tav>
                                            <p:tav tm="100000">
                                              <p:val>
                                                <p:fltVal val="0"/>
                                              </p:val>
                                            </p:tav>
                                          </p:tavLst>
                                        </p:anim>
                                        <p:animEffect transition="in" filter="fade">
                                          <p:cBhvr>
                                            <p:cTn id="10" dur="500"/>
                                            <p:tgtEl>
                                              <p:spTgt spid="29"/>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 calcmode="lin" valueType="num">
                                          <p:cBhvr>
                                            <p:cTn id="15" dur="500" fill="hold"/>
                                            <p:tgtEl>
                                              <p:spTgt spid="32"/>
                                            </p:tgtEl>
                                            <p:attrNameLst>
                                              <p:attrName>style.rotation</p:attrName>
                                            </p:attrNameLst>
                                          </p:cBhvr>
                                          <p:tavLst>
                                            <p:tav tm="0">
                                              <p:val>
                                                <p:fltVal val="360"/>
                                              </p:val>
                                            </p:tav>
                                            <p:tav tm="100000">
                                              <p:val>
                                                <p:fltVal val="0"/>
                                              </p:val>
                                            </p:tav>
                                          </p:tavLst>
                                        </p:anim>
                                        <p:animEffect transition="in" filter="fade">
                                          <p:cBhvr>
                                            <p:cTn id="16" dur="500"/>
                                            <p:tgtEl>
                                              <p:spTgt spid="32"/>
                                            </p:tgtEl>
                                          </p:cBhvr>
                                        </p:animEffect>
                                      </p:childTnLst>
                                    </p:cTn>
                                  </p:par>
                                  <p:par>
                                    <p:cTn id="17" presetID="64" presetClass="path" presetSubtype="0" accel="45000" fill="hold" nodeType="withEffect">
                                      <p:stCondLst>
                                        <p:cond delay="250"/>
                                      </p:stCondLst>
                                      <p:childTnLst>
                                        <p:animMotion origin="layout" path="M 2.77778E-6 1.48148E-6 L -0.00452 -0.70394 " pathEditMode="relative" rAng="0" ptsTypes="AA">
                                          <p:cBhvr>
                                            <p:cTn id="18" dur="1250" fill="hold"/>
                                            <p:tgtEl>
                                              <p:spTgt spid="29"/>
                                            </p:tgtEl>
                                            <p:attrNameLst>
                                              <p:attrName>ppt_x</p:attrName>
                                              <p:attrName>ppt_y</p:attrName>
                                            </p:attrNameLst>
                                          </p:cBhvr>
                                          <p:rCtr x="-226" y="-35185"/>
                                        </p:animMotion>
                                      </p:childTnLst>
                                    </p:cTn>
                                  </p:par>
                                  <p:par>
                                    <p:cTn id="19" presetID="6" presetClass="emph" presetSubtype="0" repeatCount="indefinite" accel="10714" decel="89286" autoRev="1" fill="hold" nodeType="withEffect">
                                      <p:stCondLst>
                                        <p:cond delay="250"/>
                                      </p:stCondLst>
                                      <p:childTnLst>
                                        <p:animScale>
                                          <p:cBhvr>
                                            <p:cTn id="20" dur="100" fill="hold"/>
                                            <p:tgtEl>
                                              <p:spTgt spid="29"/>
                                            </p:tgtEl>
                                          </p:cBhvr>
                                          <p:by x="60000" y="100000"/>
                                        </p:animScale>
                                      </p:childTnLst>
                                    </p:cTn>
                                  </p:par>
                                  <p:par>
                                    <p:cTn id="21" presetID="64" presetClass="path" presetSubtype="0" accel="45000" fill="hold" nodeType="withEffect">
                                      <p:stCondLst>
                                        <p:cond delay="250"/>
                                      </p:stCondLst>
                                      <p:childTnLst>
                                        <p:animMotion origin="layout" path="M -3.88889E-6 1.48148E-6 L 0.00382 -0.70394 " pathEditMode="relative" rAng="0" ptsTypes="AA">
                                          <p:cBhvr>
                                            <p:cTn id="22" dur="1250" fill="hold"/>
                                            <p:tgtEl>
                                              <p:spTgt spid="32"/>
                                            </p:tgtEl>
                                            <p:attrNameLst>
                                              <p:attrName>ppt_x</p:attrName>
                                              <p:attrName>ppt_y</p:attrName>
                                            </p:attrNameLst>
                                          </p:cBhvr>
                                          <p:rCtr x="191" y="-35185"/>
                                        </p:animMotion>
                                      </p:childTnLst>
                                    </p:cTn>
                                  </p:par>
                                  <p:par>
                                    <p:cTn id="23" presetID="6" presetClass="emph" presetSubtype="0" repeatCount="indefinite" accel="10714" decel="89286" autoRev="1" fill="hold" nodeType="withEffect">
                                      <p:stCondLst>
                                        <p:cond delay="250"/>
                                      </p:stCondLst>
                                      <p:childTnLst>
                                        <p:animScale>
                                          <p:cBhvr>
                                            <p:cTn id="24" dur="100" fill="hold"/>
                                            <p:tgtEl>
                                              <p:spTgt spid="32"/>
                                            </p:tgtEl>
                                          </p:cBhvr>
                                          <p:by x="60000" y="100000"/>
                                        </p:animScale>
                                      </p:childTnLst>
                                    </p:cTn>
                                  </p:par>
                                  <p:par>
                                    <p:cTn id="25" presetID="64" presetClass="path" presetSubtype="0" accel="45000" fill="hold" grpId="0" nodeType="withEffect">
                                      <p:stCondLst>
                                        <p:cond delay="250"/>
                                      </p:stCondLst>
                                      <p:childTnLst>
                                        <p:animMotion origin="layout" path="M 4.16667E-6 1.11111E-6 L 0.0026 -0.69931 " pathEditMode="relative" rAng="0" ptsTypes="AA">
                                          <p:cBhvr>
                                            <p:cTn id="26" dur="1250" fill="hold"/>
                                            <p:tgtEl>
                                              <p:spTgt spid="35"/>
                                            </p:tgtEl>
                                            <p:attrNameLst>
                                              <p:attrName>ppt_x</p:attrName>
                                              <p:attrName>ppt_y</p:attrName>
                                            </p:attrNameLst>
                                          </p:cBhvr>
                                          <p:rCtr x="122" y="-34977"/>
                                        </p:animMotion>
                                      </p:childTnLst>
                                    </p:cTn>
                                  </p:par>
                                  <p:par>
                                    <p:cTn id="27" presetID="64" presetClass="path" presetSubtype="0" accel="45000" fill="hold" grpId="0" nodeType="withEffect">
                                      <p:stCondLst>
                                        <p:cond delay="250"/>
                                      </p:stCondLst>
                                      <p:childTnLst>
                                        <p:animMotion origin="layout" path="M 4.16667E-6 1.11111E-6 L 0.0026 -0.69931 " pathEditMode="relative" rAng="0" ptsTypes="AA">
                                          <p:cBhvr>
                                            <p:cTn id="28" dur="1250" fill="hold"/>
                                            <p:tgtEl>
                                              <p:spTgt spid="36"/>
                                            </p:tgtEl>
                                            <p:attrNameLst>
                                              <p:attrName>ppt_x</p:attrName>
                                              <p:attrName>ppt_y</p:attrName>
                                            </p:attrNameLst>
                                          </p:cBhvr>
                                          <p:rCtr x="122" y="-34977"/>
                                        </p:animMotion>
                                      </p:childTnLst>
                                    </p:cTn>
                                  </p:par>
                                  <p:par>
                                    <p:cTn id="29" presetID="2" presetClass="entr" presetSubtype="4" accel="52000" fill="hold" nodeType="withEffect" p14:presetBounceEnd="48000">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14:bounceEnd="48000">
                                          <p:cBhvr additive="base">
                                            <p:cTn id="31" dur="1000" fill="hold"/>
                                            <p:tgtEl>
                                              <p:spTgt spid="13"/>
                                            </p:tgtEl>
                                            <p:attrNameLst>
                                              <p:attrName>ppt_x</p:attrName>
                                            </p:attrNameLst>
                                          </p:cBhvr>
                                          <p:tavLst>
                                            <p:tav tm="0">
                                              <p:val>
                                                <p:strVal val="#ppt_x"/>
                                              </p:val>
                                            </p:tav>
                                            <p:tav tm="100000">
                                              <p:val>
                                                <p:strVal val="#ppt_x"/>
                                              </p:val>
                                            </p:tav>
                                          </p:tavLst>
                                        </p:anim>
                                        <p:anim calcmode="lin" valueType="num" p14:bounceEnd="48000">
                                          <p:cBhvr additive="base">
                                            <p:cTn id="32"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 calcmode="lin" valueType="num">
                                          <p:cBhvr>
                                            <p:cTn id="9" dur="500" fill="hold"/>
                                            <p:tgtEl>
                                              <p:spTgt spid="29"/>
                                            </p:tgtEl>
                                            <p:attrNameLst>
                                              <p:attrName>style.rotation</p:attrName>
                                            </p:attrNameLst>
                                          </p:cBhvr>
                                          <p:tavLst>
                                            <p:tav tm="0">
                                              <p:val>
                                                <p:fltVal val="360"/>
                                              </p:val>
                                            </p:tav>
                                            <p:tav tm="100000">
                                              <p:val>
                                                <p:fltVal val="0"/>
                                              </p:val>
                                            </p:tav>
                                          </p:tavLst>
                                        </p:anim>
                                        <p:animEffect transition="in" filter="fade">
                                          <p:cBhvr>
                                            <p:cTn id="10" dur="500"/>
                                            <p:tgtEl>
                                              <p:spTgt spid="29"/>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 calcmode="lin" valueType="num">
                                          <p:cBhvr>
                                            <p:cTn id="15" dur="500" fill="hold"/>
                                            <p:tgtEl>
                                              <p:spTgt spid="32"/>
                                            </p:tgtEl>
                                            <p:attrNameLst>
                                              <p:attrName>style.rotation</p:attrName>
                                            </p:attrNameLst>
                                          </p:cBhvr>
                                          <p:tavLst>
                                            <p:tav tm="0">
                                              <p:val>
                                                <p:fltVal val="360"/>
                                              </p:val>
                                            </p:tav>
                                            <p:tav tm="100000">
                                              <p:val>
                                                <p:fltVal val="0"/>
                                              </p:val>
                                            </p:tav>
                                          </p:tavLst>
                                        </p:anim>
                                        <p:animEffect transition="in" filter="fade">
                                          <p:cBhvr>
                                            <p:cTn id="16" dur="500"/>
                                            <p:tgtEl>
                                              <p:spTgt spid="32"/>
                                            </p:tgtEl>
                                          </p:cBhvr>
                                        </p:animEffect>
                                      </p:childTnLst>
                                    </p:cTn>
                                  </p:par>
                                  <p:par>
                                    <p:cTn id="17" presetID="64" presetClass="path" presetSubtype="0" accel="45000" fill="hold" nodeType="withEffect">
                                      <p:stCondLst>
                                        <p:cond delay="250"/>
                                      </p:stCondLst>
                                      <p:childTnLst>
                                        <p:animMotion origin="layout" path="M 2.77778E-6 1.48148E-6 L -0.00452 -0.70394 " pathEditMode="relative" rAng="0" ptsTypes="AA">
                                          <p:cBhvr>
                                            <p:cTn id="18" dur="1250" fill="hold"/>
                                            <p:tgtEl>
                                              <p:spTgt spid="29"/>
                                            </p:tgtEl>
                                            <p:attrNameLst>
                                              <p:attrName>ppt_x</p:attrName>
                                              <p:attrName>ppt_y</p:attrName>
                                            </p:attrNameLst>
                                          </p:cBhvr>
                                          <p:rCtr x="-226" y="-35185"/>
                                        </p:animMotion>
                                      </p:childTnLst>
                                    </p:cTn>
                                  </p:par>
                                  <p:par>
                                    <p:cTn id="19" presetID="6" presetClass="emph" presetSubtype="0" repeatCount="indefinite" accel="10714" decel="89286" autoRev="1" fill="hold" nodeType="withEffect">
                                      <p:stCondLst>
                                        <p:cond delay="250"/>
                                      </p:stCondLst>
                                      <p:childTnLst>
                                        <p:animScale>
                                          <p:cBhvr>
                                            <p:cTn id="20" dur="100" fill="hold"/>
                                            <p:tgtEl>
                                              <p:spTgt spid="29"/>
                                            </p:tgtEl>
                                          </p:cBhvr>
                                          <p:by x="60000" y="100000"/>
                                        </p:animScale>
                                      </p:childTnLst>
                                    </p:cTn>
                                  </p:par>
                                  <p:par>
                                    <p:cTn id="21" presetID="64" presetClass="path" presetSubtype="0" accel="45000" fill="hold" nodeType="withEffect">
                                      <p:stCondLst>
                                        <p:cond delay="250"/>
                                      </p:stCondLst>
                                      <p:childTnLst>
                                        <p:animMotion origin="layout" path="M -3.88889E-6 1.48148E-6 L 0.00382 -0.70394 " pathEditMode="relative" rAng="0" ptsTypes="AA">
                                          <p:cBhvr>
                                            <p:cTn id="22" dur="1250" fill="hold"/>
                                            <p:tgtEl>
                                              <p:spTgt spid="32"/>
                                            </p:tgtEl>
                                            <p:attrNameLst>
                                              <p:attrName>ppt_x</p:attrName>
                                              <p:attrName>ppt_y</p:attrName>
                                            </p:attrNameLst>
                                          </p:cBhvr>
                                          <p:rCtr x="191" y="-35185"/>
                                        </p:animMotion>
                                      </p:childTnLst>
                                    </p:cTn>
                                  </p:par>
                                  <p:par>
                                    <p:cTn id="23" presetID="6" presetClass="emph" presetSubtype="0" repeatCount="indefinite" accel="10714" decel="89286" autoRev="1" fill="hold" nodeType="withEffect">
                                      <p:stCondLst>
                                        <p:cond delay="250"/>
                                      </p:stCondLst>
                                      <p:childTnLst>
                                        <p:animScale>
                                          <p:cBhvr>
                                            <p:cTn id="24" dur="100" fill="hold"/>
                                            <p:tgtEl>
                                              <p:spTgt spid="32"/>
                                            </p:tgtEl>
                                          </p:cBhvr>
                                          <p:by x="60000" y="100000"/>
                                        </p:animScale>
                                      </p:childTnLst>
                                    </p:cTn>
                                  </p:par>
                                  <p:par>
                                    <p:cTn id="25" presetID="64" presetClass="path" presetSubtype="0" accel="45000" fill="hold" grpId="0" nodeType="withEffect">
                                      <p:stCondLst>
                                        <p:cond delay="250"/>
                                      </p:stCondLst>
                                      <p:childTnLst>
                                        <p:animMotion origin="layout" path="M 4.16667E-6 1.11111E-6 L 0.0026 -0.69931 " pathEditMode="relative" rAng="0" ptsTypes="AA">
                                          <p:cBhvr>
                                            <p:cTn id="26" dur="1250" fill="hold"/>
                                            <p:tgtEl>
                                              <p:spTgt spid="35"/>
                                            </p:tgtEl>
                                            <p:attrNameLst>
                                              <p:attrName>ppt_x</p:attrName>
                                              <p:attrName>ppt_y</p:attrName>
                                            </p:attrNameLst>
                                          </p:cBhvr>
                                          <p:rCtr x="122" y="-34977"/>
                                        </p:animMotion>
                                      </p:childTnLst>
                                    </p:cTn>
                                  </p:par>
                                  <p:par>
                                    <p:cTn id="27" presetID="64" presetClass="path" presetSubtype="0" accel="45000" fill="hold" grpId="0" nodeType="withEffect">
                                      <p:stCondLst>
                                        <p:cond delay="250"/>
                                      </p:stCondLst>
                                      <p:childTnLst>
                                        <p:animMotion origin="layout" path="M 4.16667E-6 1.11111E-6 L 0.0026 -0.69931 " pathEditMode="relative" rAng="0" ptsTypes="AA">
                                          <p:cBhvr>
                                            <p:cTn id="28" dur="1250" fill="hold"/>
                                            <p:tgtEl>
                                              <p:spTgt spid="36"/>
                                            </p:tgtEl>
                                            <p:attrNameLst>
                                              <p:attrName>ppt_x</p:attrName>
                                              <p:attrName>ppt_y</p:attrName>
                                            </p:attrNameLst>
                                          </p:cBhvr>
                                          <p:rCtr x="122" y="-34977"/>
                                        </p:animMotion>
                                      </p:childTnLst>
                                    </p:cTn>
                                  </p:par>
                                  <p:par>
                                    <p:cTn id="29" presetID="2" presetClass="entr" presetSubtype="4" accel="5200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1000" fill="hold"/>
                                            <p:tgtEl>
                                              <p:spTgt spid="13"/>
                                            </p:tgtEl>
                                            <p:attrNameLst>
                                              <p:attrName>ppt_x</p:attrName>
                                            </p:attrNameLst>
                                          </p:cBhvr>
                                          <p:tavLst>
                                            <p:tav tm="0">
                                              <p:val>
                                                <p:strVal val="#ppt_x"/>
                                              </p:val>
                                            </p:tav>
                                            <p:tav tm="100000">
                                              <p:val>
                                                <p:strVal val="#ppt_x"/>
                                              </p:val>
                                            </p:tav>
                                          </p:tavLst>
                                        </p:anim>
                                        <p:anim calcmode="lin" valueType="num">
                                          <p:cBhvr additive="base">
                                            <p:cTn id="32"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wrap="none">
            <a:spAutoFit/>
          </a:bodyPr>
          <a:lstStyle/>
          <a:p>
            <a:r>
              <a:rPr lang="en-US" sz="4000" dirty="0">
                <a:solidFill>
                  <a:prstClr val="black">
                    <a:lumMod val="50000"/>
                    <a:lumOff val="50000"/>
                  </a:prstClr>
                </a:solidFill>
                <a:latin typeface="+mj-lt"/>
              </a:rPr>
              <a:t>What  is  </a:t>
            </a:r>
            <a:r>
              <a:rPr lang="en-US" sz="4000" b="1" dirty="0">
                <a:solidFill>
                  <a:prstClr val="black">
                    <a:lumMod val="85000"/>
                    <a:lumOff val="15000"/>
                  </a:prstClr>
                </a:solidFill>
                <a:latin typeface="+mj-lt"/>
              </a:rPr>
              <a:t>Microsoft  </a:t>
            </a:r>
            <a:r>
              <a:rPr lang="en-US" sz="4000" b="1" dirty="0" err="1">
                <a:solidFill>
                  <a:prstClr val="black">
                    <a:lumMod val="85000"/>
                    <a:lumOff val="15000"/>
                  </a:prstClr>
                </a:solidFill>
                <a:latin typeface="+mj-lt"/>
              </a:rPr>
              <a:t>.Net</a:t>
            </a:r>
            <a:r>
              <a:rPr lang="en-US" sz="4000" b="1" dirty="0">
                <a:solidFill>
                  <a:prstClr val="black">
                    <a:lumMod val="85000"/>
                    <a:lumOff val="15000"/>
                  </a:prstClr>
                </a:solidFill>
                <a:latin typeface="+mj-lt"/>
              </a:rPr>
              <a:t>  Framework </a:t>
            </a:r>
            <a:r>
              <a:rPr lang="en-US" sz="4000" dirty="0">
                <a:solidFill>
                  <a:prstClr val="black">
                    <a:lumMod val="50000"/>
                    <a:lumOff val="50000"/>
                  </a:prstClr>
                </a:solidFill>
              </a:rPr>
              <a:t>?</a:t>
            </a:r>
            <a:r>
              <a:rPr lang="en-US" sz="4000" dirty="0">
                <a:solidFill>
                  <a:prstClr val="black">
                    <a:lumMod val="85000"/>
                    <a:lumOff val="15000"/>
                  </a:prstClr>
                </a:solidFill>
              </a:rPr>
              <a:t> </a:t>
            </a:r>
            <a:endParaRPr lang="en-US" sz="4000" b="1" dirty="0">
              <a:solidFill>
                <a:schemeClr val="tx2"/>
              </a:solidFill>
              <a:latin typeface="+mj-lt"/>
              <a:ea typeface="+mj-ea"/>
              <a:cs typeface="+mj-cs"/>
            </a:endParaRPr>
          </a:p>
        </p:txBody>
      </p:sp>
      <p:sp>
        <p:nvSpPr>
          <p:cNvPr id="5" name="TextBox 4"/>
          <p:cNvSpPr txBox="1"/>
          <p:nvPr/>
        </p:nvSpPr>
        <p:spPr>
          <a:xfrm>
            <a:off x="381000" y="1266379"/>
            <a:ext cx="8382000" cy="3831818"/>
          </a:xfrm>
          <a:prstGeom prst="rect">
            <a:avLst/>
          </a:prstGeom>
          <a:noFill/>
        </p:spPr>
        <p:txBody>
          <a:bodyPr wrap="square" rtlCol="0">
            <a:spAutoFit/>
          </a:bodyPr>
          <a:lstStyle/>
          <a:p>
            <a:r>
              <a:rPr lang="en-US" sz="2700" b="1" dirty="0" smtClean="0"/>
              <a:t>Microsoft  </a:t>
            </a:r>
            <a:r>
              <a:rPr lang="en-US" sz="2700" b="1" dirty="0" err="1" smtClean="0"/>
              <a:t>.Net</a:t>
            </a:r>
            <a:r>
              <a:rPr lang="en-US" sz="2700" b="1" dirty="0" smtClean="0"/>
              <a:t>  Framework</a:t>
            </a:r>
            <a:r>
              <a:rPr lang="en-US" sz="2700" dirty="0" smtClean="0"/>
              <a:t>  is  the  foundation  or  platform  on  which  you  design,  develop  and  deploy  applications.  It  is  reliable  and  simplified  programming  model  that  helps  you  to  easily  build  robust  applications.  </a:t>
            </a:r>
          </a:p>
          <a:p>
            <a:endParaRPr lang="en-US" sz="2700" dirty="0" smtClean="0"/>
          </a:p>
          <a:p>
            <a:r>
              <a:rPr lang="en-US" sz="2700" dirty="0" smtClean="0"/>
              <a:t>It  is  the  core  of  the  .NET  infrastructure  </a:t>
            </a:r>
          </a:p>
          <a:p>
            <a:r>
              <a:rPr lang="en-US" sz="2700" dirty="0" smtClean="0"/>
              <a:t>because  it  exists  as  a  layer  between  the  .NET  applications  and  the  underlying  operating  system.</a:t>
            </a:r>
            <a:endParaRPr lang="en-US" sz="2700" dirty="0"/>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67600" y="3564332"/>
            <a:ext cx="1764792" cy="3324375"/>
          </a:xfrm>
          <a:prstGeom prst="rect">
            <a:avLst/>
          </a:prstGeom>
          <a:effectLst>
            <a:outerShdw blurRad="50800" dist="12700" dir="5400000" algn="ctr" rotWithShape="0">
              <a:srgbClr val="000000">
                <a:alpha val="43137"/>
              </a:srgbClr>
            </a:outerShdw>
            <a:softEdge rad="0"/>
          </a:effectLst>
        </p:spPr>
      </p:pic>
    </p:spTree>
    <p:extLst>
      <p:ext uri="{BB962C8B-B14F-4D97-AF65-F5344CB8AC3E}">
        <p14:creationId xmlns:p14="http://schemas.microsoft.com/office/powerpoint/2010/main" val="1059458351"/>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2" accel="52000" fill="hold" nodeType="withEffect" p14:presetBounceEnd="48000">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14:bounceEnd="48000">
                                          <p:cBhvr additive="base">
                                            <p:cTn id="17" dur="1000" fill="hold"/>
                                            <p:tgtEl>
                                              <p:spTgt spid="6"/>
                                            </p:tgtEl>
                                            <p:attrNameLst>
                                              <p:attrName>ppt_x</p:attrName>
                                            </p:attrNameLst>
                                          </p:cBhvr>
                                          <p:tavLst>
                                            <p:tav tm="0">
                                              <p:val>
                                                <p:strVal val="1+#ppt_w/2"/>
                                              </p:val>
                                            </p:tav>
                                            <p:tav tm="100000">
                                              <p:val>
                                                <p:strVal val="#ppt_x"/>
                                              </p:val>
                                            </p:tav>
                                          </p:tavLst>
                                        </p:anim>
                                        <p:anim calcmode="lin" valueType="num" p14:bounceEnd="48000">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2" presetClass="entr" presetSubtype="2" accel="5200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1+#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p:cNvSpPr txBox="1">
            <a:spLocks/>
          </p:cNvSpPr>
          <p:nvPr/>
        </p:nvSpPr>
        <p:spPr>
          <a:xfrm>
            <a:off x="3505200" y="2057400"/>
            <a:ext cx="5867400" cy="1970046"/>
          </a:xfrm>
          <a:prstGeom prst="rect">
            <a:avLst/>
          </a:prstGeom>
        </p:spPr>
        <p:txBody>
          <a:bodyPr vert="horz" lIns="91440" tIns="45720" rIns="91440" bIns="45720" rtlCol="0" anchor="ctr">
            <a:noAutofit/>
          </a:bodyPr>
          <a:lstStyle>
            <a:lvl1pPr algn="l" defTabSz="914400" rtl="0" eaLnBrk="1" latinLnBrk="0" hangingPunct="1">
              <a:spcBef>
                <a:spcPct val="0"/>
              </a:spcBef>
              <a:buNone/>
              <a:defRPr sz="3000" b="1" kern="1200" cap="all">
                <a:solidFill>
                  <a:schemeClr val="tx1"/>
                </a:solidFill>
                <a:latin typeface="+mj-lt"/>
                <a:ea typeface="+mj-ea"/>
                <a:cs typeface="+mj-cs"/>
              </a:defRPr>
            </a:lvl1pPr>
          </a:lstStyle>
          <a:p>
            <a:pPr lvl="0">
              <a:spcBef>
                <a:spcPts val="0"/>
              </a:spcBef>
              <a:buClr>
                <a:schemeClr val="accent2">
                  <a:lumMod val="75000"/>
                </a:schemeClr>
              </a:buClr>
            </a:pPr>
            <a:r>
              <a:rPr lang="en-US" sz="4000" cap="none" dirty="0">
                <a:solidFill>
                  <a:prstClr val="black">
                    <a:lumMod val="85000"/>
                    <a:lumOff val="15000"/>
                  </a:prstClr>
                </a:solidFill>
                <a:ea typeface="+mn-ea"/>
                <a:cs typeface="+mn-cs"/>
              </a:rPr>
              <a:t>Components </a:t>
            </a:r>
            <a:r>
              <a:rPr lang="en-US" sz="4000" cap="none" dirty="0" smtClean="0">
                <a:solidFill>
                  <a:prstClr val="black">
                    <a:lumMod val="85000"/>
                    <a:lumOff val="15000"/>
                  </a:prstClr>
                </a:solidFill>
                <a:ea typeface="+mn-ea"/>
                <a:cs typeface="+mn-cs"/>
              </a:rPr>
              <a:t> </a:t>
            </a:r>
            <a:r>
              <a:rPr lang="en-US" sz="4000" b="0" cap="none" dirty="0" smtClean="0">
                <a:solidFill>
                  <a:prstClr val="black">
                    <a:lumMod val="50000"/>
                    <a:lumOff val="50000"/>
                  </a:prstClr>
                </a:solidFill>
                <a:ea typeface="+mn-ea"/>
                <a:cs typeface="+mn-cs"/>
              </a:rPr>
              <a:t>of Microsoft  </a:t>
            </a:r>
            <a:r>
              <a:rPr lang="en-US" sz="4000" b="0" cap="none" dirty="0" err="1">
                <a:solidFill>
                  <a:prstClr val="black">
                    <a:lumMod val="50000"/>
                    <a:lumOff val="50000"/>
                  </a:prstClr>
                </a:solidFill>
                <a:ea typeface="+mn-ea"/>
                <a:cs typeface="+mn-cs"/>
              </a:rPr>
              <a:t>.Net</a:t>
            </a:r>
            <a:r>
              <a:rPr lang="en-US" sz="4000" b="0" cap="none" dirty="0">
                <a:solidFill>
                  <a:prstClr val="black">
                    <a:lumMod val="50000"/>
                    <a:lumOff val="50000"/>
                  </a:prstClr>
                </a:solidFill>
                <a:ea typeface="+mn-ea"/>
                <a:cs typeface="+mn-cs"/>
              </a:rPr>
              <a:t>  </a:t>
            </a:r>
            <a:r>
              <a:rPr lang="en-US" sz="4000" b="0" cap="none" dirty="0" smtClean="0">
                <a:solidFill>
                  <a:prstClr val="black">
                    <a:lumMod val="50000"/>
                    <a:lumOff val="50000"/>
                  </a:prstClr>
                </a:solidFill>
                <a:ea typeface="+mn-ea"/>
                <a:cs typeface="+mn-cs"/>
              </a:rPr>
              <a:t>Framework  2.0</a:t>
            </a:r>
            <a:endParaRPr lang="en-US" sz="4800" dirty="0">
              <a:solidFill>
                <a:prstClr val="black">
                  <a:lumMod val="50000"/>
                  <a:lumOff val="50000"/>
                </a:prstClr>
              </a:solidFill>
            </a:endParaRPr>
          </a:p>
        </p:txBody>
      </p:sp>
      <p:pic>
        <p:nvPicPr>
          <p:cNvPr id="17" name="Picture 2" descr="C:\Documents and Settings\Kislay\Desktop\untitled.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828800"/>
            <a:ext cx="2266950" cy="28194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1684353" y="1807000"/>
            <a:ext cx="2811447" cy="1012054"/>
            <a:chOff x="1651246" y="1518082"/>
            <a:chExt cx="2811447" cy="1012054"/>
          </a:xfrm>
        </p:grpSpPr>
        <p:pic>
          <p:nvPicPr>
            <p:cNvPr id="19"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76793" y="1526911"/>
              <a:ext cx="1485900" cy="981075"/>
            </a:xfrm>
            <a:prstGeom prst="rect">
              <a:avLst/>
            </a:prstGeom>
            <a:noFill/>
            <a:effectLst>
              <a:outerShdw blurRad="76200" dist="76200" dir="6600000" algn="t" rotWithShape="0">
                <a:prstClr val="black">
                  <a:alpha val="35000"/>
                </a:prstClr>
              </a:outerShdw>
            </a:effectLst>
          </p:spPr>
        </p:pic>
        <p:sp>
          <p:nvSpPr>
            <p:cNvPr id="20" name="Rectangle 19"/>
            <p:cNvSpPr/>
            <p:nvPr/>
          </p:nvSpPr>
          <p:spPr>
            <a:xfrm>
              <a:off x="1651246" y="1518082"/>
              <a:ext cx="1491449" cy="10120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flipH="1">
            <a:off x="7953" y="1807000"/>
            <a:ext cx="2811447" cy="1012054"/>
            <a:chOff x="1651246" y="1518082"/>
            <a:chExt cx="2811447" cy="1012054"/>
          </a:xfrm>
        </p:grpSpPr>
        <p:pic>
          <p:nvPicPr>
            <p:cNvPr id="2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76793" y="1526911"/>
              <a:ext cx="1485900" cy="981075"/>
            </a:xfrm>
            <a:prstGeom prst="rect">
              <a:avLst/>
            </a:prstGeom>
            <a:noFill/>
            <a:effectLst>
              <a:outerShdw blurRad="76200" dist="76200" dir="6600000" algn="t" rotWithShape="0">
                <a:prstClr val="black">
                  <a:alpha val="35000"/>
                </a:prstClr>
              </a:outerShdw>
            </a:effectLst>
          </p:spPr>
        </p:pic>
        <p:sp>
          <p:nvSpPr>
            <p:cNvPr id="23" name="Rectangle 22"/>
            <p:cNvSpPr/>
            <p:nvPr/>
          </p:nvSpPr>
          <p:spPr>
            <a:xfrm>
              <a:off x="1651246" y="1518082"/>
              <a:ext cx="1491449" cy="10120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p:cNvSpPr/>
          <p:nvPr/>
        </p:nvSpPr>
        <p:spPr>
          <a:xfrm>
            <a:off x="1232777" y="1938775"/>
            <a:ext cx="2057400" cy="2057400"/>
          </a:xfrm>
          <a:prstGeom prst="ellipse">
            <a:avLst/>
          </a:prstGeom>
          <a:solidFill>
            <a:srgbClr val="00B0F0"/>
          </a:soli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25" name="Oval 24"/>
          <p:cNvSpPr/>
          <p:nvPr/>
        </p:nvSpPr>
        <p:spPr>
          <a:xfrm>
            <a:off x="1478105" y="1984920"/>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26" name="TextBox 25"/>
          <p:cNvSpPr txBox="1"/>
          <p:nvPr/>
        </p:nvSpPr>
        <p:spPr>
          <a:xfrm>
            <a:off x="1630505" y="1524000"/>
            <a:ext cx="1219200" cy="2708434"/>
          </a:xfrm>
          <a:prstGeom prst="rect">
            <a:avLst/>
          </a:prstGeom>
          <a:noFill/>
        </p:spPr>
        <p:txBody>
          <a:bodyPr wrap="square" rtlCol="0">
            <a:spAutoFit/>
          </a:bodyPr>
          <a:lstStyle/>
          <a:p>
            <a:r>
              <a:rPr lang="en-US" sz="17000" b="1" dirty="0">
                <a:solidFill>
                  <a:srgbClr val="2A7A9E">
                    <a:alpha val="40000"/>
                  </a:srgbClr>
                </a:solidFill>
                <a:cs typeface="Arial" pitchFamily="34" charset="0"/>
              </a:rPr>
              <a:t>2</a:t>
            </a:r>
          </a:p>
        </p:txBody>
      </p:sp>
      <p:pic>
        <p:nvPicPr>
          <p:cNvPr id="13"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05600" y="3505200"/>
            <a:ext cx="1764792" cy="3488543"/>
          </a:xfrm>
          <a:prstGeom prst="rect">
            <a:avLst/>
          </a:prstGeom>
        </p:spPr>
      </p:pic>
    </p:spTree>
    <p:extLst>
      <p:ext uri="{BB962C8B-B14F-4D97-AF65-F5344CB8AC3E}">
        <p14:creationId xmlns:p14="http://schemas.microsoft.com/office/powerpoint/2010/main" val="900883521"/>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style.rotation</p:attrName>
                                            </p:attrNameLst>
                                          </p:cBhvr>
                                          <p:tavLst>
                                            <p:tav tm="0">
                                              <p:val>
                                                <p:fltVal val="360"/>
                                              </p:val>
                                            </p:tav>
                                            <p:tav tm="100000">
                                              <p:val>
                                                <p:fltVal val="0"/>
                                              </p:val>
                                            </p:tav>
                                          </p:tavLst>
                                        </p:anim>
                                        <p:animEffect transition="in" filter="fade">
                                          <p:cBhvr>
                                            <p:cTn id="10" dur="500"/>
                                            <p:tgtEl>
                                              <p:spTgt spid="18"/>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 calcmode="lin" valueType="num">
                                          <p:cBhvr>
                                            <p:cTn id="15" dur="500" fill="hold"/>
                                            <p:tgtEl>
                                              <p:spTgt spid="21"/>
                                            </p:tgtEl>
                                            <p:attrNameLst>
                                              <p:attrName>style.rotation</p:attrName>
                                            </p:attrNameLst>
                                          </p:cBhvr>
                                          <p:tavLst>
                                            <p:tav tm="0">
                                              <p:val>
                                                <p:fltVal val="360"/>
                                              </p:val>
                                            </p:tav>
                                            <p:tav tm="100000">
                                              <p:val>
                                                <p:fltVal val="0"/>
                                              </p:val>
                                            </p:tav>
                                          </p:tavLst>
                                        </p:anim>
                                        <p:animEffect transition="in" filter="fade">
                                          <p:cBhvr>
                                            <p:cTn id="16" dur="500"/>
                                            <p:tgtEl>
                                              <p:spTgt spid="21"/>
                                            </p:tgtEl>
                                          </p:cBhvr>
                                        </p:animEffect>
                                      </p:childTnLst>
                                    </p:cTn>
                                  </p:par>
                                  <p:par>
                                    <p:cTn id="17" presetID="64" presetClass="path" presetSubtype="0" accel="45000" fill="hold" nodeType="withEffect">
                                      <p:stCondLst>
                                        <p:cond delay="250"/>
                                      </p:stCondLst>
                                      <p:childTnLst>
                                        <p:animMotion origin="layout" path="M 2.77778E-6 1.48148E-6 L -0.00452 -0.70394 " pathEditMode="relative" rAng="0" ptsTypes="AA">
                                          <p:cBhvr>
                                            <p:cTn id="18" dur="1250" fill="hold"/>
                                            <p:tgtEl>
                                              <p:spTgt spid="18"/>
                                            </p:tgtEl>
                                            <p:attrNameLst>
                                              <p:attrName>ppt_x</p:attrName>
                                              <p:attrName>ppt_y</p:attrName>
                                            </p:attrNameLst>
                                          </p:cBhvr>
                                          <p:rCtr x="-226" y="-35185"/>
                                        </p:animMotion>
                                      </p:childTnLst>
                                    </p:cTn>
                                  </p:par>
                                  <p:par>
                                    <p:cTn id="19" presetID="6" presetClass="emph" presetSubtype="0" repeatCount="indefinite" accel="10714" decel="89286" autoRev="1" fill="hold" nodeType="withEffect">
                                      <p:stCondLst>
                                        <p:cond delay="250"/>
                                      </p:stCondLst>
                                      <p:childTnLst>
                                        <p:animScale>
                                          <p:cBhvr>
                                            <p:cTn id="20" dur="100" fill="hold"/>
                                            <p:tgtEl>
                                              <p:spTgt spid="18"/>
                                            </p:tgtEl>
                                          </p:cBhvr>
                                          <p:by x="60000" y="100000"/>
                                        </p:animScale>
                                      </p:childTnLst>
                                    </p:cTn>
                                  </p:par>
                                  <p:par>
                                    <p:cTn id="21" presetID="64" presetClass="path" presetSubtype="0" accel="45000" fill="hold" nodeType="withEffect">
                                      <p:stCondLst>
                                        <p:cond delay="250"/>
                                      </p:stCondLst>
                                      <p:childTnLst>
                                        <p:animMotion origin="layout" path="M -3.88889E-6 1.48148E-6 L 0.00382 -0.70394 " pathEditMode="relative" rAng="0" ptsTypes="AA">
                                          <p:cBhvr>
                                            <p:cTn id="22" dur="1250" fill="hold"/>
                                            <p:tgtEl>
                                              <p:spTgt spid="21"/>
                                            </p:tgtEl>
                                            <p:attrNameLst>
                                              <p:attrName>ppt_x</p:attrName>
                                              <p:attrName>ppt_y</p:attrName>
                                            </p:attrNameLst>
                                          </p:cBhvr>
                                          <p:rCtr x="191" y="-35185"/>
                                        </p:animMotion>
                                      </p:childTnLst>
                                    </p:cTn>
                                  </p:par>
                                  <p:par>
                                    <p:cTn id="23" presetID="6" presetClass="emph" presetSubtype="0" repeatCount="indefinite" accel="10714" decel="89286" autoRev="1" fill="hold" nodeType="withEffect">
                                      <p:stCondLst>
                                        <p:cond delay="250"/>
                                      </p:stCondLst>
                                      <p:childTnLst>
                                        <p:animScale>
                                          <p:cBhvr>
                                            <p:cTn id="24" dur="100" fill="hold"/>
                                            <p:tgtEl>
                                              <p:spTgt spid="21"/>
                                            </p:tgtEl>
                                          </p:cBhvr>
                                          <p:by x="60000" y="100000"/>
                                        </p:animScale>
                                      </p:childTnLst>
                                    </p:cTn>
                                  </p:par>
                                  <p:par>
                                    <p:cTn id="25" presetID="64" presetClass="path" presetSubtype="0" accel="45000" fill="hold" grpId="0" nodeType="withEffect">
                                      <p:stCondLst>
                                        <p:cond delay="250"/>
                                      </p:stCondLst>
                                      <p:childTnLst>
                                        <p:animMotion origin="layout" path="M 4.16667E-6 1.11111E-6 L 0.0026 -0.69931 " pathEditMode="relative" rAng="0" ptsTypes="AA">
                                          <p:cBhvr>
                                            <p:cTn id="26" dur="1250" fill="hold"/>
                                            <p:tgtEl>
                                              <p:spTgt spid="24"/>
                                            </p:tgtEl>
                                            <p:attrNameLst>
                                              <p:attrName>ppt_x</p:attrName>
                                              <p:attrName>ppt_y</p:attrName>
                                            </p:attrNameLst>
                                          </p:cBhvr>
                                          <p:rCtr x="122" y="-34977"/>
                                        </p:animMotion>
                                      </p:childTnLst>
                                    </p:cTn>
                                  </p:par>
                                  <p:par>
                                    <p:cTn id="27" presetID="64" presetClass="path" presetSubtype="0" accel="45000" fill="hold" grpId="0" nodeType="withEffect">
                                      <p:stCondLst>
                                        <p:cond delay="250"/>
                                      </p:stCondLst>
                                      <p:childTnLst>
                                        <p:animMotion origin="layout" path="M 4.16667E-6 1.11111E-6 L 0.0026 -0.69931 " pathEditMode="relative" rAng="0" ptsTypes="AA">
                                          <p:cBhvr>
                                            <p:cTn id="28" dur="1250" fill="hold"/>
                                            <p:tgtEl>
                                              <p:spTgt spid="25"/>
                                            </p:tgtEl>
                                            <p:attrNameLst>
                                              <p:attrName>ppt_x</p:attrName>
                                              <p:attrName>ppt_y</p:attrName>
                                            </p:attrNameLst>
                                          </p:cBhvr>
                                          <p:rCtr x="122" y="-34977"/>
                                        </p:animMotion>
                                      </p:childTnLst>
                                    </p:cTn>
                                  </p:par>
                                  <p:par>
                                    <p:cTn id="29" presetID="2" presetClass="entr" presetSubtype="2" accel="52000" fill="hold" nodeType="withEffect" p14:presetBounceEnd="48000">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14:bounceEnd="48000">
                                          <p:cBhvr additive="base">
                                            <p:cTn id="31" dur="1000" fill="hold"/>
                                            <p:tgtEl>
                                              <p:spTgt spid="13"/>
                                            </p:tgtEl>
                                            <p:attrNameLst>
                                              <p:attrName>ppt_x</p:attrName>
                                            </p:attrNameLst>
                                          </p:cBhvr>
                                          <p:tavLst>
                                            <p:tav tm="0">
                                              <p:val>
                                                <p:strVal val="1+#ppt_w/2"/>
                                              </p:val>
                                            </p:tav>
                                            <p:tav tm="100000">
                                              <p:val>
                                                <p:strVal val="#ppt_x"/>
                                              </p:val>
                                            </p:tav>
                                          </p:tavLst>
                                        </p:anim>
                                        <p:anim calcmode="lin" valueType="num" p14:bounceEnd="48000">
                                          <p:cBhvr additive="base">
                                            <p:cTn id="32"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style.rotation</p:attrName>
                                            </p:attrNameLst>
                                          </p:cBhvr>
                                          <p:tavLst>
                                            <p:tav tm="0">
                                              <p:val>
                                                <p:fltVal val="360"/>
                                              </p:val>
                                            </p:tav>
                                            <p:tav tm="100000">
                                              <p:val>
                                                <p:fltVal val="0"/>
                                              </p:val>
                                            </p:tav>
                                          </p:tavLst>
                                        </p:anim>
                                        <p:animEffect transition="in" filter="fade">
                                          <p:cBhvr>
                                            <p:cTn id="10" dur="500"/>
                                            <p:tgtEl>
                                              <p:spTgt spid="18"/>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 calcmode="lin" valueType="num">
                                          <p:cBhvr>
                                            <p:cTn id="15" dur="500" fill="hold"/>
                                            <p:tgtEl>
                                              <p:spTgt spid="21"/>
                                            </p:tgtEl>
                                            <p:attrNameLst>
                                              <p:attrName>style.rotation</p:attrName>
                                            </p:attrNameLst>
                                          </p:cBhvr>
                                          <p:tavLst>
                                            <p:tav tm="0">
                                              <p:val>
                                                <p:fltVal val="360"/>
                                              </p:val>
                                            </p:tav>
                                            <p:tav tm="100000">
                                              <p:val>
                                                <p:fltVal val="0"/>
                                              </p:val>
                                            </p:tav>
                                          </p:tavLst>
                                        </p:anim>
                                        <p:animEffect transition="in" filter="fade">
                                          <p:cBhvr>
                                            <p:cTn id="16" dur="500"/>
                                            <p:tgtEl>
                                              <p:spTgt spid="21"/>
                                            </p:tgtEl>
                                          </p:cBhvr>
                                        </p:animEffect>
                                      </p:childTnLst>
                                    </p:cTn>
                                  </p:par>
                                  <p:par>
                                    <p:cTn id="17" presetID="64" presetClass="path" presetSubtype="0" accel="45000" fill="hold" nodeType="withEffect">
                                      <p:stCondLst>
                                        <p:cond delay="250"/>
                                      </p:stCondLst>
                                      <p:childTnLst>
                                        <p:animMotion origin="layout" path="M 2.77778E-6 1.48148E-6 L -0.00452 -0.70394 " pathEditMode="relative" rAng="0" ptsTypes="AA">
                                          <p:cBhvr>
                                            <p:cTn id="18" dur="1250" fill="hold"/>
                                            <p:tgtEl>
                                              <p:spTgt spid="18"/>
                                            </p:tgtEl>
                                            <p:attrNameLst>
                                              <p:attrName>ppt_x</p:attrName>
                                              <p:attrName>ppt_y</p:attrName>
                                            </p:attrNameLst>
                                          </p:cBhvr>
                                          <p:rCtr x="-226" y="-35185"/>
                                        </p:animMotion>
                                      </p:childTnLst>
                                    </p:cTn>
                                  </p:par>
                                  <p:par>
                                    <p:cTn id="19" presetID="6" presetClass="emph" presetSubtype="0" repeatCount="indefinite" accel="10714" decel="89286" autoRev="1" fill="hold" nodeType="withEffect">
                                      <p:stCondLst>
                                        <p:cond delay="250"/>
                                      </p:stCondLst>
                                      <p:childTnLst>
                                        <p:animScale>
                                          <p:cBhvr>
                                            <p:cTn id="20" dur="100" fill="hold"/>
                                            <p:tgtEl>
                                              <p:spTgt spid="18"/>
                                            </p:tgtEl>
                                          </p:cBhvr>
                                          <p:by x="60000" y="100000"/>
                                        </p:animScale>
                                      </p:childTnLst>
                                    </p:cTn>
                                  </p:par>
                                  <p:par>
                                    <p:cTn id="21" presetID="64" presetClass="path" presetSubtype="0" accel="45000" fill="hold" nodeType="withEffect">
                                      <p:stCondLst>
                                        <p:cond delay="250"/>
                                      </p:stCondLst>
                                      <p:childTnLst>
                                        <p:animMotion origin="layout" path="M -3.88889E-6 1.48148E-6 L 0.00382 -0.70394 " pathEditMode="relative" rAng="0" ptsTypes="AA">
                                          <p:cBhvr>
                                            <p:cTn id="22" dur="1250" fill="hold"/>
                                            <p:tgtEl>
                                              <p:spTgt spid="21"/>
                                            </p:tgtEl>
                                            <p:attrNameLst>
                                              <p:attrName>ppt_x</p:attrName>
                                              <p:attrName>ppt_y</p:attrName>
                                            </p:attrNameLst>
                                          </p:cBhvr>
                                          <p:rCtr x="191" y="-35185"/>
                                        </p:animMotion>
                                      </p:childTnLst>
                                    </p:cTn>
                                  </p:par>
                                  <p:par>
                                    <p:cTn id="23" presetID="6" presetClass="emph" presetSubtype="0" repeatCount="indefinite" accel="10714" decel="89286" autoRev="1" fill="hold" nodeType="withEffect">
                                      <p:stCondLst>
                                        <p:cond delay="250"/>
                                      </p:stCondLst>
                                      <p:childTnLst>
                                        <p:animScale>
                                          <p:cBhvr>
                                            <p:cTn id="24" dur="100" fill="hold"/>
                                            <p:tgtEl>
                                              <p:spTgt spid="21"/>
                                            </p:tgtEl>
                                          </p:cBhvr>
                                          <p:by x="60000" y="100000"/>
                                        </p:animScale>
                                      </p:childTnLst>
                                    </p:cTn>
                                  </p:par>
                                  <p:par>
                                    <p:cTn id="25" presetID="64" presetClass="path" presetSubtype="0" accel="45000" fill="hold" grpId="0" nodeType="withEffect">
                                      <p:stCondLst>
                                        <p:cond delay="250"/>
                                      </p:stCondLst>
                                      <p:childTnLst>
                                        <p:animMotion origin="layout" path="M 4.16667E-6 1.11111E-6 L 0.0026 -0.69931 " pathEditMode="relative" rAng="0" ptsTypes="AA">
                                          <p:cBhvr>
                                            <p:cTn id="26" dur="1250" fill="hold"/>
                                            <p:tgtEl>
                                              <p:spTgt spid="24"/>
                                            </p:tgtEl>
                                            <p:attrNameLst>
                                              <p:attrName>ppt_x</p:attrName>
                                              <p:attrName>ppt_y</p:attrName>
                                            </p:attrNameLst>
                                          </p:cBhvr>
                                          <p:rCtr x="122" y="-34977"/>
                                        </p:animMotion>
                                      </p:childTnLst>
                                    </p:cTn>
                                  </p:par>
                                  <p:par>
                                    <p:cTn id="27" presetID="64" presetClass="path" presetSubtype="0" accel="45000" fill="hold" grpId="0" nodeType="withEffect">
                                      <p:stCondLst>
                                        <p:cond delay="250"/>
                                      </p:stCondLst>
                                      <p:childTnLst>
                                        <p:animMotion origin="layout" path="M 4.16667E-6 1.11111E-6 L 0.0026 -0.69931 " pathEditMode="relative" rAng="0" ptsTypes="AA">
                                          <p:cBhvr>
                                            <p:cTn id="28" dur="1250" fill="hold"/>
                                            <p:tgtEl>
                                              <p:spTgt spid="25"/>
                                            </p:tgtEl>
                                            <p:attrNameLst>
                                              <p:attrName>ppt_x</p:attrName>
                                              <p:attrName>ppt_y</p:attrName>
                                            </p:attrNameLst>
                                          </p:cBhvr>
                                          <p:rCtr x="122" y="-34977"/>
                                        </p:animMotion>
                                      </p:childTnLst>
                                    </p:cTn>
                                  </p:par>
                                  <p:par>
                                    <p:cTn id="29" presetID="2" presetClass="entr" presetSubtype="2" accel="5200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1000" fill="hold"/>
                                            <p:tgtEl>
                                              <p:spTgt spid="13"/>
                                            </p:tgtEl>
                                            <p:attrNameLst>
                                              <p:attrName>ppt_x</p:attrName>
                                            </p:attrNameLst>
                                          </p:cBhvr>
                                          <p:tavLst>
                                            <p:tav tm="0">
                                              <p:val>
                                                <p:strVal val="1+#ppt_w/2"/>
                                              </p:val>
                                            </p:tav>
                                            <p:tav tm="100000">
                                              <p:val>
                                                <p:strVal val="#ppt_x"/>
                                              </p:val>
                                            </p:tav>
                                          </p:tavLst>
                                        </p:anim>
                                        <p:anim calcmode="lin" valueType="num">
                                          <p:cBhvr additive="base">
                                            <p:cTn id="32"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220200" cy="685800"/>
          </a:xfrm>
        </p:spPr>
        <p:txBody>
          <a:bodyPr>
            <a:noAutofit/>
          </a:bodyPr>
          <a:lstStyle/>
          <a:p>
            <a:pPr lvl="0"/>
            <a:r>
              <a:rPr lang="en-US" sz="3600" b="1" dirty="0" smtClean="0">
                <a:solidFill>
                  <a:prstClr val="black">
                    <a:lumMod val="85000"/>
                    <a:lumOff val="15000"/>
                  </a:prstClr>
                </a:solidFill>
              </a:rPr>
              <a:t>Components </a:t>
            </a:r>
            <a:r>
              <a:rPr lang="en-US" sz="3600" dirty="0">
                <a:solidFill>
                  <a:prstClr val="black">
                    <a:lumMod val="50000"/>
                    <a:lumOff val="50000"/>
                  </a:prstClr>
                </a:solidFill>
              </a:rPr>
              <a:t>of Microsoft  </a:t>
            </a:r>
            <a:r>
              <a:rPr lang="en-US" sz="3600" dirty="0" err="1">
                <a:solidFill>
                  <a:prstClr val="black">
                    <a:lumMod val="50000"/>
                    <a:lumOff val="50000"/>
                  </a:prstClr>
                </a:solidFill>
              </a:rPr>
              <a:t>.Net</a:t>
            </a:r>
            <a:r>
              <a:rPr lang="en-US" sz="3600" dirty="0">
                <a:solidFill>
                  <a:prstClr val="black">
                    <a:lumMod val="50000"/>
                    <a:lumOff val="50000"/>
                  </a:prstClr>
                </a:solidFill>
              </a:rPr>
              <a:t>  </a:t>
            </a:r>
            <a:r>
              <a:rPr lang="en-US" sz="3600" dirty="0" smtClean="0">
                <a:solidFill>
                  <a:prstClr val="black">
                    <a:lumMod val="50000"/>
                    <a:lumOff val="50000"/>
                  </a:prstClr>
                </a:solidFill>
              </a:rPr>
              <a:t>Framework  2.0</a:t>
            </a:r>
            <a:endParaRPr lang="en-US" sz="3600" dirty="0"/>
          </a:p>
        </p:txBody>
      </p:sp>
      <p:sp>
        <p:nvSpPr>
          <p:cNvPr id="4" name="Rounded Rectangle 3"/>
          <p:cNvSpPr/>
          <p:nvPr/>
        </p:nvSpPr>
        <p:spPr>
          <a:xfrm>
            <a:off x="609600" y="4191001"/>
            <a:ext cx="7924800" cy="1219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Rounded Rectangle 4"/>
          <p:cNvSpPr/>
          <p:nvPr/>
        </p:nvSpPr>
        <p:spPr>
          <a:xfrm>
            <a:off x="609600" y="2819401"/>
            <a:ext cx="7924800" cy="1219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a:off x="609600" y="1447801"/>
            <a:ext cx="2618450" cy="1219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a:off x="3276600" y="1447801"/>
            <a:ext cx="2618450" cy="1219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a:off x="5943600" y="1447800"/>
            <a:ext cx="2618450" cy="1219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p:cNvSpPr txBox="1"/>
          <p:nvPr/>
        </p:nvSpPr>
        <p:spPr>
          <a:xfrm>
            <a:off x="762000" y="1824335"/>
            <a:ext cx="2362200" cy="461665"/>
          </a:xfrm>
          <a:prstGeom prst="rect">
            <a:avLst/>
          </a:prstGeom>
          <a:noFill/>
        </p:spPr>
        <p:txBody>
          <a:bodyPr wrap="square" rtlCol="0">
            <a:spAutoFit/>
          </a:bodyPr>
          <a:lstStyle/>
          <a:p>
            <a:r>
              <a:rPr lang="en-US" sz="2400" b="1" dirty="0" smtClean="0"/>
              <a:t>Windows  Forms</a:t>
            </a:r>
            <a:endParaRPr lang="en-US" sz="2400" b="1" dirty="0"/>
          </a:p>
        </p:txBody>
      </p:sp>
      <p:sp>
        <p:nvSpPr>
          <p:cNvPr id="10" name="TextBox 9"/>
          <p:cNvSpPr txBox="1"/>
          <p:nvPr/>
        </p:nvSpPr>
        <p:spPr>
          <a:xfrm>
            <a:off x="3581400" y="1600200"/>
            <a:ext cx="2057400" cy="830997"/>
          </a:xfrm>
          <a:prstGeom prst="rect">
            <a:avLst/>
          </a:prstGeom>
          <a:noFill/>
        </p:spPr>
        <p:txBody>
          <a:bodyPr wrap="square" rtlCol="0">
            <a:spAutoFit/>
          </a:bodyPr>
          <a:lstStyle/>
          <a:p>
            <a:r>
              <a:rPr lang="en-US" sz="2400" b="1" dirty="0" smtClean="0"/>
              <a:t>Console  </a:t>
            </a:r>
          </a:p>
          <a:p>
            <a:r>
              <a:rPr lang="en-US" sz="2400" b="1" dirty="0" smtClean="0"/>
              <a:t>Applications</a:t>
            </a:r>
            <a:endParaRPr lang="en-US" sz="2400" b="1" dirty="0"/>
          </a:p>
        </p:txBody>
      </p:sp>
      <p:sp>
        <p:nvSpPr>
          <p:cNvPr id="11" name="TextBox 10"/>
          <p:cNvSpPr txBox="1"/>
          <p:nvPr/>
        </p:nvSpPr>
        <p:spPr>
          <a:xfrm>
            <a:off x="6096000" y="1600200"/>
            <a:ext cx="2590800" cy="830997"/>
          </a:xfrm>
          <a:prstGeom prst="rect">
            <a:avLst/>
          </a:prstGeom>
          <a:noFill/>
        </p:spPr>
        <p:txBody>
          <a:bodyPr wrap="square" rtlCol="0">
            <a:spAutoFit/>
          </a:bodyPr>
          <a:lstStyle/>
          <a:p>
            <a:r>
              <a:rPr lang="en-US" sz="2400" b="1" dirty="0" smtClean="0"/>
              <a:t>Web  Forms  and  Web  Services</a:t>
            </a:r>
            <a:endParaRPr lang="en-US" sz="2400" b="1" dirty="0"/>
          </a:p>
        </p:txBody>
      </p:sp>
      <p:sp>
        <p:nvSpPr>
          <p:cNvPr id="12" name="TextBox 11"/>
          <p:cNvSpPr txBox="1"/>
          <p:nvPr/>
        </p:nvSpPr>
        <p:spPr>
          <a:xfrm>
            <a:off x="2133600" y="3124200"/>
            <a:ext cx="5562600" cy="461665"/>
          </a:xfrm>
          <a:prstGeom prst="rect">
            <a:avLst/>
          </a:prstGeom>
          <a:noFill/>
        </p:spPr>
        <p:txBody>
          <a:bodyPr wrap="square" rtlCol="0">
            <a:spAutoFit/>
          </a:bodyPr>
          <a:lstStyle/>
          <a:p>
            <a:r>
              <a:rPr lang="en-US" sz="2400" b="1" dirty="0" err="1" smtClean="0"/>
              <a:t>.Net</a:t>
            </a:r>
            <a:r>
              <a:rPr lang="en-US" sz="2400" b="1" dirty="0" smtClean="0"/>
              <a:t>  Framework  Base  Class  Libraries</a:t>
            </a:r>
            <a:endParaRPr lang="en-US" sz="2400" b="1" dirty="0"/>
          </a:p>
        </p:txBody>
      </p:sp>
      <p:sp>
        <p:nvSpPr>
          <p:cNvPr id="13" name="TextBox 12"/>
          <p:cNvSpPr txBox="1"/>
          <p:nvPr/>
        </p:nvSpPr>
        <p:spPr>
          <a:xfrm>
            <a:off x="2595189" y="4491335"/>
            <a:ext cx="4110411" cy="461665"/>
          </a:xfrm>
          <a:prstGeom prst="rect">
            <a:avLst/>
          </a:prstGeom>
          <a:noFill/>
        </p:spPr>
        <p:txBody>
          <a:bodyPr wrap="square" rtlCol="0">
            <a:spAutoFit/>
          </a:bodyPr>
          <a:lstStyle/>
          <a:p>
            <a:r>
              <a:rPr lang="en-US" sz="2400" b="1" dirty="0" smtClean="0"/>
              <a:t>Common  Language  Runtime</a:t>
            </a:r>
            <a:endParaRPr lang="en-US" sz="2400" b="1" dirty="0"/>
          </a:p>
        </p:txBody>
      </p:sp>
    </p:spTree>
    <p:extLst>
      <p:ext uri="{BB962C8B-B14F-4D97-AF65-F5344CB8AC3E}">
        <p14:creationId xmlns:p14="http://schemas.microsoft.com/office/powerpoint/2010/main" val="2384871711"/>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p:tgtEl>
                                          <p:spTgt spid="6"/>
                                        </p:tgtEl>
                                        <p:attrNameLst>
                                          <p:attrName>ppt_x</p:attrName>
                                        </p:attrNameLst>
                                      </p:cBhvr>
                                      <p:tavLst>
                                        <p:tav tm="0">
                                          <p:val>
                                            <p:strVal val="#ppt_x-#ppt_w*1.125000"/>
                                          </p:val>
                                        </p:tav>
                                        <p:tav tm="100000">
                                          <p:val>
                                            <p:strVal val="#ppt_x"/>
                                          </p:val>
                                        </p:tav>
                                      </p:tavLst>
                                    </p:anim>
                                    <p:animEffect transition="in" filter="wipe(right)">
                                      <p:cBhvr>
                                        <p:cTn id="38" dur="500"/>
                                        <p:tgtEl>
                                          <p:spTgt spid="6"/>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p:tgtEl>
                                          <p:spTgt spid="9"/>
                                        </p:tgtEl>
                                        <p:attrNameLst>
                                          <p:attrName>ppt_x</p:attrName>
                                        </p:attrNameLst>
                                      </p:cBhvr>
                                      <p:tavLst>
                                        <p:tav tm="0">
                                          <p:val>
                                            <p:strVal val="#ppt_x-#ppt_w*1.125000"/>
                                          </p:val>
                                        </p:tav>
                                        <p:tav tm="100000">
                                          <p:val>
                                            <p:strVal val="#ppt_x"/>
                                          </p:val>
                                        </p:tav>
                                      </p:tavLst>
                                    </p:anim>
                                    <p:animEffect transition="in" filter="wipe(right)">
                                      <p:cBhvr>
                                        <p:cTn id="42" dur="500"/>
                                        <p:tgtEl>
                                          <p:spTgt spid="9"/>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p:tgtEl>
                                          <p:spTgt spid="7"/>
                                        </p:tgtEl>
                                        <p:attrNameLst>
                                          <p:attrName>ppt_y</p:attrName>
                                        </p:attrNameLst>
                                      </p:cBhvr>
                                      <p:tavLst>
                                        <p:tav tm="0">
                                          <p:val>
                                            <p:strVal val="#ppt_y+#ppt_h*1.125000"/>
                                          </p:val>
                                        </p:tav>
                                        <p:tav tm="100000">
                                          <p:val>
                                            <p:strVal val="#ppt_y"/>
                                          </p:val>
                                        </p:tav>
                                      </p:tavLst>
                                    </p:anim>
                                    <p:animEffect transition="in" filter="wipe(up)">
                                      <p:cBhvr>
                                        <p:cTn id="46" dur="500"/>
                                        <p:tgtEl>
                                          <p:spTgt spid="7"/>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p:tgtEl>
                                          <p:spTgt spid="10"/>
                                        </p:tgtEl>
                                        <p:attrNameLst>
                                          <p:attrName>ppt_y</p:attrName>
                                        </p:attrNameLst>
                                      </p:cBhvr>
                                      <p:tavLst>
                                        <p:tav tm="0">
                                          <p:val>
                                            <p:strVal val="#ppt_y+#ppt_h*1.125000"/>
                                          </p:val>
                                        </p:tav>
                                        <p:tav tm="100000">
                                          <p:val>
                                            <p:strVal val="#ppt_y"/>
                                          </p:val>
                                        </p:tav>
                                      </p:tavLst>
                                    </p:anim>
                                    <p:animEffect transition="in" filter="wipe(up)">
                                      <p:cBhvr>
                                        <p:cTn id="50" dur="500"/>
                                        <p:tgtEl>
                                          <p:spTgt spid="10"/>
                                        </p:tgtEl>
                                      </p:cBhvr>
                                    </p:animEffect>
                                  </p:childTnLst>
                                </p:cTn>
                              </p:par>
                              <p:par>
                                <p:cTn id="51" presetID="12" presetClass="entr" presetSubtype="2"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p:tgtEl>
                                          <p:spTgt spid="8"/>
                                        </p:tgtEl>
                                        <p:attrNameLst>
                                          <p:attrName>ppt_x</p:attrName>
                                        </p:attrNameLst>
                                      </p:cBhvr>
                                      <p:tavLst>
                                        <p:tav tm="0">
                                          <p:val>
                                            <p:strVal val="#ppt_x+#ppt_w*1.125000"/>
                                          </p:val>
                                        </p:tav>
                                        <p:tav tm="100000">
                                          <p:val>
                                            <p:strVal val="#ppt_x"/>
                                          </p:val>
                                        </p:tav>
                                      </p:tavLst>
                                    </p:anim>
                                    <p:animEffect transition="in" filter="wipe(left)">
                                      <p:cBhvr>
                                        <p:cTn id="54" dur="500"/>
                                        <p:tgtEl>
                                          <p:spTgt spid="8"/>
                                        </p:tgtEl>
                                      </p:cBhvr>
                                    </p:animEffect>
                                  </p:childTnLst>
                                </p:cTn>
                              </p:par>
                              <p:par>
                                <p:cTn id="55" presetID="12" presetClass="entr" presetSubtype="2"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p:tgtEl>
                                          <p:spTgt spid="11"/>
                                        </p:tgtEl>
                                        <p:attrNameLst>
                                          <p:attrName>ppt_x</p:attrName>
                                        </p:attrNameLst>
                                      </p:cBhvr>
                                      <p:tavLst>
                                        <p:tav tm="0">
                                          <p:val>
                                            <p:strVal val="#ppt_x+#ppt_w*1.125000"/>
                                          </p:val>
                                        </p:tav>
                                        <p:tav tm="100000">
                                          <p:val>
                                            <p:strVal val="#ppt_x"/>
                                          </p:val>
                                        </p:tav>
                                      </p:tavLst>
                                    </p:anim>
                                    <p:animEffect transition="in" filter="wipe(left)">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animBg="1"/>
      <p:bldP spid="9" grpId="0"/>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581400" y="1763754"/>
            <a:ext cx="5867400" cy="2579646"/>
          </a:xfrm>
        </p:spPr>
        <p:txBody>
          <a:bodyPr>
            <a:noAutofit/>
          </a:bodyPr>
          <a:lstStyle/>
          <a:p>
            <a:pPr lvl="0">
              <a:spcBef>
                <a:spcPts val="0"/>
              </a:spcBef>
            </a:pPr>
            <a:r>
              <a:rPr lang="nl-NL" sz="4000" cap="none" dirty="0">
                <a:solidFill>
                  <a:prstClr val="black">
                    <a:lumMod val="85000"/>
                    <a:lumOff val="15000"/>
                  </a:prstClr>
                </a:solidFill>
                <a:ea typeface="+mn-ea"/>
                <a:cs typeface="+mn-cs"/>
              </a:rPr>
              <a:t>.Net  Framework  1.1  </a:t>
            </a:r>
            <a:r>
              <a:rPr lang="nl-NL" sz="4000" cap="none" dirty="0" smtClean="0">
                <a:solidFill>
                  <a:prstClr val="black">
                    <a:lumMod val="85000"/>
                    <a:lumOff val="15000"/>
                  </a:prstClr>
                </a:solidFill>
                <a:ea typeface="+mn-ea"/>
                <a:cs typeface="+mn-cs"/>
              </a:rPr>
              <a:t/>
            </a:r>
            <a:br>
              <a:rPr lang="nl-NL" sz="4000" cap="none" dirty="0" smtClean="0">
                <a:solidFill>
                  <a:prstClr val="black">
                    <a:lumMod val="85000"/>
                    <a:lumOff val="15000"/>
                  </a:prstClr>
                </a:solidFill>
                <a:ea typeface="+mn-ea"/>
                <a:cs typeface="+mn-cs"/>
              </a:rPr>
            </a:br>
            <a:r>
              <a:rPr lang="nl-NL" sz="4000" cap="none" dirty="0" smtClean="0">
                <a:solidFill>
                  <a:prstClr val="black">
                    <a:lumMod val="85000"/>
                    <a:lumOff val="15000"/>
                  </a:prstClr>
                </a:solidFill>
                <a:ea typeface="+mn-ea"/>
                <a:cs typeface="+mn-cs"/>
              </a:rPr>
              <a:t>		 </a:t>
            </a:r>
            <a:r>
              <a:rPr lang="nl-NL" sz="4000" b="0" cap="none" dirty="0" smtClean="0">
                <a:solidFill>
                  <a:prstClr val="black">
                    <a:lumMod val="50000"/>
                    <a:lumOff val="50000"/>
                  </a:prstClr>
                </a:solidFill>
                <a:ea typeface="+mn-ea"/>
                <a:cs typeface="+mn-cs"/>
              </a:rPr>
              <a:t>vs</a:t>
            </a:r>
            <a:r>
              <a:rPr lang="nl-NL" sz="4000" cap="none" dirty="0" smtClean="0">
                <a:solidFill>
                  <a:prstClr val="black">
                    <a:lumMod val="85000"/>
                    <a:lumOff val="15000"/>
                  </a:prstClr>
                </a:solidFill>
                <a:ea typeface="+mn-ea"/>
                <a:cs typeface="+mn-cs"/>
              </a:rPr>
              <a:t>  </a:t>
            </a:r>
            <a:br>
              <a:rPr lang="nl-NL" sz="4000" cap="none" dirty="0" smtClean="0">
                <a:solidFill>
                  <a:prstClr val="black">
                    <a:lumMod val="85000"/>
                    <a:lumOff val="15000"/>
                  </a:prstClr>
                </a:solidFill>
                <a:ea typeface="+mn-ea"/>
                <a:cs typeface="+mn-cs"/>
              </a:rPr>
            </a:br>
            <a:r>
              <a:rPr lang="nl-NL" sz="4000" cap="none" dirty="0" smtClean="0">
                <a:solidFill>
                  <a:prstClr val="black">
                    <a:lumMod val="85000"/>
                    <a:lumOff val="15000"/>
                  </a:prstClr>
                </a:solidFill>
                <a:ea typeface="+mn-ea"/>
                <a:cs typeface="+mn-cs"/>
              </a:rPr>
              <a:t>.</a:t>
            </a:r>
            <a:r>
              <a:rPr lang="nl-NL" sz="4000" cap="none" dirty="0">
                <a:solidFill>
                  <a:prstClr val="black">
                    <a:lumMod val="85000"/>
                    <a:lumOff val="15000"/>
                  </a:prstClr>
                </a:solidFill>
                <a:ea typeface="+mn-ea"/>
                <a:cs typeface="+mn-cs"/>
              </a:rPr>
              <a:t>Net  Framework  2.0</a:t>
            </a:r>
          </a:p>
        </p:txBody>
      </p:sp>
      <p:sp>
        <p:nvSpPr>
          <p:cNvPr id="3" name="Rectangle 2"/>
          <p:cNvSpPr/>
          <p:nvPr/>
        </p:nvSpPr>
        <p:spPr>
          <a:xfrm>
            <a:off x="3352800" y="3810000"/>
            <a:ext cx="5410200" cy="579518"/>
          </a:xfrm>
          <a:prstGeom prst="rect">
            <a:avLst/>
          </a:prstGeom>
        </p:spPr>
        <p:txBody>
          <a:bodyPr wrap="square" lIns="91440" tIns="0" rIns="91440" bIns="0">
            <a:spAutoFit/>
          </a:bodyPr>
          <a:lstStyle/>
          <a:p>
            <a:pPr lvl="1">
              <a:lnSpc>
                <a:spcPct val="150000"/>
              </a:lnSpc>
              <a:buClr>
                <a:schemeClr val="accent2">
                  <a:lumMod val="75000"/>
                </a:schemeClr>
              </a:buClr>
              <a:buFont typeface="Arial" pitchFamily="34" charset="0"/>
              <a:buChar char="•"/>
            </a:pPr>
            <a:r>
              <a:rPr lang="en-US" sz="2800" b="1" dirty="0">
                <a:solidFill>
                  <a:srgbClr val="262626"/>
                </a:solidFill>
              </a:rPr>
              <a:t> </a:t>
            </a:r>
            <a:r>
              <a:rPr lang="en-US" sz="2800" dirty="0" err="1">
                <a:solidFill>
                  <a:srgbClr val="262626"/>
                </a:solidFill>
              </a:rPr>
              <a:t>.Net</a:t>
            </a:r>
            <a:r>
              <a:rPr lang="en-US" sz="2800" dirty="0">
                <a:solidFill>
                  <a:srgbClr val="262626"/>
                </a:solidFill>
              </a:rPr>
              <a:t>  Framework  </a:t>
            </a:r>
            <a:r>
              <a:rPr lang="en-US" sz="2800" dirty="0" err="1">
                <a:solidFill>
                  <a:srgbClr val="262626"/>
                </a:solidFill>
              </a:rPr>
              <a:t>Remoting</a:t>
            </a:r>
            <a:r>
              <a:rPr lang="en-US" sz="2800" dirty="0">
                <a:solidFill>
                  <a:srgbClr val="262626"/>
                </a:solidFill>
              </a:rPr>
              <a:t>  </a:t>
            </a:r>
          </a:p>
        </p:txBody>
      </p:sp>
      <p:sp>
        <p:nvSpPr>
          <p:cNvPr id="6" name="Rectangle 5"/>
          <p:cNvSpPr/>
          <p:nvPr/>
        </p:nvSpPr>
        <p:spPr>
          <a:xfrm>
            <a:off x="3352800" y="4260454"/>
            <a:ext cx="2757806" cy="738664"/>
          </a:xfrm>
          <a:prstGeom prst="rect">
            <a:avLst/>
          </a:prstGeom>
        </p:spPr>
        <p:txBody>
          <a:bodyPr wrap="none">
            <a:spAutoFit/>
          </a:bodyPr>
          <a:lstStyle/>
          <a:p>
            <a:pPr lvl="1">
              <a:lnSpc>
                <a:spcPct val="150000"/>
              </a:lnSpc>
              <a:buClr>
                <a:schemeClr val="accent2">
                  <a:lumMod val="75000"/>
                </a:schemeClr>
              </a:buClr>
              <a:buFont typeface="Arial" pitchFamily="34" charset="0"/>
              <a:buChar char="•"/>
            </a:pPr>
            <a:r>
              <a:rPr lang="en-US" sz="2800" b="1" dirty="0">
                <a:solidFill>
                  <a:srgbClr val="262626"/>
                </a:solidFill>
              </a:rPr>
              <a:t> </a:t>
            </a:r>
            <a:r>
              <a:rPr lang="en-US" sz="2800" dirty="0">
                <a:solidFill>
                  <a:srgbClr val="262626"/>
                </a:solidFill>
              </a:rPr>
              <a:t>Globalization</a:t>
            </a:r>
          </a:p>
        </p:txBody>
      </p:sp>
      <p:sp>
        <p:nvSpPr>
          <p:cNvPr id="7" name="Rectangle 6"/>
          <p:cNvSpPr/>
          <p:nvPr/>
        </p:nvSpPr>
        <p:spPr>
          <a:xfrm>
            <a:off x="3352800" y="4717654"/>
            <a:ext cx="5410200" cy="738664"/>
          </a:xfrm>
          <a:prstGeom prst="rect">
            <a:avLst/>
          </a:prstGeom>
        </p:spPr>
        <p:txBody>
          <a:bodyPr wrap="square">
            <a:spAutoFit/>
          </a:bodyPr>
          <a:lstStyle/>
          <a:p>
            <a:pPr lvl="1">
              <a:lnSpc>
                <a:spcPct val="150000"/>
              </a:lnSpc>
              <a:buClr>
                <a:schemeClr val="accent2">
                  <a:lumMod val="75000"/>
                </a:schemeClr>
              </a:buClr>
              <a:buFont typeface="Arial" pitchFamily="34" charset="0"/>
              <a:buChar char="•"/>
            </a:pPr>
            <a:r>
              <a:rPr lang="en-US" sz="2800" dirty="0" smtClean="0">
                <a:solidFill>
                  <a:srgbClr val="262626"/>
                </a:solidFill>
              </a:rPr>
              <a:t> Manifest-based  </a:t>
            </a:r>
            <a:r>
              <a:rPr lang="en-US" sz="2800" dirty="0">
                <a:solidFill>
                  <a:srgbClr val="262626"/>
                </a:solidFill>
              </a:rPr>
              <a:t>Activation</a:t>
            </a:r>
          </a:p>
        </p:txBody>
      </p:sp>
      <p:sp>
        <p:nvSpPr>
          <p:cNvPr id="20" name="Rectangle 19"/>
          <p:cNvSpPr/>
          <p:nvPr/>
        </p:nvSpPr>
        <p:spPr>
          <a:xfrm>
            <a:off x="3352800" y="5174854"/>
            <a:ext cx="5638800" cy="738664"/>
          </a:xfrm>
          <a:prstGeom prst="rect">
            <a:avLst/>
          </a:prstGeom>
        </p:spPr>
        <p:txBody>
          <a:bodyPr wrap="square">
            <a:spAutoFit/>
          </a:bodyPr>
          <a:lstStyle/>
          <a:p>
            <a:pPr lvl="1">
              <a:lnSpc>
                <a:spcPct val="150000"/>
              </a:lnSpc>
              <a:buClr>
                <a:schemeClr val="accent2">
                  <a:lumMod val="75000"/>
                </a:schemeClr>
              </a:buClr>
              <a:buFont typeface="Arial" pitchFamily="34" charset="0"/>
              <a:buChar char="•"/>
            </a:pPr>
            <a:r>
              <a:rPr lang="en-US" sz="2800" dirty="0" smtClean="0">
                <a:solidFill>
                  <a:srgbClr val="262626"/>
                </a:solidFill>
              </a:rPr>
              <a:t> Window-Based  </a:t>
            </a:r>
            <a:r>
              <a:rPr lang="en-US" sz="2800" dirty="0">
                <a:solidFill>
                  <a:srgbClr val="262626"/>
                </a:solidFill>
              </a:rPr>
              <a:t>Form  Controls</a:t>
            </a:r>
          </a:p>
        </p:txBody>
      </p:sp>
      <p:pic>
        <p:nvPicPr>
          <p:cNvPr id="22" name="Picture 2" descr="C:\Documents and Settings\Kislay\Desktop\untitled.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 y="1828800"/>
            <a:ext cx="2266950" cy="281940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684353" y="1807000"/>
            <a:ext cx="2811447" cy="1012054"/>
            <a:chOff x="1651246" y="1518082"/>
            <a:chExt cx="2811447" cy="1012054"/>
          </a:xfrm>
        </p:grpSpPr>
        <p:pic>
          <p:nvPicPr>
            <p:cNvPr id="24"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976793" y="1526911"/>
              <a:ext cx="1485900" cy="981075"/>
            </a:xfrm>
            <a:prstGeom prst="rect">
              <a:avLst/>
            </a:prstGeom>
            <a:noFill/>
            <a:effectLst>
              <a:outerShdw blurRad="76200" dist="76200" dir="6600000" algn="t" rotWithShape="0">
                <a:prstClr val="black">
                  <a:alpha val="35000"/>
                </a:prstClr>
              </a:outerShdw>
            </a:effectLst>
          </p:spPr>
        </p:pic>
        <p:sp>
          <p:nvSpPr>
            <p:cNvPr id="25" name="Rectangle 24"/>
            <p:cNvSpPr/>
            <p:nvPr/>
          </p:nvSpPr>
          <p:spPr>
            <a:xfrm>
              <a:off x="1651246" y="1518082"/>
              <a:ext cx="1491449" cy="10120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flipH="1">
            <a:off x="7953" y="1807000"/>
            <a:ext cx="2811447" cy="1012054"/>
            <a:chOff x="1651246" y="1518082"/>
            <a:chExt cx="2811447" cy="1012054"/>
          </a:xfrm>
        </p:grpSpPr>
        <p:pic>
          <p:nvPicPr>
            <p:cNvPr id="27" name="Picture 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2976793" y="1526911"/>
              <a:ext cx="1485900" cy="981075"/>
            </a:xfrm>
            <a:prstGeom prst="rect">
              <a:avLst/>
            </a:prstGeom>
            <a:noFill/>
            <a:effectLst>
              <a:outerShdw blurRad="76200" dist="76200" dir="6600000" algn="t" rotWithShape="0">
                <a:prstClr val="black">
                  <a:alpha val="35000"/>
                </a:prstClr>
              </a:outerShdw>
            </a:effectLst>
          </p:spPr>
        </p:pic>
        <p:sp>
          <p:nvSpPr>
            <p:cNvPr id="28" name="Rectangle 27"/>
            <p:cNvSpPr/>
            <p:nvPr/>
          </p:nvSpPr>
          <p:spPr>
            <a:xfrm>
              <a:off x="1651246" y="1518082"/>
              <a:ext cx="1491449" cy="10120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Oval 28"/>
          <p:cNvSpPr/>
          <p:nvPr/>
        </p:nvSpPr>
        <p:spPr>
          <a:xfrm>
            <a:off x="1232777" y="1938775"/>
            <a:ext cx="2057400" cy="2057400"/>
          </a:xfrm>
          <a:prstGeom prst="ellipse">
            <a:avLst/>
          </a:prstGeom>
          <a:solidFill>
            <a:schemeClr val="accent2"/>
          </a:soli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30" name="Oval 29"/>
          <p:cNvSpPr/>
          <p:nvPr/>
        </p:nvSpPr>
        <p:spPr>
          <a:xfrm>
            <a:off x="1478105" y="1984920"/>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31" name="TextBox 30"/>
          <p:cNvSpPr txBox="1"/>
          <p:nvPr/>
        </p:nvSpPr>
        <p:spPr>
          <a:xfrm>
            <a:off x="1630505" y="1524000"/>
            <a:ext cx="1219200" cy="2708434"/>
          </a:xfrm>
          <a:prstGeom prst="rect">
            <a:avLst/>
          </a:prstGeom>
          <a:noFill/>
        </p:spPr>
        <p:txBody>
          <a:bodyPr wrap="square" rtlCol="0">
            <a:spAutoFit/>
          </a:bodyPr>
          <a:lstStyle/>
          <a:p>
            <a:r>
              <a:rPr lang="en-US" sz="17000" b="1" dirty="0">
                <a:solidFill>
                  <a:srgbClr val="65B131">
                    <a:alpha val="64000"/>
                  </a:srgbClr>
                </a:solidFill>
                <a:cs typeface="Arial" pitchFamily="34" charset="0"/>
              </a:rPr>
              <a:t>3</a:t>
            </a:r>
          </a:p>
        </p:txBody>
      </p:sp>
      <p:pic>
        <p:nvPicPr>
          <p:cNvPr id="18" name="Picture 2"/>
          <p:cNvPicPr>
            <a:picLocks noChangeAspect="1" noChangeArrowheads="1"/>
          </p:cNvPicPr>
          <p:nvPr/>
        </p:nvPicPr>
        <p:blipFill rotWithShape="1">
          <a:blip r:embed="rId6"/>
          <a:srcRect l="18139" r="31584"/>
          <a:stretch/>
        </p:blipFill>
        <p:spPr bwMode="auto">
          <a:xfrm>
            <a:off x="457200" y="3841333"/>
            <a:ext cx="2076895" cy="3098131"/>
          </a:xfrm>
          <a:prstGeom prst="rect">
            <a:avLst/>
          </a:prstGeom>
        </p:spPr>
      </p:pic>
    </p:spTree>
    <p:extLst>
      <p:ext uri="{BB962C8B-B14F-4D97-AF65-F5344CB8AC3E}">
        <p14:creationId xmlns:p14="http://schemas.microsoft.com/office/powerpoint/2010/main" val="992259442"/>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 calcmode="lin" valueType="num">
                                          <p:cBhvr>
                                            <p:cTn id="15" dur="500" fill="hold"/>
                                            <p:tgtEl>
                                              <p:spTgt spid="26"/>
                                            </p:tgtEl>
                                            <p:attrNameLst>
                                              <p:attrName>style.rotation</p:attrName>
                                            </p:attrNameLst>
                                          </p:cBhvr>
                                          <p:tavLst>
                                            <p:tav tm="0">
                                              <p:val>
                                                <p:fltVal val="360"/>
                                              </p:val>
                                            </p:tav>
                                            <p:tav tm="100000">
                                              <p:val>
                                                <p:fltVal val="0"/>
                                              </p:val>
                                            </p:tav>
                                          </p:tavLst>
                                        </p:anim>
                                        <p:animEffect transition="in" filter="fade">
                                          <p:cBhvr>
                                            <p:cTn id="16" dur="500"/>
                                            <p:tgtEl>
                                              <p:spTgt spid="26"/>
                                            </p:tgtEl>
                                          </p:cBhvr>
                                        </p:animEffect>
                                      </p:childTnLst>
                                    </p:cTn>
                                  </p:par>
                                  <p:par>
                                    <p:cTn id="17" presetID="64" presetClass="path" presetSubtype="0" accel="45000" fill="hold" nodeType="withEffect">
                                      <p:stCondLst>
                                        <p:cond delay="250"/>
                                      </p:stCondLst>
                                      <p:childTnLst>
                                        <p:animMotion origin="layout" path="M 2.77778E-6 1.48148E-6 L -0.00452 -0.70394 " pathEditMode="relative" rAng="0" ptsTypes="AA">
                                          <p:cBhvr>
                                            <p:cTn id="18" dur="1250" fill="hold"/>
                                            <p:tgtEl>
                                              <p:spTgt spid="23"/>
                                            </p:tgtEl>
                                            <p:attrNameLst>
                                              <p:attrName>ppt_x</p:attrName>
                                              <p:attrName>ppt_y</p:attrName>
                                            </p:attrNameLst>
                                          </p:cBhvr>
                                          <p:rCtr x="-226" y="-35185"/>
                                        </p:animMotion>
                                      </p:childTnLst>
                                    </p:cTn>
                                  </p:par>
                                  <p:par>
                                    <p:cTn id="19" presetID="6" presetClass="emph" presetSubtype="0" repeatCount="indefinite" accel="10714" decel="89286" autoRev="1" fill="hold" nodeType="withEffect">
                                      <p:stCondLst>
                                        <p:cond delay="250"/>
                                      </p:stCondLst>
                                      <p:childTnLst>
                                        <p:animScale>
                                          <p:cBhvr>
                                            <p:cTn id="20" dur="100" fill="hold"/>
                                            <p:tgtEl>
                                              <p:spTgt spid="23"/>
                                            </p:tgtEl>
                                          </p:cBhvr>
                                          <p:by x="60000" y="100000"/>
                                        </p:animScale>
                                      </p:childTnLst>
                                    </p:cTn>
                                  </p:par>
                                  <p:par>
                                    <p:cTn id="21" presetID="64" presetClass="path" presetSubtype="0" accel="45000" fill="hold" nodeType="withEffect">
                                      <p:stCondLst>
                                        <p:cond delay="250"/>
                                      </p:stCondLst>
                                      <p:childTnLst>
                                        <p:animMotion origin="layout" path="M -3.88889E-6 1.48148E-6 L 0.00382 -0.70394 " pathEditMode="relative" rAng="0" ptsTypes="AA">
                                          <p:cBhvr>
                                            <p:cTn id="22" dur="1250" fill="hold"/>
                                            <p:tgtEl>
                                              <p:spTgt spid="26"/>
                                            </p:tgtEl>
                                            <p:attrNameLst>
                                              <p:attrName>ppt_x</p:attrName>
                                              <p:attrName>ppt_y</p:attrName>
                                            </p:attrNameLst>
                                          </p:cBhvr>
                                          <p:rCtr x="191" y="-35185"/>
                                        </p:animMotion>
                                      </p:childTnLst>
                                    </p:cTn>
                                  </p:par>
                                  <p:par>
                                    <p:cTn id="23" presetID="6" presetClass="emph" presetSubtype="0" repeatCount="indefinite" accel="10714" decel="89286" autoRev="1" fill="hold" nodeType="withEffect">
                                      <p:stCondLst>
                                        <p:cond delay="250"/>
                                      </p:stCondLst>
                                      <p:childTnLst>
                                        <p:animScale>
                                          <p:cBhvr>
                                            <p:cTn id="24" dur="100" fill="hold"/>
                                            <p:tgtEl>
                                              <p:spTgt spid="26"/>
                                            </p:tgtEl>
                                          </p:cBhvr>
                                          <p:by x="60000" y="100000"/>
                                        </p:animScale>
                                      </p:childTnLst>
                                    </p:cTn>
                                  </p:par>
                                  <p:par>
                                    <p:cTn id="25" presetID="64" presetClass="path" presetSubtype="0" accel="45000" fill="hold" grpId="0" nodeType="withEffect">
                                      <p:stCondLst>
                                        <p:cond delay="250"/>
                                      </p:stCondLst>
                                      <p:childTnLst>
                                        <p:animMotion origin="layout" path="M 4.16667E-6 1.11111E-6 L 0.0026 -0.69931 " pathEditMode="relative" rAng="0" ptsTypes="AA">
                                          <p:cBhvr>
                                            <p:cTn id="26" dur="1250" fill="hold"/>
                                            <p:tgtEl>
                                              <p:spTgt spid="29"/>
                                            </p:tgtEl>
                                            <p:attrNameLst>
                                              <p:attrName>ppt_x</p:attrName>
                                              <p:attrName>ppt_y</p:attrName>
                                            </p:attrNameLst>
                                          </p:cBhvr>
                                          <p:rCtr x="122" y="-34977"/>
                                        </p:animMotion>
                                      </p:childTnLst>
                                    </p:cTn>
                                  </p:par>
                                  <p:par>
                                    <p:cTn id="27" presetID="64" presetClass="path" presetSubtype="0" accel="45000" fill="hold" grpId="0" nodeType="withEffect">
                                      <p:stCondLst>
                                        <p:cond delay="250"/>
                                      </p:stCondLst>
                                      <p:childTnLst>
                                        <p:animMotion origin="layout" path="M 4.16667E-6 1.11111E-6 L 0.0026 -0.69931 " pathEditMode="relative" rAng="0" ptsTypes="AA">
                                          <p:cBhvr>
                                            <p:cTn id="28" dur="1250" fill="hold"/>
                                            <p:tgtEl>
                                              <p:spTgt spid="30"/>
                                            </p:tgtEl>
                                            <p:attrNameLst>
                                              <p:attrName>ppt_x</p:attrName>
                                              <p:attrName>ppt_y</p:attrName>
                                            </p:attrNameLst>
                                          </p:cBhvr>
                                          <p:rCtr x="122" y="-34977"/>
                                        </p:animMotion>
                                      </p:childTnLst>
                                    </p:cTn>
                                  </p:par>
                                  <p:par>
                                    <p:cTn id="29" presetID="2" presetClass="entr" presetSubtype="8" accel="52000" fill="hold" nodeType="withEffect" p14:presetBounceEnd="48000">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14:bounceEnd="48000">
                                          <p:cBhvr additive="base">
                                            <p:cTn id="31" dur="1000" fill="hold"/>
                                            <p:tgtEl>
                                              <p:spTgt spid="18"/>
                                            </p:tgtEl>
                                            <p:attrNameLst>
                                              <p:attrName>ppt_x</p:attrName>
                                            </p:attrNameLst>
                                          </p:cBhvr>
                                          <p:tavLst>
                                            <p:tav tm="0">
                                              <p:val>
                                                <p:strVal val="0-#ppt_w/2"/>
                                              </p:val>
                                            </p:tav>
                                            <p:tav tm="100000">
                                              <p:val>
                                                <p:strVal val="#ppt_x"/>
                                              </p:val>
                                            </p:tav>
                                          </p:tavLst>
                                        </p:anim>
                                        <p:anim calcmode="lin" valueType="num" p14:bounceEnd="48000">
                                          <p:cBhvr additive="base">
                                            <p:cTn id="32"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 calcmode="lin" valueType="num">
                                          <p:cBhvr>
                                            <p:cTn id="15" dur="500" fill="hold"/>
                                            <p:tgtEl>
                                              <p:spTgt spid="26"/>
                                            </p:tgtEl>
                                            <p:attrNameLst>
                                              <p:attrName>style.rotation</p:attrName>
                                            </p:attrNameLst>
                                          </p:cBhvr>
                                          <p:tavLst>
                                            <p:tav tm="0">
                                              <p:val>
                                                <p:fltVal val="360"/>
                                              </p:val>
                                            </p:tav>
                                            <p:tav tm="100000">
                                              <p:val>
                                                <p:fltVal val="0"/>
                                              </p:val>
                                            </p:tav>
                                          </p:tavLst>
                                        </p:anim>
                                        <p:animEffect transition="in" filter="fade">
                                          <p:cBhvr>
                                            <p:cTn id="16" dur="500"/>
                                            <p:tgtEl>
                                              <p:spTgt spid="26"/>
                                            </p:tgtEl>
                                          </p:cBhvr>
                                        </p:animEffect>
                                      </p:childTnLst>
                                    </p:cTn>
                                  </p:par>
                                  <p:par>
                                    <p:cTn id="17" presetID="64" presetClass="path" presetSubtype="0" accel="45000" fill="hold" nodeType="withEffect">
                                      <p:stCondLst>
                                        <p:cond delay="250"/>
                                      </p:stCondLst>
                                      <p:childTnLst>
                                        <p:animMotion origin="layout" path="M 2.77778E-6 1.48148E-6 L -0.00452 -0.70394 " pathEditMode="relative" rAng="0" ptsTypes="AA">
                                          <p:cBhvr>
                                            <p:cTn id="18" dur="1250" fill="hold"/>
                                            <p:tgtEl>
                                              <p:spTgt spid="23"/>
                                            </p:tgtEl>
                                            <p:attrNameLst>
                                              <p:attrName>ppt_x</p:attrName>
                                              <p:attrName>ppt_y</p:attrName>
                                            </p:attrNameLst>
                                          </p:cBhvr>
                                          <p:rCtr x="-226" y="-35185"/>
                                        </p:animMotion>
                                      </p:childTnLst>
                                    </p:cTn>
                                  </p:par>
                                  <p:par>
                                    <p:cTn id="19" presetID="6" presetClass="emph" presetSubtype="0" repeatCount="indefinite" accel="10714" decel="89286" autoRev="1" fill="hold" nodeType="withEffect">
                                      <p:stCondLst>
                                        <p:cond delay="250"/>
                                      </p:stCondLst>
                                      <p:childTnLst>
                                        <p:animScale>
                                          <p:cBhvr>
                                            <p:cTn id="20" dur="100" fill="hold"/>
                                            <p:tgtEl>
                                              <p:spTgt spid="23"/>
                                            </p:tgtEl>
                                          </p:cBhvr>
                                          <p:by x="60000" y="100000"/>
                                        </p:animScale>
                                      </p:childTnLst>
                                    </p:cTn>
                                  </p:par>
                                  <p:par>
                                    <p:cTn id="21" presetID="64" presetClass="path" presetSubtype="0" accel="45000" fill="hold" nodeType="withEffect">
                                      <p:stCondLst>
                                        <p:cond delay="250"/>
                                      </p:stCondLst>
                                      <p:childTnLst>
                                        <p:animMotion origin="layout" path="M -3.88889E-6 1.48148E-6 L 0.00382 -0.70394 " pathEditMode="relative" rAng="0" ptsTypes="AA">
                                          <p:cBhvr>
                                            <p:cTn id="22" dur="1250" fill="hold"/>
                                            <p:tgtEl>
                                              <p:spTgt spid="26"/>
                                            </p:tgtEl>
                                            <p:attrNameLst>
                                              <p:attrName>ppt_x</p:attrName>
                                              <p:attrName>ppt_y</p:attrName>
                                            </p:attrNameLst>
                                          </p:cBhvr>
                                          <p:rCtr x="191" y="-35185"/>
                                        </p:animMotion>
                                      </p:childTnLst>
                                    </p:cTn>
                                  </p:par>
                                  <p:par>
                                    <p:cTn id="23" presetID="6" presetClass="emph" presetSubtype="0" repeatCount="indefinite" accel="10714" decel="89286" autoRev="1" fill="hold" nodeType="withEffect">
                                      <p:stCondLst>
                                        <p:cond delay="250"/>
                                      </p:stCondLst>
                                      <p:childTnLst>
                                        <p:animScale>
                                          <p:cBhvr>
                                            <p:cTn id="24" dur="100" fill="hold"/>
                                            <p:tgtEl>
                                              <p:spTgt spid="26"/>
                                            </p:tgtEl>
                                          </p:cBhvr>
                                          <p:by x="60000" y="100000"/>
                                        </p:animScale>
                                      </p:childTnLst>
                                    </p:cTn>
                                  </p:par>
                                  <p:par>
                                    <p:cTn id="25" presetID="64" presetClass="path" presetSubtype="0" accel="45000" fill="hold" grpId="0" nodeType="withEffect">
                                      <p:stCondLst>
                                        <p:cond delay="250"/>
                                      </p:stCondLst>
                                      <p:childTnLst>
                                        <p:animMotion origin="layout" path="M 4.16667E-6 1.11111E-6 L 0.0026 -0.69931 " pathEditMode="relative" rAng="0" ptsTypes="AA">
                                          <p:cBhvr>
                                            <p:cTn id="26" dur="1250" fill="hold"/>
                                            <p:tgtEl>
                                              <p:spTgt spid="29"/>
                                            </p:tgtEl>
                                            <p:attrNameLst>
                                              <p:attrName>ppt_x</p:attrName>
                                              <p:attrName>ppt_y</p:attrName>
                                            </p:attrNameLst>
                                          </p:cBhvr>
                                          <p:rCtr x="122" y="-34977"/>
                                        </p:animMotion>
                                      </p:childTnLst>
                                    </p:cTn>
                                  </p:par>
                                  <p:par>
                                    <p:cTn id="27" presetID="64" presetClass="path" presetSubtype="0" accel="45000" fill="hold" grpId="0" nodeType="withEffect">
                                      <p:stCondLst>
                                        <p:cond delay="250"/>
                                      </p:stCondLst>
                                      <p:childTnLst>
                                        <p:animMotion origin="layout" path="M 4.16667E-6 1.11111E-6 L 0.0026 -0.69931 " pathEditMode="relative" rAng="0" ptsTypes="AA">
                                          <p:cBhvr>
                                            <p:cTn id="28" dur="1250" fill="hold"/>
                                            <p:tgtEl>
                                              <p:spTgt spid="30"/>
                                            </p:tgtEl>
                                            <p:attrNameLst>
                                              <p:attrName>ppt_x</p:attrName>
                                              <p:attrName>ppt_y</p:attrName>
                                            </p:attrNameLst>
                                          </p:cBhvr>
                                          <p:rCtr x="122" y="-34977"/>
                                        </p:animMotion>
                                      </p:childTnLst>
                                    </p:cTn>
                                  </p:par>
                                  <p:par>
                                    <p:cTn id="29" presetID="2" presetClass="entr" presetSubtype="8" accel="5200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1000" fill="hold"/>
                                            <p:tgtEl>
                                              <p:spTgt spid="18"/>
                                            </p:tgtEl>
                                            <p:attrNameLst>
                                              <p:attrName>ppt_x</p:attrName>
                                            </p:attrNameLst>
                                          </p:cBhvr>
                                          <p:tavLst>
                                            <p:tav tm="0">
                                              <p:val>
                                                <p:strVal val="0-#ppt_w/2"/>
                                              </p:val>
                                            </p:tav>
                                            <p:tav tm="100000">
                                              <p:val>
                                                <p:strVal val="#ppt_x"/>
                                              </p:val>
                                            </p:tav>
                                          </p:tavLst>
                                        </p:anim>
                                        <p:anim calcmode="lin" valueType="num">
                                          <p:cBhvr additive="base">
                                            <p:cTn id="32"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prstClr val="black">
                    <a:lumMod val="85000"/>
                    <a:lumOff val="15000"/>
                  </a:prstClr>
                </a:solidFill>
              </a:rPr>
              <a:t>	 </a:t>
            </a:r>
            <a:r>
              <a:rPr lang="en-US" sz="4000" b="1" dirty="0" err="1" smtClean="0">
                <a:solidFill>
                  <a:prstClr val="black">
                    <a:lumMod val="85000"/>
                    <a:lumOff val="15000"/>
                  </a:prstClr>
                </a:solidFill>
              </a:rPr>
              <a:t>.</a:t>
            </a:r>
            <a:r>
              <a:rPr lang="en-US" sz="4000" b="1" dirty="0" err="1">
                <a:solidFill>
                  <a:prstClr val="black">
                    <a:lumMod val="85000"/>
                    <a:lumOff val="15000"/>
                  </a:prstClr>
                </a:solidFill>
              </a:rPr>
              <a:t>Net</a:t>
            </a:r>
            <a:r>
              <a:rPr lang="en-US" sz="4000" b="1" dirty="0">
                <a:solidFill>
                  <a:prstClr val="black">
                    <a:lumMod val="85000"/>
                    <a:lumOff val="15000"/>
                  </a:prstClr>
                </a:solidFill>
              </a:rPr>
              <a:t>  Framework  </a:t>
            </a:r>
            <a:r>
              <a:rPr lang="en-US" sz="4000" b="1" dirty="0" err="1">
                <a:solidFill>
                  <a:prstClr val="black">
                    <a:lumMod val="85000"/>
                    <a:lumOff val="15000"/>
                  </a:prstClr>
                </a:solidFill>
              </a:rPr>
              <a:t>Remoting</a:t>
            </a:r>
            <a:endParaRPr lang="en-US" sz="4000" b="1" dirty="0">
              <a:solidFill>
                <a:prstClr val="black">
                  <a:lumMod val="85000"/>
                  <a:lumOff val="15000"/>
                </a:prstClr>
              </a:solidFill>
            </a:endParaRPr>
          </a:p>
        </p:txBody>
      </p:sp>
      <p:sp>
        <p:nvSpPr>
          <p:cNvPr id="5" name="Rectangle 4"/>
          <p:cNvSpPr/>
          <p:nvPr/>
        </p:nvSpPr>
        <p:spPr>
          <a:xfrm>
            <a:off x="457200" y="1219200"/>
            <a:ext cx="8382000" cy="4662815"/>
          </a:xfrm>
          <a:prstGeom prst="rect">
            <a:avLst/>
          </a:prstGeom>
        </p:spPr>
        <p:txBody>
          <a:bodyPr wrap="square">
            <a:spAutoFit/>
          </a:bodyPr>
          <a:lstStyle/>
          <a:p>
            <a:pPr lvl="0"/>
            <a:r>
              <a:rPr lang="en-US" sz="2700" b="1" dirty="0" smtClean="0"/>
              <a:t>.</a:t>
            </a:r>
            <a:r>
              <a:rPr lang="en-US" sz="2700" b="1" dirty="0"/>
              <a:t>NET  </a:t>
            </a:r>
            <a:r>
              <a:rPr lang="en-US" sz="2700" b="1" dirty="0" err="1"/>
              <a:t>remoting</a:t>
            </a:r>
            <a:r>
              <a:rPr lang="en-US" sz="2700" b="1" dirty="0"/>
              <a:t>  </a:t>
            </a:r>
            <a:r>
              <a:rPr lang="en-US" sz="2700" dirty="0"/>
              <a:t>enables  you  to  build  widely  distributed  applications  easily,  whether  the  application </a:t>
            </a:r>
            <a:r>
              <a:rPr lang="en-US" sz="2700" dirty="0" smtClean="0"/>
              <a:t> components  </a:t>
            </a:r>
            <a:r>
              <a:rPr lang="en-US" sz="2700" dirty="0"/>
              <a:t>are  all  on  one  computer  or  spread  out  across  the  entire  world.  You  can  build  client  applications  that  use  objects  in  other  processes  on  the  same  computer  or  on  any  other  computer  that  is  reachable  over  its  network</a:t>
            </a:r>
            <a:r>
              <a:rPr lang="en-US" sz="2700" dirty="0" smtClean="0"/>
              <a:t>.</a:t>
            </a:r>
          </a:p>
          <a:p>
            <a:pPr lvl="0"/>
            <a:endParaRPr lang="en-US" sz="2700" dirty="0"/>
          </a:p>
          <a:p>
            <a:pPr lvl="0"/>
            <a:r>
              <a:rPr lang="en-US" sz="2700" b="1" dirty="0" err="1" smtClean="0"/>
              <a:t>.</a:t>
            </a:r>
            <a:r>
              <a:rPr lang="en-US" sz="2700" b="1" dirty="0" err="1"/>
              <a:t>Net</a:t>
            </a:r>
            <a:r>
              <a:rPr lang="en-US" sz="2700" b="1" dirty="0"/>
              <a:t>  </a:t>
            </a:r>
            <a:r>
              <a:rPr lang="en-US" sz="2700" b="1" dirty="0" err="1"/>
              <a:t>remoting</a:t>
            </a:r>
            <a:r>
              <a:rPr lang="en-US" sz="2700" b="1" dirty="0"/>
              <a:t>  </a:t>
            </a:r>
            <a:r>
              <a:rPr lang="en-US" sz="2700" dirty="0"/>
              <a:t>is  a  way  of  allowing  two  chunks  of  code  talk  to  each  other:  across  the  room  or  across  the  world  over  a  network.</a:t>
            </a:r>
          </a:p>
        </p:txBody>
      </p:sp>
    </p:spTree>
    <p:extLst>
      <p:ext uri="{BB962C8B-B14F-4D97-AF65-F5344CB8AC3E}">
        <p14:creationId xmlns:p14="http://schemas.microsoft.com/office/powerpoint/2010/main" val="3785644074"/>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6"/>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ducingPowerPoint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1027</TotalTime>
  <Words>711</Words>
  <Application>Microsoft Office PowerPoint</Application>
  <PresentationFormat>On-screen Show (4:3)</PresentationFormat>
  <Paragraphs>102</Paragraphs>
  <Slides>18</Slides>
  <Notes>3</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Introducing PowerPoint 2010</vt:lpstr>
      <vt:lpstr>IntroducingPowerPoint2010</vt:lpstr>
      <vt:lpstr>PowerPoint Presentation</vt:lpstr>
      <vt:lpstr>PowerPoint Presentation</vt:lpstr>
      <vt:lpstr>CONTENTS</vt:lpstr>
      <vt:lpstr>What  is  Microsoft  .Net  Framework  ? </vt:lpstr>
      <vt:lpstr>What  is  Microsoft  .Net  Framework ? </vt:lpstr>
      <vt:lpstr>PowerPoint Presentation</vt:lpstr>
      <vt:lpstr>Components of Microsoft  .Net  Framework  2.0</vt:lpstr>
      <vt:lpstr>.Net  Framework  1.1      vs   .Net  Framework  2.0</vt:lpstr>
      <vt:lpstr>  .Net  Framework  Remoting</vt:lpstr>
      <vt:lpstr>PowerPoint Presentation</vt:lpstr>
      <vt:lpstr>        Globalization</vt:lpstr>
      <vt:lpstr>PowerPoint Presentation</vt:lpstr>
      <vt:lpstr>           Manifest-Based  Activation</vt:lpstr>
      <vt:lpstr>PowerPoint Presentation</vt:lpstr>
      <vt:lpstr>Window-Based  Form  Controls</vt:lpstr>
      <vt:lpstr>PowerPoint Presentation</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Kislay</dc:creator>
  <cp:lastModifiedBy>Kislay</cp:lastModifiedBy>
  <cp:revision>377</cp:revision>
  <dcterms:created xsi:type="dcterms:W3CDTF">2012-05-28T11:19:23Z</dcterms:created>
  <dcterms:modified xsi:type="dcterms:W3CDTF">2012-09-14T16:22:15Z</dcterms:modified>
</cp:coreProperties>
</file>