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"/>
  </p:notesMasterIdLst>
  <p:sldIdLst>
    <p:sldId id="291" r:id="rId2"/>
    <p:sldId id="257" r:id="rId3"/>
    <p:sldId id="29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F8148F-BB20-409B-8C42-1E054E1870DE}">
  <a:tblStyle styleId="{C5F8148F-BB20-409B-8C42-1E054E187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B03B913-8EA4-AEC9-D38A-54367BB84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d838b627_0_25:notes">
            <a:extLst>
              <a:ext uri="{FF2B5EF4-FFF2-40B4-BE49-F238E27FC236}">
                <a16:creationId xmlns:a16="http://schemas.microsoft.com/office/drawing/2014/main" id="{C356D0F8-EB3A-06A7-BEBA-F0333D9C0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d838b627_0_25:notes">
            <a:extLst>
              <a:ext uri="{FF2B5EF4-FFF2-40B4-BE49-F238E27FC236}">
                <a16:creationId xmlns:a16="http://schemas.microsoft.com/office/drawing/2014/main" id="{9B661D7A-06BD-F1DA-2CAA-5D2A3D1CA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0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83F2D03-0C15-6C68-9044-13742970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d838b627_0_25:notes">
            <a:extLst>
              <a:ext uri="{FF2B5EF4-FFF2-40B4-BE49-F238E27FC236}">
                <a16:creationId xmlns:a16="http://schemas.microsoft.com/office/drawing/2014/main" id="{9D2CCF21-4098-EDFD-362D-CD7F41B4CC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d838b627_0_25:notes">
            <a:extLst>
              <a:ext uri="{FF2B5EF4-FFF2-40B4-BE49-F238E27FC236}">
                <a16:creationId xmlns:a16="http://schemas.microsoft.com/office/drawing/2014/main" id="{E44F64B7-9F0D-421E-3F26-79FD2487B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8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fondotechstart_Mesa de trabajo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8600" y="3999688"/>
            <a:ext cx="2020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 title="fondotechstart_Mesa de trabajo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 title="fondotechstart_Mesa de trabajo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 title="fondotechstart_Mesa de trabajo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 title="fondotechstart_Mesa de trabajo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 title="futurism-perspective-digital-nomads-lifestyle (3).jpg"/>
          <p:cNvPicPr preferRelativeResize="0"/>
          <p:nvPr/>
        </p:nvPicPr>
        <p:blipFill rotWithShape="1">
          <a:blip r:embed="rId2">
            <a:alphaModFix/>
          </a:blip>
          <a:srcRect t="5213" b="5204"/>
          <a:stretch/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 title="futurism-perspective-digital-nomads-lifestyle (2).jpg"/>
          <p:cNvPicPr preferRelativeResize="0"/>
          <p:nvPr/>
        </p:nvPicPr>
        <p:blipFill rotWithShape="1">
          <a:blip r:embed="rId2">
            <a:alphaModFix/>
          </a:blip>
          <a:srcRect t="5213" b="5204"/>
          <a:stretch/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ra"/>
              <a:buNone/>
              <a:defRPr sz="26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DB1A862-62EB-DDAB-5776-F1D145BD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7C974E-CA2F-EFB1-B5DB-E51F3223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36" y="291163"/>
            <a:ext cx="1256967" cy="16201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CECD6C-2B76-6967-2D30-27C36E62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6" y="277716"/>
            <a:ext cx="1616333" cy="16163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575D92-8A38-B71B-41DE-64DBD9E90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541" y="277714"/>
            <a:ext cx="1616333" cy="1616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53D08-CD3C-32BB-9FA0-8965567F4423}"/>
              </a:ext>
            </a:extLst>
          </p:cNvPr>
          <p:cNvSpPr txBox="1"/>
          <p:nvPr/>
        </p:nvSpPr>
        <p:spPr>
          <a:xfrm>
            <a:off x="492197" y="1960194"/>
            <a:ext cx="815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Segoe UI" panose="020B0502040204020203" pitchFamily="34" charset="0"/>
                <a:cs typeface="Alexandria" panose="020B0604020202020204" charset="-78"/>
              </a:rPr>
              <a:t>ИИ-ассистенты для календаря VK </a:t>
            </a:r>
            <a:r>
              <a:rPr lang="ru-RU" sz="2800" b="1" dirty="0" err="1">
                <a:solidFill>
                  <a:schemeClr val="tx1"/>
                </a:solidFill>
                <a:latin typeface="Segoe UI" panose="020B0502040204020203" pitchFamily="34" charset="0"/>
                <a:cs typeface="Alexandria" panose="020B0604020202020204" charset="-78"/>
              </a:rPr>
              <a:t>WorkSpace</a:t>
            </a:r>
            <a:endParaRPr lang="ru-RU" sz="2800" b="1" dirty="0">
              <a:solidFill>
                <a:schemeClr val="tx1"/>
              </a:solidFill>
              <a:latin typeface="Segoe UI" panose="020B0502040204020203" pitchFamily="34" charset="0"/>
              <a:cs typeface="Alexandria" panose="020B060402020202020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FB63D-3405-C7DC-30B7-742B523A1FA1}"/>
              </a:ext>
            </a:extLst>
          </p:cNvPr>
          <p:cNvSpPr txBox="1"/>
          <p:nvPr/>
        </p:nvSpPr>
        <p:spPr>
          <a:xfrm>
            <a:off x="1466616" y="257175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Проблемы: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 descr="Как выглядит эмодзи Плюс в Twitter.">
            <a:extLst>
              <a:ext uri="{FF2B5EF4-FFF2-40B4-BE49-F238E27FC236}">
                <a16:creationId xmlns:a16="http://schemas.microsoft.com/office/drawing/2014/main" id="{E8E24A34-B40A-5187-3B7E-35A17856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95" y="721811"/>
            <a:ext cx="758899" cy="7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к выглядит эмодзи Жирный знак равенства в Twitter.">
            <a:extLst>
              <a:ext uri="{FF2B5EF4-FFF2-40B4-BE49-F238E27FC236}">
                <a16:creationId xmlns:a16="http://schemas.microsoft.com/office/drawing/2014/main" id="{B31C1BEA-44BB-8982-FD50-2DAF8D92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22" y="706430"/>
            <a:ext cx="758899" cy="7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6422C1-48D6-9F95-43D4-E3846F67DB4D}"/>
              </a:ext>
            </a:extLst>
          </p:cNvPr>
          <p:cNvSpPr txBox="1"/>
          <p:nvPr/>
        </p:nvSpPr>
        <p:spPr>
          <a:xfrm>
            <a:off x="512977" y="2930365"/>
            <a:ext cx="3933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Alexandria" panose="020B0604020202020204" charset="-78"/>
              </a:rPr>
              <a:t>Трата времени на рутину</a:t>
            </a:r>
          </a:p>
          <a:p>
            <a:endParaRPr lang="ru-RU" dirty="0">
              <a:latin typeface="Segoe UI" panose="020B0502040204020203" pitchFamily="34" charset="0"/>
              <a:cs typeface="Alexandria" panose="020B0604020202020204" charset="-78"/>
            </a:endParaRPr>
          </a:p>
          <a:p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Неконсистентность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описаний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событий/задач</a:t>
            </a:r>
          </a:p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Недостаточная персонализация</a:t>
            </a:r>
          </a:p>
          <a:p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Упущенные возможности рекламы и монетизации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1F1D8-6612-D1CF-0107-6F216FE4A972}"/>
              </a:ext>
            </a:extLst>
          </p:cNvPr>
          <p:cNvSpPr txBox="1"/>
          <p:nvPr/>
        </p:nvSpPr>
        <p:spPr>
          <a:xfrm>
            <a:off x="6574196" y="257175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Решение: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7EAAA-F310-F8BD-53C1-80D58F9436E2}"/>
              </a:ext>
            </a:extLst>
          </p:cNvPr>
          <p:cNvSpPr txBox="1"/>
          <p:nvPr/>
        </p:nvSpPr>
        <p:spPr>
          <a:xfrm>
            <a:off x="4763863" y="2879527"/>
            <a:ext cx="4380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Цель проекта - разработать модульную экосистему ИИ-ассистентов, интегрируемых в календарь VK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WorkSpace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которая: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Повышает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эффективность работы с календарем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Упрощает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процессы планирования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Увеличивает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вовлеченность пользователей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Создает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 новые возможности для рекламы и точки монетизации</a:t>
            </a:r>
          </a:p>
          <a:p>
            <a:endParaRPr lang="en-GB" dirty="0"/>
          </a:p>
        </p:txBody>
      </p:sp>
      <p:grpSp>
        <p:nvGrpSpPr>
          <p:cNvPr id="17" name="Google Shape;1905;p53">
            <a:extLst>
              <a:ext uri="{FF2B5EF4-FFF2-40B4-BE49-F238E27FC236}">
                <a16:creationId xmlns:a16="http://schemas.microsoft.com/office/drawing/2014/main" id="{FE205768-E2B6-43A4-F672-5089FF29A483}"/>
              </a:ext>
            </a:extLst>
          </p:cNvPr>
          <p:cNvGrpSpPr/>
          <p:nvPr/>
        </p:nvGrpSpPr>
        <p:grpSpPr>
          <a:xfrm>
            <a:off x="213026" y="2949791"/>
            <a:ext cx="281146" cy="280834"/>
            <a:chOff x="5823294" y="2309751"/>
            <a:chExt cx="315327" cy="314978"/>
          </a:xfrm>
        </p:grpSpPr>
        <p:sp>
          <p:nvSpPr>
            <p:cNvPr id="18" name="Google Shape;1906;p53">
              <a:extLst>
                <a:ext uri="{FF2B5EF4-FFF2-40B4-BE49-F238E27FC236}">
                  <a16:creationId xmlns:a16="http://schemas.microsoft.com/office/drawing/2014/main" id="{8699D839-0694-6148-76C1-143E3D07C8A7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7;p53">
              <a:extLst>
                <a:ext uri="{FF2B5EF4-FFF2-40B4-BE49-F238E27FC236}">
                  <a16:creationId xmlns:a16="http://schemas.microsoft.com/office/drawing/2014/main" id="{D254A604-5491-0385-D5F4-496ED5665388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8;p53">
              <a:extLst>
                <a:ext uri="{FF2B5EF4-FFF2-40B4-BE49-F238E27FC236}">
                  <a16:creationId xmlns:a16="http://schemas.microsoft.com/office/drawing/2014/main" id="{A419FD6D-0A22-6665-204F-BDDADAE379A5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9;p53">
              <a:extLst>
                <a:ext uri="{FF2B5EF4-FFF2-40B4-BE49-F238E27FC236}">
                  <a16:creationId xmlns:a16="http://schemas.microsoft.com/office/drawing/2014/main" id="{5DDE3DE6-13B2-0602-AE35-0791A78607DF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10;p53">
              <a:extLst>
                <a:ext uri="{FF2B5EF4-FFF2-40B4-BE49-F238E27FC236}">
                  <a16:creationId xmlns:a16="http://schemas.microsoft.com/office/drawing/2014/main" id="{825F1D8E-7DF1-01F1-B1AD-2C2DE1AA9484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1;p53">
              <a:extLst>
                <a:ext uri="{FF2B5EF4-FFF2-40B4-BE49-F238E27FC236}">
                  <a16:creationId xmlns:a16="http://schemas.microsoft.com/office/drawing/2014/main" id="{7FC6CEB1-6925-501C-DDA6-16EA133CBBFF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2;p53">
              <a:extLst>
                <a:ext uri="{FF2B5EF4-FFF2-40B4-BE49-F238E27FC236}">
                  <a16:creationId xmlns:a16="http://schemas.microsoft.com/office/drawing/2014/main" id="{38122FCB-E076-C8B2-24DC-5C8F61E11A47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3;p53">
              <a:extLst>
                <a:ext uri="{FF2B5EF4-FFF2-40B4-BE49-F238E27FC236}">
                  <a16:creationId xmlns:a16="http://schemas.microsoft.com/office/drawing/2014/main" id="{EE4006E1-5AA5-FDC2-E991-31646231BBC2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4;p53">
              <a:extLst>
                <a:ext uri="{FF2B5EF4-FFF2-40B4-BE49-F238E27FC236}">
                  <a16:creationId xmlns:a16="http://schemas.microsoft.com/office/drawing/2014/main" id="{68195B40-0A71-1B9C-66EA-830A8262CD56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5;p53">
              <a:extLst>
                <a:ext uri="{FF2B5EF4-FFF2-40B4-BE49-F238E27FC236}">
                  <a16:creationId xmlns:a16="http://schemas.microsoft.com/office/drawing/2014/main" id="{42DE3714-710C-6D13-E3DA-BA2405EF75C2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6;p53">
              <a:extLst>
                <a:ext uri="{FF2B5EF4-FFF2-40B4-BE49-F238E27FC236}">
                  <a16:creationId xmlns:a16="http://schemas.microsoft.com/office/drawing/2014/main" id="{D2F74824-513E-232E-E128-DD7AB25F6142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7;p53">
              <a:extLst>
                <a:ext uri="{FF2B5EF4-FFF2-40B4-BE49-F238E27FC236}">
                  <a16:creationId xmlns:a16="http://schemas.microsoft.com/office/drawing/2014/main" id="{8BAD0683-E2E4-5906-4C64-08F19A04ECDC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8;p53">
              <a:extLst>
                <a:ext uri="{FF2B5EF4-FFF2-40B4-BE49-F238E27FC236}">
                  <a16:creationId xmlns:a16="http://schemas.microsoft.com/office/drawing/2014/main" id="{D74A9964-D3D4-3ED2-F3F8-6E14D7D33A5B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9;p53">
              <a:extLst>
                <a:ext uri="{FF2B5EF4-FFF2-40B4-BE49-F238E27FC236}">
                  <a16:creationId xmlns:a16="http://schemas.microsoft.com/office/drawing/2014/main" id="{078F7C4E-AB53-916C-E537-83783F8008CA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20;p53">
              <a:extLst>
                <a:ext uri="{FF2B5EF4-FFF2-40B4-BE49-F238E27FC236}">
                  <a16:creationId xmlns:a16="http://schemas.microsoft.com/office/drawing/2014/main" id="{7D336DD1-D99A-6957-C6CC-B98D44154FD8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21;p53">
              <a:extLst>
                <a:ext uri="{FF2B5EF4-FFF2-40B4-BE49-F238E27FC236}">
                  <a16:creationId xmlns:a16="http://schemas.microsoft.com/office/drawing/2014/main" id="{9DBD6594-01E2-9D43-138E-AFA832A8F076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922;p53">
              <a:extLst>
                <a:ext uri="{FF2B5EF4-FFF2-40B4-BE49-F238E27FC236}">
                  <a16:creationId xmlns:a16="http://schemas.microsoft.com/office/drawing/2014/main" id="{469FBCE0-7E4B-5023-09C5-BB819C7CDF35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3320;p55">
            <a:extLst>
              <a:ext uri="{FF2B5EF4-FFF2-40B4-BE49-F238E27FC236}">
                <a16:creationId xmlns:a16="http://schemas.microsoft.com/office/drawing/2014/main" id="{F0843ED8-4797-A342-2B3E-D5CD0A9ACC31}"/>
              </a:ext>
            </a:extLst>
          </p:cNvPr>
          <p:cNvGrpSpPr/>
          <p:nvPr/>
        </p:nvGrpSpPr>
        <p:grpSpPr>
          <a:xfrm>
            <a:off x="224071" y="3362929"/>
            <a:ext cx="268191" cy="268139"/>
            <a:chOff x="2687993" y="2748610"/>
            <a:chExt cx="541034" cy="540929"/>
          </a:xfrm>
        </p:grpSpPr>
        <p:sp>
          <p:nvSpPr>
            <p:cNvPr id="1031" name="Google Shape;3321;p55">
              <a:extLst>
                <a:ext uri="{FF2B5EF4-FFF2-40B4-BE49-F238E27FC236}">
                  <a16:creationId xmlns:a16="http://schemas.microsoft.com/office/drawing/2014/main" id="{23873429-ED1B-83E1-15AD-C43CD3351C84}"/>
                </a:ext>
              </a:extLst>
            </p:cNvPr>
            <p:cNvSpPr/>
            <p:nvPr/>
          </p:nvSpPr>
          <p:spPr>
            <a:xfrm>
              <a:off x="2687993" y="2918029"/>
              <a:ext cx="303764" cy="371510"/>
            </a:xfrm>
            <a:custGeom>
              <a:avLst/>
              <a:gdLst/>
              <a:ahLst/>
              <a:cxnLst/>
              <a:rect l="l" t="t" r="r" b="b"/>
              <a:pathLst>
                <a:path w="303764" h="371510" extrusionOk="0">
                  <a:moveTo>
                    <a:pt x="275267" y="246769"/>
                  </a:moveTo>
                  <a:lnTo>
                    <a:pt x="221612" y="228867"/>
                  </a:lnTo>
                  <a:lnTo>
                    <a:pt x="214410" y="219316"/>
                  </a:lnTo>
                  <a:cubicBezTo>
                    <a:pt x="211748" y="215766"/>
                    <a:pt x="207624" y="213418"/>
                    <a:pt x="203188" y="212844"/>
                  </a:cubicBezTo>
                  <a:cubicBezTo>
                    <a:pt x="202927" y="212844"/>
                    <a:pt x="202666" y="212844"/>
                    <a:pt x="202457" y="212844"/>
                  </a:cubicBezTo>
                  <a:cubicBezTo>
                    <a:pt x="202301" y="211852"/>
                    <a:pt x="202196" y="210860"/>
                    <a:pt x="202196" y="209816"/>
                  </a:cubicBezTo>
                  <a:lnTo>
                    <a:pt x="202196" y="185755"/>
                  </a:lnTo>
                  <a:cubicBezTo>
                    <a:pt x="202196" y="185755"/>
                    <a:pt x="202196" y="185547"/>
                    <a:pt x="202196" y="185442"/>
                  </a:cubicBezTo>
                  <a:cubicBezTo>
                    <a:pt x="222761" y="170097"/>
                    <a:pt x="236070" y="145567"/>
                    <a:pt x="236070" y="118009"/>
                  </a:cubicBezTo>
                  <a:lnTo>
                    <a:pt x="236070" y="105639"/>
                  </a:lnTo>
                  <a:cubicBezTo>
                    <a:pt x="237009" y="105117"/>
                    <a:pt x="237897" y="104491"/>
                    <a:pt x="238732" y="103812"/>
                  </a:cubicBezTo>
                  <a:cubicBezTo>
                    <a:pt x="242437" y="100681"/>
                    <a:pt x="244525" y="96088"/>
                    <a:pt x="244525" y="91286"/>
                  </a:cubicBezTo>
                  <a:lnTo>
                    <a:pt x="244525" y="58717"/>
                  </a:lnTo>
                  <a:cubicBezTo>
                    <a:pt x="244525" y="26305"/>
                    <a:pt x="218167" y="0"/>
                    <a:pt x="185808" y="0"/>
                  </a:cubicBezTo>
                  <a:lnTo>
                    <a:pt x="109606" y="0"/>
                  </a:lnTo>
                  <a:cubicBezTo>
                    <a:pt x="81891" y="0"/>
                    <a:pt x="59344" y="22547"/>
                    <a:pt x="59344" y="50262"/>
                  </a:cubicBezTo>
                  <a:lnTo>
                    <a:pt x="59344" y="82987"/>
                  </a:lnTo>
                  <a:cubicBezTo>
                    <a:pt x="59344" y="89042"/>
                    <a:pt x="62580" y="94470"/>
                    <a:pt x="67799" y="97340"/>
                  </a:cubicBezTo>
                  <a:lnTo>
                    <a:pt x="67799" y="118009"/>
                  </a:lnTo>
                  <a:cubicBezTo>
                    <a:pt x="67799" y="145567"/>
                    <a:pt x="81108" y="170097"/>
                    <a:pt x="101672" y="185442"/>
                  </a:cubicBezTo>
                  <a:cubicBezTo>
                    <a:pt x="101672" y="185547"/>
                    <a:pt x="101672" y="185651"/>
                    <a:pt x="101672" y="185755"/>
                  </a:cubicBezTo>
                  <a:lnTo>
                    <a:pt x="101672" y="209816"/>
                  </a:lnTo>
                  <a:cubicBezTo>
                    <a:pt x="101672" y="210808"/>
                    <a:pt x="101568" y="211852"/>
                    <a:pt x="101411" y="212844"/>
                  </a:cubicBezTo>
                  <a:cubicBezTo>
                    <a:pt x="101150" y="212844"/>
                    <a:pt x="100889" y="212844"/>
                    <a:pt x="100681" y="212844"/>
                  </a:cubicBezTo>
                  <a:cubicBezTo>
                    <a:pt x="96244" y="213366"/>
                    <a:pt x="92173" y="215714"/>
                    <a:pt x="89459" y="219263"/>
                  </a:cubicBezTo>
                  <a:lnTo>
                    <a:pt x="82256" y="228815"/>
                  </a:lnTo>
                  <a:lnTo>
                    <a:pt x="28602" y="246717"/>
                  </a:lnTo>
                  <a:cubicBezTo>
                    <a:pt x="11483" y="252406"/>
                    <a:pt x="0" y="268377"/>
                    <a:pt x="0" y="286384"/>
                  </a:cubicBezTo>
                  <a:lnTo>
                    <a:pt x="0" y="363577"/>
                  </a:lnTo>
                  <a:cubicBezTo>
                    <a:pt x="0" y="367962"/>
                    <a:pt x="3549" y="371511"/>
                    <a:pt x="7933" y="371511"/>
                  </a:cubicBezTo>
                  <a:cubicBezTo>
                    <a:pt x="12318" y="371511"/>
                    <a:pt x="15867" y="367962"/>
                    <a:pt x="15867" y="363577"/>
                  </a:cubicBezTo>
                  <a:lnTo>
                    <a:pt x="15867" y="286384"/>
                  </a:lnTo>
                  <a:cubicBezTo>
                    <a:pt x="15867" y="275214"/>
                    <a:pt x="23017" y="265298"/>
                    <a:pt x="33612" y="261749"/>
                  </a:cubicBezTo>
                  <a:lnTo>
                    <a:pt x="67799" y="250371"/>
                  </a:lnTo>
                  <a:cubicBezTo>
                    <a:pt x="67695" y="252406"/>
                    <a:pt x="68373" y="254494"/>
                    <a:pt x="69782" y="256112"/>
                  </a:cubicBezTo>
                  <a:lnTo>
                    <a:pt x="89198" y="277615"/>
                  </a:lnTo>
                  <a:cubicBezTo>
                    <a:pt x="92173" y="280956"/>
                    <a:pt x="96453" y="282887"/>
                    <a:pt x="100942" y="282991"/>
                  </a:cubicBezTo>
                  <a:cubicBezTo>
                    <a:pt x="101098" y="282991"/>
                    <a:pt x="101203" y="282991"/>
                    <a:pt x="101359" y="282991"/>
                  </a:cubicBezTo>
                  <a:cubicBezTo>
                    <a:pt x="105691" y="282991"/>
                    <a:pt x="109867" y="281269"/>
                    <a:pt x="112946" y="278189"/>
                  </a:cubicBezTo>
                  <a:lnTo>
                    <a:pt x="131475" y="259661"/>
                  </a:lnTo>
                  <a:lnTo>
                    <a:pt x="143949" y="297083"/>
                  </a:lnTo>
                  <a:lnTo>
                    <a:pt x="143949" y="363577"/>
                  </a:lnTo>
                  <a:cubicBezTo>
                    <a:pt x="143949" y="367962"/>
                    <a:pt x="147498" y="371511"/>
                    <a:pt x="151882" y="371511"/>
                  </a:cubicBezTo>
                  <a:cubicBezTo>
                    <a:pt x="156266" y="371511"/>
                    <a:pt x="159816" y="367962"/>
                    <a:pt x="159816" y="363577"/>
                  </a:cubicBezTo>
                  <a:lnTo>
                    <a:pt x="159816" y="297083"/>
                  </a:lnTo>
                  <a:lnTo>
                    <a:pt x="172290" y="259661"/>
                  </a:lnTo>
                  <a:lnTo>
                    <a:pt x="190818" y="278189"/>
                  </a:lnTo>
                  <a:cubicBezTo>
                    <a:pt x="193898" y="281269"/>
                    <a:pt x="198073" y="282991"/>
                    <a:pt x="202405" y="282991"/>
                  </a:cubicBezTo>
                  <a:cubicBezTo>
                    <a:pt x="202562" y="282991"/>
                    <a:pt x="202666" y="282991"/>
                    <a:pt x="202823" y="282991"/>
                  </a:cubicBezTo>
                  <a:cubicBezTo>
                    <a:pt x="207311" y="282887"/>
                    <a:pt x="211591" y="280904"/>
                    <a:pt x="214566" y="277615"/>
                  </a:cubicBezTo>
                  <a:lnTo>
                    <a:pt x="233982" y="256112"/>
                  </a:lnTo>
                  <a:cubicBezTo>
                    <a:pt x="235443" y="254494"/>
                    <a:pt x="236122" y="252406"/>
                    <a:pt x="235965" y="250371"/>
                  </a:cubicBezTo>
                  <a:lnTo>
                    <a:pt x="270152" y="261749"/>
                  </a:lnTo>
                  <a:cubicBezTo>
                    <a:pt x="280747" y="265298"/>
                    <a:pt x="287898" y="275162"/>
                    <a:pt x="287898" y="286384"/>
                  </a:cubicBezTo>
                  <a:lnTo>
                    <a:pt x="287898" y="363577"/>
                  </a:lnTo>
                  <a:cubicBezTo>
                    <a:pt x="287898" y="367962"/>
                    <a:pt x="291447" y="371511"/>
                    <a:pt x="295831" y="371511"/>
                  </a:cubicBezTo>
                  <a:cubicBezTo>
                    <a:pt x="300215" y="371511"/>
                    <a:pt x="303764" y="367962"/>
                    <a:pt x="303764" y="363577"/>
                  </a:cubicBezTo>
                  <a:lnTo>
                    <a:pt x="303764" y="286384"/>
                  </a:lnTo>
                  <a:cubicBezTo>
                    <a:pt x="303764" y="268377"/>
                    <a:pt x="292282" y="252406"/>
                    <a:pt x="275162" y="246717"/>
                  </a:cubicBezTo>
                  <a:lnTo>
                    <a:pt x="275162" y="246717"/>
                  </a:lnTo>
                  <a:close/>
                  <a:moveTo>
                    <a:pt x="83613" y="118009"/>
                  </a:moveTo>
                  <a:lnTo>
                    <a:pt x="83613" y="97340"/>
                  </a:lnTo>
                  <a:cubicBezTo>
                    <a:pt x="84501" y="96818"/>
                    <a:pt x="85388" y="96244"/>
                    <a:pt x="86171" y="95566"/>
                  </a:cubicBezTo>
                  <a:lnTo>
                    <a:pt x="118687" y="68477"/>
                  </a:lnTo>
                  <a:cubicBezTo>
                    <a:pt x="127560" y="73801"/>
                    <a:pt x="147550" y="84814"/>
                    <a:pt x="174691" y="94365"/>
                  </a:cubicBezTo>
                  <a:cubicBezTo>
                    <a:pt x="178814" y="95827"/>
                    <a:pt x="183355" y="93635"/>
                    <a:pt x="184816" y="89511"/>
                  </a:cubicBezTo>
                  <a:cubicBezTo>
                    <a:pt x="186277" y="85388"/>
                    <a:pt x="184085" y="80847"/>
                    <a:pt x="179962" y="79386"/>
                  </a:cubicBezTo>
                  <a:cubicBezTo>
                    <a:pt x="145410" y="67277"/>
                    <a:pt x="122654" y="52245"/>
                    <a:pt x="122445" y="52089"/>
                  </a:cubicBezTo>
                  <a:cubicBezTo>
                    <a:pt x="119522" y="50158"/>
                    <a:pt x="115660" y="50366"/>
                    <a:pt x="112998" y="52611"/>
                  </a:cubicBezTo>
                  <a:lnTo>
                    <a:pt x="76098" y="83405"/>
                  </a:lnTo>
                  <a:cubicBezTo>
                    <a:pt x="76098" y="83405"/>
                    <a:pt x="75837" y="83613"/>
                    <a:pt x="75524" y="83457"/>
                  </a:cubicBezTo>
                  <a:cubicBezTo>
                    <a:pt x="75210" y="83300"/>
                    <a:pt x="75210" y="83144"/>
                    <a:pt x="75210" y="82987"/>
                  </a:cubicBezTo>
                  <a:lnTo>
                    <a:pt x="75210" y="50262"/>
                  </a:lnTo>
                  <a:cubicBezTo>
                    <a:pt x="75210" y="31264"/>
                    <a:pt x="90660" y="15815"/>
                    <a:pt x="109658" y="15815"/>
                  </a:cubicBezTo>
                  <a:lnTo>
                    <a:pt x="185860" y="15815"/>
                  </a:lnTo>
                  <a:cubicBezTo>
                    <a:pt x="209503" y="15815"/>
                    <a:pt x="228763" y="35074"/>
                    <a:pt x="228763" y="58717"/>
                  </a:cubicBezTo>
                  <a:lnTo>
                    <a:pt x="228763" y="91286"/>
                  </a:lnTo>
                  <a:cubicBezTo>
                    <a:pt x="228763" y="91286"/>
                    <a:pt x="228658" y="91651"/>
                    <a:pt x="228554" y="91756"/>
                  </a:cubicBezTo>
                  <a:cubicBezTo>
                    <a:pt x="228397" y="91860"/>
                    <a:pt x="228345" y="91860"/>
                    <a:pt x="228293" y="91860"/>
                  </a:cubicBezTo>
                  <a:cubicBezTo>
                    <a:pt x="223230" y="91025"/>
                    <a:pt x="218115" y="90033"/>
                    <a:pt x="213053" y="88885"/>
                  </a:cubicBezTo>
                  <a:cubicBezTo>
                    <a:pt x="208773" y="87945"/>
                    <a:pt x="204545" y="90607"/>
                    <a:pt x="203606" y="94887"/>
                  </a:cubicBezTo>
                  <a:cubicBezTo>
                    <a:pt x="202666" y="99167"/>
                    <a:pt x="205328" y="103395"/>
                    <a:pt x="209608" y="104334"/>
                  </a:cubicBezTo>
                  <a:cubicBezTo>
                    <a:pt x="213157" y="105117"/>
                    <a:pt x="216758" y="105848"/>
                    <a:pt x="220360" y="106526"/>
                  </a:cubicBezTo>
                  <a:lnTo>
                    <a:pt x="220360" y="118009"/>
                  </a:lnTo>
                  <a:cubicBezTo>
                    <a:pt x="220360" y="155692"/>
                    <a:pt x="189722" y="186330"/>
                    <a:pt x="152039" y="186330"/>
                  </a:cubicBezTo>
                  <a:cubicBezTo>
                    <a:pt x="114355" y="186330"/>
                    <a:pt x="83718" y="155692"/>
                    <a:pt x="83718" y="118009"/>
                  </a:cubicBezTo>
                  <a:close/>
                  <a:moveTo>
                    <a:pt x="151934" y="202144"/>
                  </a:moveTo>
                  <a:cubicBezTo>
                    <a:pt x="164200" y="202144"/>
                    <a:pt x="175839" y="199482"/>
                    <a:pt x="186382" y="194733"/>
                  </a:cubicBezTo>
                  <a:lnTo>
                    <a:pt x="186382" y="209764"/>
                  </a:lnTo>
                  <a:cubicBezTo>
                    <a:pt x="186382" y="212948"/>
                    <a:pt x="186852" y="216080"/>
                    <a:pt x="187739" y="219107"/>
                  </a:cubicBezTo>
                  <a:lnTo>
                    <a:pt x="163834" y="238940"/>
                  </a:lnTo>
                  <a:cubicBezTo>
                    <a:pt x="162686" y="239880"/>
                    <a:pt x="161851" y="241132"/>
                    <a:pt x="161381" y="242542"/>
                  </a:cubicBezTo>
                  <a:lnTo>
                    <a:pt x="161381" y="242542"/>
                  </a:lnTo>
                  <a:cubicBezTo>
                    <a:pt x="161381" y="242542"/>
                    <a:pt x="151934" y="270778"/>
                    <a:pt x="151934" y="270778"/>
                  </a:cubicBezTo>
                  <a:lnTo>
                    <a:pt x="142487" y="242489"/>
                  </a:lnTo>
                  <a:lnTo>
                    <a:pt x="142487" y="242489"/>
                  </a:lnTo>
                  <a:cubicBezTo>
                    <a:pt x="142018" y="241080"/>
                    <a:pt x="141183" y="239828"/>
                    <a:pt x="140034" y="238888"/>
                  </a:cubicBezTo>
                  <a:lnTo>
                    <a:pt x="116130" y="219055"/>
                  </a:lnTo>
                  <a:cubicBezTo>
                    <a:pt x="117017" y="216027"/>
                    <a:pt x="117487" y="212896"/>
                    <a:pt x="117487" y="209712"/>
                  </a:cubicBezTo>
                  <a:lnTo>
                    <a:pt x="117487" y="194680"/>
                  </a:lnTo>
                  <a:cubicBezTo>
                    <a:pt x="128030" y="199430"/>
                    <a:pt x="139669" y="202092"/>
                    <a:pt x="151934" y="202092"/>
                  </a:cubicBezTo>
                  <a:close/>
                  <a:moveTo>
                    <a:pt x="101829" y="267020"/>
                  </a:moveTo>
                  <a:cubicBezTo>
                    <a:pt x="101829" y="267020"/>
                    <a:pt x="101672" y="267177"/>
                    <a:pt x="101411" y="267177"/>
                  </a:cubicBezTo>
                  <a:cubicBezTo>
                    <a:pt x="101203" y="267177"/>
                    <a:pt x="101046" y="267020"/>
                    <a:pt x="101046" y="267020"/>
                  </a:cubicBezTo>
                  <a:lnTo>
                    <a:pt x="85962" y="250371"/>
                  </a:lnTo>
                  <a:lnTo>
                    <a:pt x="102090" y="228815"/>
                  </a:lnTo>
                  <a:cubicBezTo>
                    <a:pt x="102090" y="228815"/>
                    <a:pt x="102246" y="228606"/>
                    <a:pt x="102455" y="228606"/>
                  </a:cubicBezTo>
                  <a:cubicBezTo>
                    <a:pt x="102716" y="228606"/>
                    <a:pt x="102821" y="228710"/>
                    <a:pt x="102873" y="228710"/>
                  </a:cubicBezTo>
                  <a:lnTo>
                    <a:pt x="123228" y="245569"/>
                  </a:lnTo>
                  <a:lnTo>
                    <a:pt x="101777" y="267020"/>
                  </a:lnTo>
                  <a:close/>
                  <a:moveTo>
                    <a:pt x="202875" y="267020"/>
                  </a:moveTo>
                  <a:cubicBezTo>
                    <a:pt x="202875" y="267020"/>
                    <a:pt x="202718" y="267177"/>
                    <a:pt x="202510" y="267177"/>
                  </a:cubicBezTo>
                  <a:cubicBezTo>
                    <a:pt x="202301" y="267177"/>
                    <a:pt x="202144" y="267072"/>
                    <a:pt x="202092" y="267020"/>
                  </a:cubicBezTo>
                  <a:lnTo>
                    <a:pt x="180641" y="245569"/>
                  </a:lnTo>
                  <a:lnTo>
                    <a:pt x="200996" y="228710"/>
                  </a:lnTo>
                  <a:cubicBezTo>
                    <a:pt x="200996" y="228710"/>
                    <a:pt x="201153" y="228554"/>
                    <a:pt x="201413" y="228606"/>
                  </a:cubicBezTo>
                  <a:cubicBezTo>
                    <a:pt x="201622" y="228606"/>
                    <a:pt x="201727" y="228763"/>
                    <a:pt x="201779" y="228815"/>
                  </a:cubicBezTo>
                  <a:lnTo>
                    <a:pt x="217907" y="250371"/>
                  </a:lnTo>
                  <a:lnTo>
                    <a:pt x="202823" y="267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3322;p55">
              <a:extLst>
                <a:ext uri="{FF2B5EF4-FFF2-40B4-BE49-F238E27FC236}">
                  <a16:creationId xmlns:a16="http://schemas.microsoft.com/office/drawing/2014/main" id="{BC4E4F15-600A-C8F3-FDC3-50BE6C897D0D}"/>
                </a:ext>
              </a:extLst>
            </p:cNvPr>
            <p:cNvSpPr/>
            <p:nvPr/>
          </p:nvSpPr>
          <p:spPr>
            <a:xfrm>
              <a:off x="3009921" y="2748610"/>
              <a:ext cx="219106" cy="219106"/>
            </a:xfrm>
            <a:custGeom>
              <a:avLst/>
              <a:gdLst/>
              <a:ahLst/>
              <a:cxnLst/>
              <a:rect l="l" t="t" r="r" b="b"/>
              <a:pathLst>
                <a:path w="219106" h="219106" extrusionOk="0">
                  <a:moveTo>
                    <a:pt x="109553" y="0"/>
                  </a:moveTo>
                  <a:cubicBezTo>
                    <a:pt x="49166" y="0"/>
                    <a:pt x="0" y="49166"/>
                    <a:pt x="0" y="109553"/>
                  </a:cubicBezTo>
                  <a:cubicBezTo>
                    <a:pt x="0" y="169941"/>
                    <a:pt x="49166" y="219107"/>
                    <a:pt x="109553" y="219107"/>
                  </a:cubicBezTo>
                  <a:cubicBezTo>
                    <a:pt x="169941" y="219107"/>
                    <a:pt x="219107" y="169941"/>
                    <a:pt x="219107" y="109553"/>
                  </a:cubicBezTo>
                  <a:cubicBezTo>
                    <a:pt x="219107" y="49166"/>
                    <a:pt x="169941" y="0"/>
                    <a:pt x="109553" y="0"/>
                  </a:cubicBezTo>
                  <a:close/>
                  <a:moveTo>
                    <a:pt x="109553" y="203292"/>
                  </a:moveTo>
                  <a:cubicBezTo>
                    <a:pt x="57882" y="203292"/>
                    <a:pt x="15867" y="161277"/>
                    <a:pt x="15867" y="109606"/>
                  </a:cubicBezTo>
                  <a:cubicBezTo>
                    <a:pt x="15867" y="57934"/>
                    <a:pt x="57882" y="15919"/>
                    <a:pt x="109553" y="15919"/>
                  </a:cubicBezTo>
                  <a:cubicBezTo>
                    <a:pt x="161225" y="15919"/>
                    <a:pt x="203240" y="57934"/>
                    <a:pt x="203240" y="109606"/>
                  </a:cubicBezTo>
                  <a:cubicBezTo>
                    <a:pt x="203240" y="161277"/>
                    <a:pt x="161225" y="203292"/>
                    <a:pt x="109553" y="203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3323;p55">
              <a:extLst>
                <a:ext uri="{FF2B5EF4-FFF2-40B4-BE49-F238E27FC236}">
                  <a16:creationId xmlns:a16="http://schemas.microsoft.com/office/drawing/2014/main" id="{491C6854-9FEE-B398-1732-19B3BB9386E1}"/>
                </a:ext>
              </a:extLst>
            </p:cNvPr>
            <p:cNvSpPr/>
            <p:nvPr/>
          </p:nvSpPr>
          <p:spPr>
            <a:xfrm>
              <a:off x="2925159" y="2858737"/>
              <a:ext cx="66702" cy="66702"/>
            </a:xfrm>
            <a:custGeom>
              <a:avLst/>
              <a:gdLst/>
              <a:ahLst/>
              <a:cxnLst/>
              <a:rect l="l" t="t" r="r" b="b"/>
              <a:pathLst>
                <a:path w="66702" h="66702" extrusionOk="0">
                  <a:moveTo>
                    <a:pt x="33351" y="0"/>
                  </a:moveTo>
                  <a:cubicBezTo>
                    <a:pt x="14979" y="0"/>
                    <a:pt x="0" y="14927"/>
                    <a:pt x="0" y="33351"/>
                  </a:cubicBezTo>
                  <a:cubicBezTo>
                    <a:pt x="0" y="51776"/>
                    <a:pt x="14927" y="66703"/>
                    <a:pt x="33351" y="66703"/>
                  </a:cubicBezTo>
                  <a:cubicBezTo>
                    <a:pt x="51776" y="66703"/>
                    <a:pt x="66703" y="51776"/>
                    <a:pt x="66703" y="33351"/>
                  </a:cubicBezTo>
                  <a:cubicBezTo>
                    <a:pt x="66703" y="14927"/>
                    <a:pt x="51723" y="0"/>
                    <a:pt x="33351" y="0"/>
                  </a:cubicBezTo>
                  <a:close/>
                  <a:moveTo>
                    <a:pt x="33351" y="50836"/>
                  </a:moveTo>
                  <a:cubicBezTo>
                    <a:pt x="23696" y="50836"/>
                    <a:pt x="15867" y="43007"/>
                    <a:pt x="15867" y="33351"/>
                  </a:cubicBezTo>
                  <a:cubicBezTo>
                    <a:pt x="15867" y="23696"/>
                    <a:pt x="23696" y="15867"/>
                    <a:pt x="33351" y="15867"/>
                  </a:cubicBezTo>
                  <a:cubicBezTo>
                    <a:pt x="43007" y="15867"/>
                    <a:pt x="50836" y="23696"/>
                    <a:pt x="50836" y="33351"/>
                  </a:cubicBezTo>
                  <a:cubicBezTo>
                    <a:pt x="50836" y="43007"/>
                    <a:pt x="43007" y="50836"/>
                    <a:pt x="33351" y="5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3324;p55">
              <a:extLst>
                <a:ext uri="{FF2B5EF4-FFF2-40B4-BE49-F238E27FC236}">
                  <a16:creationId xmlns:a16="http://schemas.microsoft.com/office/drawing/2014/main" id="{35A1AE88-3172-E23B-454C-E67C8859459E}"/>
                </a:ext>
              </a:extLst>
            </p:cNvPr>
            <p:cNvSpPr/>
            <p:nvPr/>
          </p:nvSpPr>
          <p:spPr>
            <a:xfrm>
              <a:off x="3083148" y="2794478"/>
              <a:ext cx="72651" cy="102360"/>
            </a:xfrm>
            <a:custGeom>
              <a:avLst/>
              <a:gdLst/>
              <a:ahLst/>
              <a:cxnLst/>
              <a:rect l="l" t="t" r="r" b="b"/>
              <a:pathLst>
                <a:path w="72651" h="102360" extrusionOk="0">
                  <a:moveTo>
                    <a:pt x="37057" y="9"/>
                  </a:moveTo>
                  <a:cubicBezTo>
                    <a:pt x="56003" y="375"/>
                    <a:pt x="71609" y="15511"/>
                    <a:pt x="72601" y="34405"/>
                  </a:cubicBezTo>
                  <a:cubicBezTo>
                    <a:pt x="73123" y="44478"/>
                    <a:pt x="69574" y="54029"/>
                    <a:pt x="62684" y="61336"/>
                  </a:cubicBezTo>
                  <a:cubicBezTo>
                    <a:pt x="57726" y="66608"/>
                    <a:pt x="51254" y="70209"/>
                    <a:pt x="44260" y="71775"/>
                  </a:cubicBezTo>
                  <a:lnTo>
                    <a:pt x="44260" y="94427"/>
                  </a:lnTo>
                  <a:cubicBezTo>
                    <a:pt x="44260" y="98811"/>
                    <a:pt x="40711" y="102360"/>
                    <a:pt x="36326" y="102360"/>
                  </a:cubicBezTo>
                  <a:cubicBezTo>
                    <a:pt x="31942" y="102360"/>
                    <a:pt x="28393" y="98811"/>
                    <a:pt x="28393" y="94427"/>
                  </a:cubicBezTo>
                  <a:lnTo>
                    <a:pt x="28393" y="64729"/>
                  </a:lnTo>
                  <a:cubicBezTo>
                    <a:pt x="28393" y="60345"/>
                    <a:pt x="31942" y="56796"/>
                    <a:pt x="36326" y="56796"/>
                  </a:cubicBezTo>
                  <a:cubicBezTo>
                    <a:pt x="42016" y="56796"/>
                    <a:pt x="47287" y="54551"/>
                    <a:pt x="51149" y="50428"/>
                  </a:cubicBezTo>
                  <a:cubicBezTo>
                    <a:pt x="55064" y="46305"/>
                    <a:pt x="57047" y="40929"/>
                    <a:pt x="56734" y="35240"/>
                  </a:cubicBezTo>
                  <a:cubicBezTo>
                    <a:pt x="56160" y="24592"/>
                    <a:pt x="47391" y="16085"/>
                    <a:pt x="36744" y="15876"/>
                  </a:cubicBezTo>
                  <a:cubicBezTo>
                    <a:pt x="36587" y="15876"/>
                    <a:pt x="36483" y="15876"/>
                    <a:pt x="36326" y="15876"/>
                  </a:cubicBezTo>
                  <a:cubicBezTo>
                    <a:pt x="26149" y="15876"/>
                    <a:pt x="17485" y="23392"/>
                    <a:pt x="16076" y="33465"/>
                  </a:cubicBezTo>
                  <a:cubicBezTo>
                    <a:pt x="15919" y="34405"/>
                    <a:pt x="15867" y="35344"/>
                    <a:pt x="15867" y="36336"/>
                  </a:cubicBezTo>
                  <a:cubicBezTo>
                    <a:pt x="15867" y="40720"/>
                    <a:pt x="12318" y="44269"/>
                    <a:pt x="7933" y="44269"/>
                  </a:cubicBezTo>
                  <a:cubicBezTo>
                    <a:pt x="3549" y="44269"/>
                    <a:pt x="0" y="40720"/>
                    <a:pt x="0" y="36336"/>
                  </a:cubicBezTo>
                  <a:cubicBezTo>
                    <a:pt x="0" y="34666"/>
                    <a:pt x="104" y="32943"/>
                    <a:pt x="365" y="31273"/>
                  </a:cubicBezTo>
                  <a:cubicBezTo>
                    <a:pt x="2923" y="13110"/>
                    <a:pt x="18685" y="-408"/>
                    <a:pt x="37057" y="9"/>
                  </a:cubicBezTo>
                  <a:lnTo>
                    <a:pt x="37057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3325;p55">
              <a:extLst>
                <a:ext uri="{FF2B5EF4-FFF2-40B4-BE49-F238E27FC236}">
                  <a16:creationId xmlns:a16="http://schemas.microsoft.com/office/drawing/2014/main" id="{98EACF93-30E8-45FC-DA90-68F3F4A27779}"/>
                </a:ext>
              </a:extLst>
            </p:cNvPr>
            <p:cNvSpPr/>
            <p:nvPr/>
          </p:nvSpPr>
          <p:spPr>
            <a:xfrm>
              <a:off x="3111541" y="2909312"/>
              <a:ext cx="15918" cy="15866"/>
            </a:xfrm>
            <a:custGeom>
              <a:avLst/>
              <a:gdLst/>
              <a:ahLst/>
              <a:cxnLst/>
              <a:rect l="l" t="t" r="r" b="b"/>
              <a:pathLst>
                <a:path w="15918" h="15866" extrusionOk="0">
                  <a:moveTo>
                    <a:pt x="7986" y="0"/>
                  </a:moveTo>
                  <a:lnTo>
                    <a:pt x="7881" y="0"/>
                  </a:lnTo>
                  <a:cubicBezTo>
                    <a:pt x="3497" y="0"/>
                    <a:pt x="0" y="3549"/>
                    <a:pt x="0" y="7933"/>
                  </a:cubicBezTo>
                  <a:cubicBezTo>
                    <a:pt x="0" y="12318"/>
                    <a:pt x="3601" y="15867"/>
                    <a:pt x="7986" y="15867"/>
                  </a:cubicBezTo>
                  <a:cubicBezTo>
                    <a:pt x="12370" y="15867"/>
                    <a:pt x="15919" y="12318"/>
                    <a:pt x="15919" y="7933"/>
                  </a:cubicBezTo>
                  <a:cubicBezTo>
                    <a:pt x="15919" y="3549"/>
                    <a:pt x="12370" y="0"/>
                    <a:pt x="7986" y="0"/>
                  </a:cubicBezTo>
                  <a:lnTo>
                    <a:pt x="7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3305;p55">
            <a:extLst>
              <a:ext uri="{FF2B5EF4-FFF2-40B4-BE49-F238E27FC236}">
                <a16:creationId xmlns:a16="http://schemas.microsoft.com/office/drawing/2014/main" id="{1F954B05-F432-0E4C-FD87-256BFAB722B5}"/>
              </a:ext>
            </a:extLst>
          </p:cNvPr>
          <p:cNvGrpSpPr/>
          <p:nvPr/>
        </p:nvGrpSpPr>
        <p:grpSpPr>
          <a:xfrm>
            <a:off x="198138" y="3814639"/>
            <a:ext cx="274800" cy="274800"/>
            <a:chOff x="4351020" y="4981355"/>
            <a:chExt cx="1875765" cy="1875765"/>
          </a:xfrm>
        </p:grpSpPr>
        <p:sp>
          <p:nvSpPr>
            <p:cNvPr id="1040" name="Google Shape;3306;p55">
              <a:extLst>
                <a:ext uri="{FF2B5EF4-FFF2-40B4-BE49-F238E27FC236}">
                  <a16:creationId xmlns:a16="http://schemas.microsoft.com/office/drawing/2014/main" id="{2E6CD797-95C5-D809-DF43-801027693FBE}"/>
                </a:ext>
              </a:extLst>
            </p:cNvPr>
            <p:cNvSpPr/>
            <p:nvPr/>
          </p:nvSpPr>
          <p:spPr>
            <a:xfrm>
              <a:off x="4351020" y="4981355"/>
              <a:ext cx="1875765" cy="1875765"/>
            </a:xfrm>
            <a:custGeom>
              <a:avLst/>
              <a:gdLst/>
              <a:ahLst/>
              <a:cxnLst/>
              <a:rect l="l" t="t" r="r" b="b"/>
              <a:pathLst>
                <a:path w="1875765" h="1875765" extrusionOk="0">
                  <a:moveTo>
                    <a:pt x="937846" y="1875766"/>
                  </a:moveTo>
                  <a:cubicBezTo>
                    <a:pt x="687339" y="1875766"/>
                    <a:pt x="451851" y="1778244"/>
                    <a:pt x="274687" y="1601079"/>
                  </a:cubicBezTo>
                  <a:cubicBezTo>
                    <a:pt x="97521" y="1423914"/>
                    <a:pt x="0" y="1188427"/>
                    <a:pt x="0" y="937920"/>
                  </a:cubicBezTo>
                  <a:cubicBezTo>
                    <a:pt x="0" y="708514"/>
                    <a:pt x="83820" y="487607"/>
                    <a:pt x="235927" y="316010"/>
                  </a:cubicBezTo>
                  <a:cubicBezTo>
                    <a:pt x="245965" y="304654"/>
                    <a:pt x="263330" y="303628"/>
                    <a:pt x="274687" y="313666"/>
                  </a:cubicBezTo>
                  <a:cubicBezTo>
                    <a:pt x="286043" y="323703"/>
                    <a:pt x="287069" y="341068"/>
                    <a:pt x="277031" y="352425"/>
                  </a:cubicBezTo>
                  <a:cubicBezTo>
                    <a:pt x="133790" y="513984"/>
                    <a:pt x="54952" y="721849"/>
                    <a:pt x="54952" y="937846"/>
                  </a:cubicBezTo>
                  <a:cubicBezTo>
                    <a:pt x="54952" y="1424647"/>
                    <a:pt x="451046" y="1820740"/>
                    <a:pt x="937846" y="1820740"/>
                  </a:cubicBezTo>
                  <a:cubicBezTo>
                    <a:pt x="1424647" y="1820740"/>
                    <a:pt x="1820741" y="1424647"/>
                    <a:pt x="1820741" y="937846"/>
                  </a:cubicBezTo>
                  <a:cubicBezTo>
                    <a:pt x="1820741" y="451045"/>
                    <a:pt x="1424647" y="54952"/>
                    <a:pt x="937846" y="54952"/>
                  </a:cubicBezTo>
                  <a:cubicBezTo>
                    <a:pt x="721848" y="54952"/>
                    <a:pt x="513910" y="133790"/>
                    <a:pt x="352425" y="277031"/>
                  </a:cubicBezTo>
                  <a:cubicBezTo>
                    <a:pt x="341068" y="287069"/>
                    <a:pt x="323704" y="286043"/>
                    <a:pt x="313666" y="274686"/>
                  </a:cubicBezTo>
                  <a:cubicBezTo>
                    <a:pt x="303628" y="263330"/>
                    <a:pt x="304653" y="245965"/>
                    <a:pt x="316010" y="235927"/>
                  </a:cubicBezTo>
                  <a:cubicBezTo>
                    <a:pt x="487607" y="83820"/>
                    <a:pt x="708440" y="0"/>
                    <a:pt x="937919" y="0"/>
                  </a:cubicBezTo>
                  <a:cubicBezTo>
                    <a:pt x="1188427" y="0"/>
                    <a:pt x="1423914" y="97521"/>
                    <a:pt x="1601079" y="274686"/>
                  </a:cubicBezTo>
                  <a:cubicBezTo>
                    <a:pt x="1778244" y="451851"/>
                    <a:pt x="1875765" y="687339"/>
                    <a:pt x="1875765" y="937846"/>
                  </a:cubicBezTo>
                  <a:cubicBezTo>
                    <a:pt x="1875765" y="1188354"/>
                    <a:pt x="1778244" y="1423841"/>
                    <a:pt x="1601079" y="1601006"/>
                  </a:cubicBezTo>
                  <a:cubicBezTo>
                    <a:pt x="1423914" y="1778171"/>
                    <a:pt x="1188427" y="1875692"/>
                    <a:pt x="937919" y="1875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3307;p55">
              <a:extLst>
                <a:ext uri="{FF2B5EF4-FFF2-40B4-BE49-F238E27FC236}">
                  <a16:creationId xmlns:a16="http://schemas.microsoft.com/office/drawing/2014/main" id="{74170738-B24D-D7F9-55E9-4231DBB8E913}"/>
                </a:ext>
              </a:extLst>
            </p:cNvPr>
            <p:cNvSpPr/>
            <p:nvPr/>
          </p:nvSpPr>
          <p:spPr>
            <a:xfrm>
              <a:off x="4570827" y="5201236"/>
              <a:ext cx="1436076" cy="1436076"/>
            </a:xfrm>
            <a:custGeom>
              <a:avLst/>
              <a:gdLst/>
              <a:ahLst/>
              <a:cxnLst/>
              <a:rect l="l" t="t" r="r" b="b"/>
              <a:pathLst>
                <a:path w="1436076" h="1436076" extrusionOk="0">
                  <a:moveTo>
                    <a:pt x="718038" y="1436077"/>
                  </a:moveTo>
                  <a:cubicBezTo>
                    <a:pt x="547394" y="1436077"/>
                    <a:pt x="382025" y="1375190"/>
                    <a:pt x="252339" y="1264553"/>
                  </a:cubicBezTo>
                  <a:cubicBezTo>
                    <a:pt x="240763" y="1254736"/>
                    <a:pt x="239444" y="1237371"/>
                    <a:pt x="249262" y="1225794"/>
                  </a:cubicBezTo>
                  <a:cubicBezTo>
                    <a:pt x="259080" y="1214218"/>
                    <a:pt x="276445" y="1212899"/>
                    <a:pt x="288021" y="1222717"/>
                  </a:cubicBezTo>
                  <a:cubicBezTo>
                    <a:pt x="407743" y="1324854"/>
                    <a:pt x="560510" y="1381125"/>
                    <a:pt x="718038" y="1381125"/>
                  </a:cubicBezTo>
                  <a:cubicBezTo>
                    <a:pt x="1083652" y="1381125"/>
                    <a:pt x="1381125" y="1083652"/>
                    <a:pt x="1381125" y="718038"/>
                  </a:cubicBezTo>
                  <a:cubicBezTo>
                    <a:pt x="1381125" y="352425"/>
                    <a:pt x="1083652" y="54952"/>
                    <a:pt x="718038" y="54952"/>
                  </a:cubicBezTo>
                  <a:cubicBezTo>
                    <a:pt x="352425" y="54952"/>
                    <a:pt x="54952" y="352425"/>
                    <a:pt x="54952" y="718038"/>
                  </a:cubicBezTo>
                  <a:cubicBezTo>
                    <a:pt x="54952" y="875567"/>
                    <a:pt x="111223" y="1028334"/>
                    <a:pt x="213360" y="1148056"/>
                  </a:cubicBezTo>
                  <a:cubicBezTo>
                    <a:pt x="223178" y="1159632"/>
                    <a:pt x="221859" y="1176924"/>
                    <a:pt x="210282" y="1186815"/>
                  </a:cubicBezTo>
                  <a:cubicBezTo>
                    <a:pt x="198706" y="1196633"/>
                    <a:pt x="181414" y="1195314"/>
                    <a:pt x="171523" y="1183738"/>
                  </a:cubicBezTo>
                  <a:cubicBezTo>
                    <a:pt x="60887" y="1054051"/>
                    <a:pt x="0" y="888682"/>
                    <a:pt x="0" y="718038"/>
                  </a:cubicBezTo>
                  <a:cubicBezTo>
                    <a:pt x="0" y="322092"/>
                    <a:pt x="322091" y="0"/>
                    <a:pt x="718038" y="0"/>
                  </a:cubicBezTo>
                  <a:cubicBezTo>
                    <a:pt x="1113985" y="0"/>
                    <a:pt x="1436077" y="322092"/>
                    <a:pt x="1436077" y="718038"/>
                  </a:cubicBezTo>
                  <a:cubicBezTo>
                    <a:pt x="1436077" y="1113985"/>
                    <a:pt x="1113985" y="1436077"/>
                    <a:pt x="718038" y="1436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3308;p55">
              <a:extLst>
                <a:ext uri="{FF2B5EF4-FFF2-40B4-BE49-F238E27FC236}">
                  <a16:creationId xmlns:a16="http://schemas.microsoft.com/office/drawing/2014/main" id="{060DD0EF-0E41-8F66-BBCE-7B8845478684}"/>
                </a:ext>
              </a:extLst>
            </p:cNvPr>
            <p:cNvSpPr/>
            <p:nvPr/>
          </p:nvSpPr>
          <p:spPr>
            <a:xfrm>
              <a:off x="4683319" y="5313507"/>
              <a:ext cx="1211239" cy="1211263"/>
            </a:xfrm>
            <a:custGeom>
              <a:avLst/>
              <a:gdLst/>
              <a:ahLst/>
              <a:cxnLst/>
              <a:rect l="l" t="t" r="r" b="b"/>
              <a:pathLst>
                <a:path w="1211239" h="1211263" extrusionOk="0">
                  <a:moveTo>
                    <a:pt x="550595" y="1211264"/>
                  </a:moveTo>
                  <a:cubicBezTo>
                    <a:pt x="549715" y="1211264"/>
                    <a:pt x="548909" y="1211264"/>
                    <a:pt x="548030" y="1211117"/>
                  </a:cubicBezTo>
                  <a:cubicBezTo>
                    <a:pt x="257811" y="1183861"/>
                    <a:pt x="27379" y="953429"/>
                    <a:pt x="123" y="663210"/>
                  </a:cubicBezTo>
                  <a:cubicBezTo>
                    <a:pt x="-610" y="655516"/>
                    <a:pt x="1955" y="647897"/>
                    <a:pt x="7157" y="642108"/>
                  </a:cubicBezTo>
                  <a:cubicBezTo>
                    <a:pt x="12359" y="636393"/>
                    <a:pt x="19759" y="633096"/>
                    <a:pt x="27452" y="633096"/>
                  </a:cubicBezTo>
                  <a:lnTo>
                    <a:pt x="110467" y="633096"/>
                  </a:lnTo>
                  <a:lnTo>
                    <a:pt x="110467" y="578144"/>
                  </a:lnTo>
                  <a:lnTo>
                    <a:pt x="27452" y="578144"/>
                  </a:lnTo>
                  <a:cubicBezTo>
                    <a:pt x="19686" y="578144"/>
                    <a:pt x="12359" y="574920"/>
                    <a:pt x="7157" y="569132"/>
                  </a:cubicBezTo>
                  <a:cubicBezTo>
                    <a:pt x="1955" y="563417"/>
                    <a:pt x="-610" y="555797"/>
                    <a:pt x="123" y="548031"/>
                  </a:cubicBezTo>
                  <a:cubicBezTo>
                    <a:pt x="27379" y="257811"/>
                    <a:pt x="257811" y="27379"/>
                    <a:pt x="548030" y="123"/>
                  </a:cubicBezTo>
                  <a:cubicBezTo>
                    <a:pt x="555723" y="-610"/>
                    <a:pt x="563344" y="1955"/>
                    <a:pt x="569132" y="7157"/>
                  </a:cubicBezTo>
                  <a:cubicBezTo>
                    <a:pt x="574847" y="12359"/>
                    <a:pt x="578144" y="19760"/>
                    <a:pt x="578144" y="27453"/>
                  </a:cubicBezTo>
                  <a:lnTo>
                    <a:pt x="578144" y="110467"/>
                  </a:lnTo>
                  <a:lnTo>
                    <a:pt x="633096" y="110467"/>
                  </a:lnTo>
                  <a:lnTo>
                    <a:pt x="633096" y="27453"/>
                  </a:lnTo>
                  <a:cubicBezTo>
                    <a:pt x="633096" y="19686"/>
                    <a:pt x="636320" y="12359"/>
                    <a:pt x="642108" y="7157"/>
                  </a:cubicBezTo>
                  <a:cubicBezTo>
                    <a:pt x="647823" y="1955"/>
                    <a:pt x="655443" y="-610"/>
                    <a:pt x="663210" y="123"/>
                  </a:cubicBezTo>
                  <a:cubicBezTo>
                    <a:pt x="953429" y="27379"/>
                    <a:pt x="1183861" y="257811"/>
                    <a:pt x="1211117" y="548031"/>
                  </a:cubicBezTo>
                  <a:cubicBezTo>
                    <a:pt x="1211850" y="555724"/>
                    <a:pt x="1209285" y="563344"/>
                    <a:pt x="1204083" y="569132"/>
                  </a:cubicBezTo>
                  <a:cubicBezTo>
                    <a:pt x="1198881" y="574847"/>
                    <a:pt x="1191481" y="578144"/>
                    <a:pt x="1183787" y="578144"/>
                  </a:cubicBezTo>
                  <a:lnTo>
                    <a:pt x="1100773" y="578144"/>
                  </a:lnTo>
                  <a:lnTo>
                    <a:pt x="1100773" y="633096"/>
                  </a:lnTo>
                  <a:lnTo>
                    <a:pt x="1183787" y="633096"/>
                  </a:lnTo>
                  <a:cubicBezTo>
                    <a:pt x="1191554" y="633096"/>
                    <a:pt x="1198881" y="636320"/>
                    <a:pt x="1204083" y="642108"/>
                  </a:cubicBezTo>
                  <a:cubicBezTo>
                    <a:pt x="1209285" y="647823"/>
                    <a:pt x="1211850" y="655443"/>
                    <a:pt x="1211117" y="663210"/>
                  </a:cubicBezTo>
                  <a:cubicBezTo>
                    <a:pt x="1183861" y="953429"/>
                    <a:pt x="953429" y="1183861"/>
                    <a:pt x="663210" y="1211117"/>
                  </a:cubicBezTo>
                  <a:cubicBezTo>
                    <a:pt x="655443" y="1211850"/>
                    <a:pt x="647823" y="1209285"/>
                    <a:pt x="642108" y="1204083"/>
                  </a:cubicBezTo>
                  <a:cubicBezTo>
                    <a:pt x="636393" y="1198881"/>
                    <a:pt x="633096" y="1191481"/>
                    <a:pt x="633096" y="1183788"/>
                  </a:cubicBezTo>
                  <a:lnTo>
                    <a:pt x="633096" y="1100774"/>
                  </a:lnTo>
                  <a:lnTo>
                    <a:pt x="578144" y="1100774"/>
                  </a:lnTo>
                  <a:lnTo>
                    <a:pt x="578144" y="1183788"/>
                  </a:lnTo>
                  <a:cubicBezTo>
                    <a:pt x="578144" y="1191554"/>
                    <a:pt x="574920" y="1198881"/>
                    <a:pt x="569132" y="1204083"/>
                  </a:cubicBezTo>
                  <a:cubicBezTo>
                    <a:pt x="564076" y="1208699"/>
                    <a:pt x="557482" y="1211264"/>
                    <a:pt x="550668" y="1211264"/>
                  </a:cubicBezTo>
                  <a:close/>
                  <a:moveTo>
                    <a:pt x="58518" y="688195"/>
                  </a:moveTo>
                  <a:cubicBezTo>
                    <a:pt x="94274" y="927931"/>
                    <a:pt x="283382" y="1117039"/>
                    <a:pt x="523119" y="1152795"/>
                  </a:cubicBezTo>
                  <a:lnTo>
                    <a:pt x="523119" y="1073298"/>
                  </a:lnTo>
                  <a:cubicBezTo>
                    <a:pt x="523119" y="1058131"/>
                    <a:pt x="535428" y="1045822"/>
                    <a:pt x="550595" y="1045822"/>
                  </a:cubicBezTo>
                  <a:lnTo>
                    <a:pt x="660499" y="1045822"/>
                  </a:lnTo>
                  <a:cubicBezTo>
                    <a:pt x="675665" y="1045822"/>
                    <a:pt x="687975" y="1058131"/>
                    <a:pt x="687975" y="1073298"/>
                  </a:cubicBezTo>
                  <a:lnTo>
                    <a:pt x="687975" y="1152795"/>
                  </a:lnTo>
                  <a:cubicBezTo>
                    <a:pt x="927711" y="1117039"/>
                    <a:pt x="1116819" y="927931"/>
                    <a:pt x="1152575" y="688195"/>
                  </a:cubicBezTo>
                  <a:lnTo>
                    <a:pt x="1073078" y="688195"/>
                  </a:lnTo>
                  <a:cubicBezTo>
                    <a:pt x="1057911" y="688195"/>
                    <a:pt x="1045602" y="675885"/>
                    <a:pt x="1045602" y="660719"/>
                  </a:cubicBezTo>
                  <a:lnTo>
                    <a:pt x="1045602" y="550815"/>
                  </a:lnTo>
                  <a:cubicBezTo>
                    <a:pt x="1045602" y="535648"/>
                    <a:pt x="1057911" y="523339"/>
                    <a:pt x="1073078" y="523339"/>
                  </a:cubicBezTo>
                  <a:lnTo>
                    <a:pt x="1152575" y="523339"/>
                  </a:lnTo>
                  <a:cubicBezTo>
                    <a:pt x="1116819" y="283602"/>
                    <a:pt x="927711" y="94494"/>
                    <a:pt x="687975" y="58738"/>
                  </a:cubicBezTo>
                  <a:lnTo>
                    <a:pt x="687975" y="138236"/>
                  </a:lnTo>
                  <a:cubicBezTo>
                    <a:pt x="687975" y="153403"/>
                    <a:pt x="675665" y="165712"/>
                    <a:pt x="660499" y="165712"/>
                  </a:cubicBezTo>
                  <a:lnTo>
                    <a:pt x="550595" y="165712"/>
                  </a:lnTo>
                  <a:cubicBezTo>
                    <a:pt x="535428" y="165712"/>
                    <a:pt x="523119" y="153403"/>
                    <a:pt x="523119" y="138236"/>
                  </a:cubicBezTo>
                  <a:lnTo>
                    <a:pt x="523119" y="58738"/>
                  </a:lnTo>
                  <a:cubicBezTo>
                    <a:pt x="283382" y="94494"/>
                    <a:pt x="94274" y="283602"/>
                    <a:pt x="58518" y="523339"/>
                  </a:cubicBezTo>
                  <a:lnTo>
                    <a:pt x="138016" y="523339"/>
                  </a:lnTo>
                  <a:cubicBezTo>
                    <a:pt x="153182" y="523339"/>
                    <a:pt x="165492" y="535648"/>
                    <a:pt x="165492" y="550815"/>
                  </a:cubicBezTo>
                  <a:lnTo>
                    <a:pt x="165492" y="660719"/>
                  </a:lnTo>
                  <a:cubicBezTo>
                    <a:pt x="165492" y="675885"/>
                    <a:pt x="153182" y="688195"/>
                    <a:pt x="138016" y="688195"/>
                  </a:cubicBezTo>
                  <a:lnTo>
                    <a:pt x="58518" y="688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3309;p55">
              <a:extLst>
                <a:ext uri="{FF2B5EF4-FFF2-40B4-BE49-F238E27FC236}">
                  <a16:creationId xmlns:a16="http://schemas.microsoft.com/office/drawing/2014/main" id="{D27645C6-D7C8-5751-B5A8-5B341A46C8BB}"/>
                </a:ext>
              </a:extLst>
            </p:cNvPr>
            <p:cNvSpPr/>
            <p:nvPr/>
          </p:nvSpPr>
          <p:spPr>
            <a:xfrm>
              <a:off x="5096534" y="5534611"/>
              <a:ext cx="384663" cy="384663"/>
            </a:xfrm>
            <a:custGeom>
              <a:avLst/>
              <a:gdLst/>
              <a:ahLst/>
              <a:cxnLst/>
              <a:rect l="l" t="t" r="r" b="b"/>
              <a:pathLst>
                <a:path w="384663" h="384663" extrusionOk="0">
                  <a:moveTo>
                    <a:pt x="192332" y="384663"/>
                  </a:moveTo>
                  <a:cubicBezTo>
                    <a:pt x="86311" y="384663"/>
                    <a:pt x="0" y="298352"/>
                    <a:pt x="0" y="192332"/>
                  </a:cubicBezTo>
                  <a:cubicBezTo>
                    <a:pt x="0" y="86311"/>
                    <a:pt x="86311" y="0"/>
                    <a:pt x="192332" y="0"/>
                  </a:cubicBezTo>
                  <a:cubicBezTo>
                    <a:pt x="298352" y="0"/>
                    <a:pt x="384663" y="86311"/>
                    <a:pt x="384663" y="192332"/>
                  </a:cubicBezTo>
                  <a:cubicBezTo>
                    <a:pt x="384663" y="298352"/>
                    <a:pt x="298352" y="384663"/>
                    <a:pt x="192332" y="384663"/>
                  </a:cubicBezTo>
                  <a:close/>
                  <a:moveTo>
                    <a:pt x="192332" y="54952"/>
                  </a:moveTo>
                  <a:cubicBezTo>
                    <a:pt x="116571" y="54952"/>
                    <a:pt x="54952" y="116571"/>
                    <a:pt x="54952" y="192332"/>
                  </a:cubicBezTo>
                  <a:cubicBezTo>
                    <a:pt x="54952" y="268092"/>
                    <a:pt x="116571" y="329712"/>
                    <a:pt x="192332" y="329712"/>
                  </a:cubicBezTo>
                  <a:cubicBezTo>
                    <a:pt x="268092" y="329712"/>
                    <a:pt x="329712" y="268092"/>
                    <a:pt x="329712" y="192332"/>
                  </a:cubicBezTo>
                  <a:cubicBezTo>
                    <a:pt x="329712" y="116571"/>
                    <a:pt x="268092" y="54952"/>
                    <a:pt x="192332" y="54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3310;p55">
              <a:extLst>
                <a:ext uri="{FF2B5EF4-FFF2-40B4-BE49-F238E27FC236}">
                  <a16:creationId xmlns:a16="http://schemas.microsoft.com/office/drawing/2014/main" id="{E0DEB58C-7927-9241-AC91-56A602D154FE}"/>
                </a:ext>
              </a:extLst>
            </p:cNvPr>
            <p:cNvSpPr/>
            <p:nvPr/>
          </p:nvSpPr>
          <p:spPr>
            <a:xfrm>
              <a:off x="4960400" y="5974226"/>
              <a:ext cx="657005" cy="329711"/>
            </a:xfrm>
            <a:custGeom>
              <a:avLst/>
              <a:gdLst/>
              <a:ahLst/>
              <a:cxnLst/>
              <a:rect l="l" t="t" r="r" b="b"/>
              <a:pathLst>
                <a:path w="657005" h="329711" extrusionOk="0">
                  <a:moveTo>
                    <a:pt x="328466" y="329712"/>
                  </a:moveTo>
                  <a:cubicBezTo>
                    <a:pt x="196654" y="329712"/>
                    <a:pt x="75467" y="263330"/>
                    <a:pt x="4323" y="152180"/>
                  </a:cubicBezTo>
                  <a:cubicBezTo>
                    <a:pt x="1465" y="147784"/>
                    <a:pt x="0" y="142582"/>
                    <a:pt x="0" y="137380"/>
                  </a:cubicBezTo>
                  <a:cubicBezTo>
                    <a:pt x="0" y="61619"/>
                    <a:pt x="61619" y="0"/>
                    <a:pt x="137380" y="0"/>
                  </a:cubicBezTo>
                  <a:lnTo>
                    <a:pt x="519625" y="0"/>
                  </a:lnTo>
                  <a:cubicBezTo>
                    <a:pt x="595386" y="0"/>
                    <a:pt x="657005" y="61619"/>
                    <a:pt x="657005" y="137380"/>
                  </a:cubicBezTo>
                  <a:cubicBezTo>
                    <a:pt x="657005" y="142655"/>
                    <a:pt x="655466" y="147784"/>
                    <a:pt x="652682" y="152180"/>
                  </a:cubicBezTo>
                  <a:cubicBezTo>
                    <a:pt x="581538" y="263330"/>
                    <a:pt x="460351" y="329712"/>
                    <a:pt x="328539" y="329712"/>
                  </a:cubicBezTo>
                  <a:close/>
                  <a:moveTo>
                    <a:pt x="55245" y="129687"/>
                  </a:moveTo>
                  <a:cubicBezTo>
                    <a:pt x="116791" y="220687"/>
                    <a:pt x="218269" y="274760"/>
                    <a:pt x="328466" y="274760"/>
                  </a:cubicBezTo>
                  <a:cubicBezTo>
                    <a:pt x="438663" y="274760"/>
                    <a:pt x="540141" y="220687"/>
                    <a:pt x="601687" y="129687"/>
                  </a:cubicBezTo>
                  <a:cubicBezTo>
                    <a:pt x="597803" y="87850"/>
                    <a:pt x="562488" y="54952"/>
                    <a:pt x="519625" y="54952"/>
                  </a:cubicBezTo>
                  <a:lnTo>
                    <a:pt x="137380" y="54952"/>
                  </a:lnTo>
                  <a:cubicBezTo>
                    <a:pt x="94517" y="54952"/>
                    <a:pt x="59202" y="87850"/>
                    <a:pt x="55318" y="129687"/>
                  </a:cubicBezTo>
                  <a:close/>
                  <a:moveTo>
                    <a:pt x="629456" y="137380"/>
                  </a:moveTo>
                  <a:lnTo>
                    <a:pt x="629456" y="137380"/>
                  </a:lnTo>
                  <a:lnTo>
                    <a:pt x="629456" y="1373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882;p53">
            <a:extLst>
              <a:ext uri="{FF2B5EF4-FFF2-40B4-BE49-F238E27FC236}">
                <a16:creationId xmlns:a16="http://schemas.microsoft.com/office/drawing/2014/main" id="{7C82924C-1320-3890-3B9E-017B891E57C6}"/>
              </a:ext>
            </a:extLst>
          </p:cNvPr>
          <p:cNvGrpSpPr/>
          <p:nvPr/>
        </p:nvGrpSpPr>
        <p:grpSpPr>
          <a:xfrm>
            <a:off x="195661" y="4208683"/>
            <a:ext cx="281058" cy="276651"/>
            <a:chOff x="4687894" y="2289713"/>
            <a:chExt cx="359594" cy="353909"/>
          </a:xfrm>
        </p:grpSpPr>
        <p:sp>
          <p:nvSpPr>
            <p:cNvPr id="1046" name="Google Shape;1883;p53">
              <a:extLst>
                <a:ext uri="{FF2B5EF4-FFF2-40B4-BE49-F238E27FC236}">
                  <a16:creationId xmlns:a16="http://schemas.microsoft.com/office/drawing/2014/main" id="{DB2C1AEE-70CE-57E8-A4AF-6CE3A70017CC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884;p53">
              <a:extLst>
                <a:ext uri="{FF2B5EF4-FFF2-40B4-BE49-F238E27FC236}">
                  <a16:creationId xmlns:a16="http://schemas.microsoft.com/office/drawing/2014/main" id="{60BFCF19-0A8E-E268-8160-D22511EFEA7A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885;p53">
              <a:extLst>
                <a:ext uri="{FF2B5EF4-FFF2-40B4-BE49-F238E27FC236}">
                  <a16:creationId xmlns:a16="http://schemas.microsoft.com/office/drawing/2014/main" id="{7DA1292F-0FC4-B8E9-B810-B32DA5FB6839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104;p48">
            <a:extLst>
              <a:ext uri="{FF2B5EF4-FFF2-40B4-BE49-F238E27FC236}">
                <a16:creationId xmlns:a16="http://schemas.microsoft.com/office/drawing/2014/main" id="{BE91ACEC-21D4-3352-6A81-A6C6B258769A}"/>
              </a:ext>
            </a:extLst>
          </p:cNvPr>
          <p:cNvGrpSpPr/>
          <p:nvPr/>
        </p:nvGrpSpPr>
        <p:grpSpPr>
          <a:xfrm>
            <a:off x="4829609" y="3631068"/>
            <a:ext cx="72190" cy="67274"/>
            <a:chOff x="7810319" y="3921168"/>
            <a:chExt cx="216657" cy="216657"/>
          </a:xfrm>
        </p:grpSpPr>
        <p:grpSp>
          <p:nvGrpSpPr>
            <p:cNvPr id="1050" name="Google Shape;1105;p48">
              <a:extLst>
                <a:ext uri="{FF2B5EF4-FFF2-40B4-BE49-F238E27FC236}">
                  <a16:creationId xmlns:a16="http://schemas.microsoft.com/office/drawing/2014/main" id="{DDB58FB9-3A52-A30F-46BE-5B13319C1720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052" name="Google Shape;1106;p48">
                <a:extLst>
                  <a:ext uri="{FF2B5EF4-FFF2-40B4-BE49-F238E27FC236}">
                    <a16:creationId xmlns:a16="http://schemas.microsoft.com/office/drawing/2014/main" id="{0DC19BEC-C497-F732-705C-617B922DE532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107;p48">
                <a:extLst>
                  <a:ext uri="{FF2B5EF4-FFF2-40B4-BE49-F238E27FC236}">
                    <a16:creationId xmlns:a16="http://schemas.microsoft.com/office/drawing/2014/main" id="{F9C59741-00E3-9339-9C86-EF86E5426BC1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108;p48">
              <a:extLst>
                <a:ext uri="{FF2B5EF4-FFF2-40B4-BE49-F238E27FC236}">
                  <a16:creationId xmlns:a16="http://schemas.microsoft.com/office/drawing/2014/main" id="{AE303B7C-F930-501D-3DB5-8BF026F96203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104;p48">
            <a:extLst>
              <a:ext uri="{FF2B5EF4-FFF2-40B4-BE49-F238E27FC236}">
                <a16:creationId xmlns:a16="http://schemas.microsoft.com/office/drawing/2014/main" id="{5A1A9E2B-AAC7-91DD-4295-ADDA62C193F6}"/>
              </a:ext>
            </a:extLst>
          </p:cNvPr>
          <p:cNvGrpSpPr/>
          <p:nvPr/>
        </p:nvGrpSpPr>
        <p:grpSpPr>
          <a:xfrm>
            <a:off x="4829609" y="3845382"/>
            <a:ext cx="72190" cy="67274"/>
            <a:chOff x="7810319" y="3921168"/>
            <a:chExt cx="216657" cy="216657"/>
          </a:xfrm>
        </p:grpSpPr>
        <p:grpSp>
          <p:nvGrpSpPr>
            <p:cNvPr id="1055" name="Google Shape;1105;p48">
              <a:extLst>
                <a:ext uri="{FF2B5EF4-FFF2-40B4-BE49-F238E27FC236}">
                  <a16:creationId xmlns:a16="http://schemas.microsoft.com/office/drawing/2014/main" id="{CB4A4CC4-3CBE-7661-9E82-3AA1B69623F2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057" name="Google Shape;1106;p48">
                <a:extLst>
                  <a:ext uri="{FF2B5EF4-FFF2-40B4-BE49-F238E27FC236}">
                    <a16:creationId xmlns:a16="http://schemas.microsoft.com/office/drawing/2014/main" id="{2FBF602C-2719-EA10-8CFE-9B05246E404B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107;p48">
                <a:extLst>
                  <a:ext uri="{FF2B5EF4-FFF2-40B4-BE49-F238E27FC236}">
                    <a16:creationId xmlns:a16="http://schemas.microsoft.com/office/drawing/2014/main" id="{621D7F4A-9AF3-94B1-A5B1-A39AD32DB84B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6" name="Google Shape;1108;p48">
              <a:extLst>
                <a:ext uri="{FF2B5EF4-FFF2-40B4-BE49-F238E27FC236}">
                  <a16:creationId xmlns:a16="http://schemas.microsoft.com/office/drawing/2014/main" id="{B5D8633A-A594-3801-E569-7F28BB8F286F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104;p48">
            <a:extLst>
              <a:ext uri="{FF2B5EF4-FFF2-40B4-BE49-F238E27FC236}">
                <a16:creationId xmlns:a16="http://schemas.microsoft.com/office/drawing/2014/main" id="{F9DB78C2-4C77-C489-8E5F-393E528A0409}"/>
              </a:ext>
            </a:extLst>
          </p:cNvPr>
          <p:cNvGrpSpPr/>
          <p:nvPr/>
        </p:nvGrpSpPr>
        <p:grpSpPr>
          <a:xfrm>
            <a:off x="4829609" y="4065973"/>
            <a:ext cx="72190" cy="67274"/>
            <a:chOff x="7810319" y="3921168"/>
            <a:chExt cx="216657" cy="216657"/>
          </a:xfrm>
        </p:grpSpPr>
        <p:grpSp>
          <p:nvGrpSpPr>
            <p:cNvPr id="1060" name="Google Shape;1105;p48">
              <a:extLst>
                <a:ext uri="{FF2B5EF4-FFF2-40B4-BE49-F238E27FC236}">
                  <a16:creationId xmlns:a16="http://schemas.microsoft.com/office/drawing/2014/main" id="{49D86B42-C78C-8225-45F1-E73C39CB8136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062" name="Google Shape;1106;p48">
                <a:extLst>
                  <a:ext uri="{FF2B5EF4-FFF2-40B4-BE49-F238E27FC236}">
                    <a16:creationId xmlns:a16="http://schemas.microsoft.com/office/drawing/2014/main" id="{610850AD-9D89-3E99-4130-8BD8CE255AAD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107;p48">
                <a:extLst>
                  <a:ext uri="{FF2B5EF4-FFF2-40B4-BE49-F238E27FC236}">
                    <a16:creationId xmlns:a16="http://schemas.microsoft.com/office/drawing/2014/main" id="{0963A332-0BEE-9880-DC81-7ECBE71CDB0F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1" name="Google Shape;1108;p48">
              <a:extLst>
                <a:ext uri="{FF2B5EF4-FFF2-40B4-BE49-F238E27FC236}">
                  <a16:creationId xmlns:a16="http://schemas.microsoft.com/office/drawing/2014/main" id="{B001D21F-2EA8-D0D0-8278-BF4FE95274D4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104;p48">
            <a:extLst>
              <a:ext uri="{FF2B5EF4-FFF2-40B4-BE49-F238E27FC236}">
                <a16:creationId xmlns:a16="http://schemas.microsoft.com/office/drawing/2014/main" id="{7BDBC874-42BF-CE00-3C21-FE9F5E455152}"/>
              </a:ext>
            </a:extLst>
          </p:cNvPr>
          <p:cNvGrpSpPr/>
          <p:nvPr/>
        </p:nvGrpSpPr>
        <p:grpSpPr>
          <a:xfrm>
            <a:off x="4829609" y="4286564"/>
            <a:ext cx="72190" cy="67274"/>
            <a:chOff x="7810319" y="3921168"/>
            <a:chExt cx="216657" cy="216657"/>
          </a:xfrm>
        </p:grpSpPr>
        <p:grpSp>
          <p:nvGrpSpPr>
            <p:cNvPr id="1065" name="Google Shape;1105;p48">
              <a:extLst>
                <a:ext uri="{FF2B5EF4-FFF2-40B4-BE49-F238E27FC236}">
                  <a16:creationId xmlns:a16="http://schemas.microsoft.com/office/drawing/2014/main" id="{BBD3C211-9B5C-D5E2-F97F-CD78A7DB8238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067" name="Google Shape;1106;p48">
                <a:extLst>
                  <a:ext uri="{FF2B5EF4-FFF2-40B4-BE49-F238E27FC236}">
                    <a16:creationId xmlns:a16="http://schemas.microsoft.com/office/drawing/2014/main" id="{AA3098A1-F44C-6F35-B4BD-C2D2AB59A07B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107;p48">
                <a:extLst>
                  <a:ext uri="{FF2B5EF4-FFF2-40B4-BE49-F238E27FC236}">
                    <a16:creationId xmlns:a16="http://schemas.microsoft.com/office/drawing/2014/main" id="{45280E70-7076-9BFA-03DD-ABA1DD091DB2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108;p48">
              <a:extLst>
                <a:ext uri="{FF2B5EF4-FFF2-40B4-BE49-F238E27FC236}">
                  <a16:creationId xmlns:a16="http://schemas.microsoft.com/office/drawing/2014/main" id="{597A9699-603B-F6BE-A8EE-2C3EA25F300A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35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48CFD8-AAC3-FA5E-C307-A64471CFD451}"/>
              </a:ext>
            </a:extLst>
          </p:cNvPr>
          <p:cNvSpPr txBox="1"/>
          <p:nvPr/>
        </p:nvSpPr>
        <p:spPr>
          <a:xfrm>
            <a:off x="103667" y="161431"/>
            <a:ext cx="893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Разработано 3 легко встраиваемых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микросервиса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(принимают на вход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возвращают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 и простые варианты программ-клиентов с удобным интерфейсом для демонстрации функционала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9EBCE-BC52-1FF3-D71D-9F4AF9BEA858}"/>
              </a:ext>
            </a:extLst>
          </p:cNvPr>
          <p:cNvSpPr txBox="1"/>
          <p:nvPr/>
        </p:nvSpPr>
        <p:spPr>
          <a:xfrm>
            <a:off x="103667" y="796308"/>
            <a:ext cx="346621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Генератор приветствий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Создает персонализированные креативные приветствия с учетом: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Даты и времени суток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Международных и государственных    праздников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(и интеграцией нативной рекламы возможностей календаря VK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WorkSpace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Предполагаемые режимы работы: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Ежедневная генерация при первом запуске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Пакетная генерация пула приветствий (для экономии ресурсов)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Данный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микросервис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демонстрирует полезность персонализированного общения с пользователем через интерфейс для: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Повышения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эмоциональной вовлеченности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Улучшения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имиджа компании через демонстрацию инновационного подхода при создании продуктов и внимания к мелочам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Добавления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нового места размещения рекламы сервисов VK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D741A-DB95-3DB7-1B4E-D23A53A17E5A}"/>
              </a:ext>
            </a:extLst>
          </p:cNvPr>
          <p:cNvSpPr txBox="1"/>
          <p:nvPr/>
        </p:nvSpPr>
        <p:spPr>
          <a:xfrm>
            <a:off x="3569881" y="796308"/>
            <a:ext cx="28686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ИИ-ассистент для генерации событий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Генерирует структурированные названия и описания событий на основе: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Основных параметров (дата, время, адрес, онлайн/офлайн)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Пользовательского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промпта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Выбранного стиля (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краткий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подробный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</a:p>
          <a:p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официальный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неформальный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Есть возможность доработки результатов через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фидбек-луп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Исходя из даты, времени и адреса события (если оно не онлайн), ищет в интернете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прогноз погоды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самостоятельно встраивает его в описание события.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41519-C3D1-4552-8114-081BF9D3413D}"/>
              </a:ext>
            </a:extLst>
          </p:cNvPr>
          <p:cNvSpPr txBox="1"/>
          <p:nvPr/>
        </p:nvSpPr>
        <p:spPr>
          <a:xfrm>
            <a:off x="6438531" y="775112"/>
            <a:ext cx="2601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ИИ-ассистент для генерации задач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Генерирует структурированные названия и описания задач на основе: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Основных параметров (дата и время начала/завершения выполнения)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Пользовательского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промпта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 Выбранного стиля (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краткий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подробный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официальный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неформальный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Есть возможность доработки результатов через </a:t>
            </a:r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фидбек-луп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0" name="Google Shape;1104;p48">
            <a:extLst>
              <a:ext uri="{FF2B5EF4-FFF2-40B4-BE49-F238E27FC236}">
                <a16:creationId xmlns:a16="http://schemas.microsoft.com/office/drawing/2014/main" id="{BD3CBC10-9342-DEA5-A6AF-747F5E5ACC32}"/>
              </a:ext>
            </a:extLst>
          </p:cNvPr>
          <p:cNvGrpSpPr/>
          <p:nvPr/>
        </p:nvGrpSpPr>
        <p:grpSpPr>
          <a:xfrm>
            <a:off x="172548" y="1446078"/>
            <a:ext cx="72190" cy="67274"/>
            <a:chOff x="7810319" y="3921168"/>
            <a:chExt cx="216657" cy="216657"/>
          </a:xfrm>
        </p:grpSpPr>
        <p:grpSp>
          <p:nvGrpSpPr>
            <p:cNvPr id="11" name="Google Shape;1105;p48">
              <a:extLst>
                <a:ext uri="{FF2B5EF4-FFF2-40B4-BE49-F238E27FC236}">
                  <a16:creationId xmlns:a16="http://schemas.microsoft.com/office/drawing/2014/main" id="{F93688BD-F96E-97C3-6479-A43953ED2D53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3" name="Google Shape;1106;p48">
                <a:extLst>
                  <a:ext uri="{FF2B5EF4-FFF2-40B4-BE49-F238E27FC236}">
                    <a16:creationId xmlns:a16="http://schemas.microsoft.com/office/drawing/2014/main" id="{AE07526C-D5E6-227A-8A66-826ED1AB4C90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07;p48">
                <a:extLst>
                  <a:ext uri="{FF2B5EF4-FFF2-40B4-BE49-F238E27FC236}">
                    <a16:creationId xmlns:a16="http://schemas.microsoft.com/office/drawing/2014/main" id="{5C8B0A13-0A40-5AB1-6E29-E236E75F8800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108;p48">
              <a:extLst>
                <a:ext uri="{FF2B5EF4-FFF2-40B4-BE49-F238E27FC236}">
                  <a16:creationId xmlns:a16="http://schemas.microsoft.com/office/drawing/2014/main" id="{3784D920-19BA-2676-24B3-0FA88537AF92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104;p48">
            <a:extLst>
              <a:ext uri="{FF2B5EF4-FFF2-40B4-BE49-F238E27FC236}">
                <a16:creationId xmlns:a16="http://schemas.microsoft.com/office/drawing/2014/main" id="{ACBCE625-CCAD-F127-FFE3-8AF0FE478078}"/>
              </a:ext>
            </a:extLst>
          </p:cNvPr>
          <p:cNvGrpSpPr/>
          <p:nvPr/>
        </p:nvGrpSpPr>
        <p:grpSpPr>
          <a:xfrm>
            <a:off x="172548" y="1625009"/>
            <a:ext cx="72190" cy="67274"/>
            <a:chOff x="7810319" y="3921168"/>
            <a:chExt cx="216657" cy="216657"/>
          </a:xfrm>
        </p:grpSpPr>
        <p:grpSp>
          <p:nvGrpSpPr>
            <p:cNvPr id="16" name="Google Shape;1105;p48">
              <a:extLst>
                <a:ext uri="{FF2B5EF4-FFF2-40B4-BE49-F238E27FC236}">
                  <a16:creationId xmlns:a16="http://schemas.microsoft.com/office/drawing/2014/main" id="{DB2E3AD3-CCBC-19DA-8A91-A09748298789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8" name="Google Shape;1106;p48">
                <a:extLst>
                  <a:ext uri="{FF2B5EF4-FFF2-40B4-BE49-F238E27FC236}">
                    <a16:creationId xmlns:a16="http://schemas.microsoft.com/office/drawing/2014/main" id="{EA7C7C08-2ACB-0DCF-67FE-B6BC5207E019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07;p48">
                <a:extLst>
                  <a:ext uri="{FF2B5EF4-FFF2-40B4-BE49-F238E27FC236}">
                    <a16:creationId xmlns:a16="http://schemas.microsoft.com/office/drawing/2014/main" id="{DC6D7DC9-710F-BF78-6CAD-B880265A0B13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108;p48">
              <a:extLst>
                <a:ext uri="{FF2B5EF4-FFF2-40B4-BE49-F238E27FC236}">
                  <a16:creationId xmlns:a16="http://schemas.microsoft.com/office/drawing/2014/main" id="{70798CB4-841B-57AC-68E7-A21029587ED6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04;p48">
            <a:extLst>
              <a:ext uri="{FF2B5EF4-FFF2-40B4-BE49-F238E27FC236}">
                <a16:creationId xmlns:a16="http://schemas.microsoft.com/office/drawing/2014/main" id="{7AEF51C7-CB54-0559-7CD9-E78CC5A33472}"/>
              </a:ext>
            </a:extLst>
          </p:cNvPr>
          <p:cNvGrpSpPr/>
          <p:nvPr/>
        </p:nvGrpSpPr>
        <p:grpSpPr>
          <a:xfrm>
            <a:off x="172548" y="2014919"/>
            <a:ext cx="72190" cy="67274"/>
            <a:chOff x="7810319" y="3921168"/>
            <a:chExt cx="216657" cy="216657"/>
          </a:xfrm>
        </p:grpSpPr>
        <p:grpSp>
          <p:nvGrpSpPr>
            <p:cNvPr id="21" name="Google Shape;1105;p48">
              <a:extLst>
                <a:ext uri="{FF2B5EF4-FFF2-40B4-BE49-F238E27FC236}">
                  <a16:creationId xmlns:a16="http://schemas.microsoft.com/office/drawing/2014/main" id="{EB635C43-93AD-814A-883C-CE98C3494153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23" name="Google Shape;1106;p48">
                <a:extLst>
                  <a:ext uri="{FF2B5EF4-FFF2-40B4-BE49-F238E27FC236}">
                    <a16:creationId xmlns:a16="http://schemas.microsoft.com/office/drawing/2014/main" id="{8F106D59-9245-EA4E-AD39-33792CB50BBA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07;p48">
                <a:extLst>
                  <a:ext uri="{FF2B5EF4-FFF2-40B4-BE49-F238E27FC236}">
                    <a16:creationId xmlns:a16="http://schemas.microsoft.com/office/drawing/2014/main" id="{31C5B2E1-4CE9-8B47-D812-0FFB528E2BD8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108;p48">
              <a:extLst>
                <a:ext uri="{FF2B5EF4-FFF2-40B4-BE49-F238E27FC236}">
                  <a16:creationId xmlns:a16="http://schemas.microsoft.com/office/drawing/2014/main" id="{200C4C52-9FB2-F88B-DABA-CD9253BE58D5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04;p48">
            <a:extLst>
              <a:ext uri="{FF2B5EF4-FFF2-40B4-BE49-F238E27FC236}">
                <a16:creationId xmlns:a16="http://schemas.microsoft.com/office/drawing/2014/main" id="{864A108B-0154-0FD5-69A7-D58BB6607BDC}"/>
              </a:ext>
            </a:extLst>
          </p:cNvPr>
          <p:cNvGrpSpPr/>
          <p:nvPr/>
        </p:nvGrpSpPr>
        <p:grpSpPr>
          <a:xfrm>
            <a:off x="174103" y="2540361"/>
            <a:ext cx="72190" cy="67274"/>
            <a:chOff x="7810319" y="3921168"/>
            <a:chExt cx="216657" cy="216657"/>
          </a:xfrm>
        </p:grpSpPr>
        <p:grpSp>
          <p:nvGrpSpPr>
            <p:cNvPr id="26" name="Google Shape;1105;p48">
              <a:extLst>
                <a:ext uri="{FF2B5EF4-FFF2-40B4-BE49-F238E27FC236}">
                  <a16:creationId xmlns:a16="http://schemas.microsoft.com/office/drawing/2014/main" id="{5450F961-B8F4-8894-1CD5-A1C33D5A957F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28" name="Google Shape;1106;p48">
                <a:extLst>
                  <a:ext uri="{FF2B5EF4-FFF2-40B4-BE49-F238E27FC236}">
                    <a16:creationId xmlns:a16="http://schemas.microsoft.com/office/drawing/2014/main" id="{CEA1B186-7297-6CA3-863F-9805DB77DB78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07;p48">
                <a:extLst>
                  <a:ext uri="{FF2B5EF4-FFF2-40B4-BE49-F238E27FC236}">
                    <a16:creationId xmlns:a16="http://schemas.microsoft.com/office/drawing/2014/main" id="{CC3CDB51-58CA-D0F1-5908-614336B6B0F0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108;p48">
              <a:extLst>
                <a:ext uri="{FF2B5EF4-FFF2-40B4-BE49-F238E27FC236}">
                  <a16:creationId xmlns:a16="http://schemas.microsoft.com/office/drawing/2014/main" id="{51EC73F0-C47E-F390-20C2-C4714AC7A82E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104;p48">
            <a:extLst>
              <a:ext uri="{FF2B5EF4-FFF2-40B4-BE49-F238E27FC236}">
                <a16:creationId xmlns:a16="http://schemas.microsoft.com/office/drawing/2014/main" id="{C6746EFC-711A-945F-3D79-96B10C6EC74C}"/>
              </a:ext>
            </a:extLst>
          </p:cNvPr>
          <p:cNvGrpSpPr/>
          <p:nvPr/>
        </p:nvGrpSpPr>
        <p:grpSpPr>
          <a:xfrm>
            <a:off x="168540" y="2719292"/>
            <a:ext cx="72190" cy="67274"/>
            <a:chOff x="7810319" y="3921168"/>
            <a:chExt cx="216657" cy="216657"/>
          </a:xfrm>
        </p:grpSpPr>
        <p:grpSp>
          <p:nvGrpSpPr>
            <p:cNvPr id="31" name="Google Shape;1105;p48">
              <a:extLst>
                <a:ext uri="{FF2B5EF4-FFF2-40B4-BE49-F238E27FC236}">
                  <a16:creationId xmlns:a16="http://schemas.microsoft.com/office/drawing/2014/main" id="{959F255C-FCAB-E0BA-7DF9-4830D2D2162F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29" name="Google Shape;1106;p48">
                <a:extLst>
                  <a:ext uri="{FF2B5EF4-FFF2-40B4-BE49-F238E27FC236}">
                    <a16:creationId xmlns:a16="http://schemas.microsoft.com/office/drawing/2014/main" id="{2F135BE0-B63F-D552-25EC-B776839FBC05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07;p48">
                <a:extLst>
                  <a:ext uri="{FF2B5EF4-FFF2-40B4-BE49-F238E27FC236}">
                    <a16:creationId xmlns:a16="http://schemas.microsoft.com/office/drawing/2014/main" id="{584DCB2A-8267-00DB-BBE0-626D2A5CC592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108;p48">
              <a:extLst>
                <a:ext uri="{FF2B5EF4-FFF2-40B4-BE49-F238E27FC236}">
                  <a16:creationId xmlns:a16="http://schemas.microsoft.com/office/drawing/2014/main" id="{9F83FA80-9D2B-00BF-95F1-B54D661A004A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104;p48">
            <a:extLst>
              <a:ext uri="{FF2B5EF4-FFF2-40B4-BE49-F238E27FC236}">
                <a16:creationId xmlns:a16="http://schemas.microsoft.com/office/drawing/2014/main" id="{8AF401CE-A4E1-855E-47A4-99EE200E1B1E}"/>
              </a:ext>
            </a:extLst>
          </p:cNvPr>
          <p:cNvGrpSpPr/>
          <p:nvPr/>
        </p:nvGrpSpPr>
        <p:grpSpPr>
          <a:xfrm>
            <a:off x="3620763" y="1821761"/>
            <a:ext cx="72190" cy="67274"/>
            <a:chOff x="7810319" y="3921168"/>
            <a:chExt cx="216657" cy="216657"/>
          </a:xfrm>
        </p:grpSpPr>
        <p:grpSp>
          <p:nvGrpSpPr>
            <p:cNvPr id="132" name="Google Shape;1105;p48">
              <a:extLst>
                <a:ext uri="{FF2B5EF4-FFF2-40B4-BE49-F238E27FC236}">
                  <a16:creationId xmlns:a16="http://schemas.microsoft.com/office/drawing/2014/main" id="{BD6775B1-C624-8301-7F44-42F008E3CC37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34" name="Google Shape;1106;p48">
                <a:extLst>
                  <a:ext uri="{FF2B5EF4-FFF2-40B4-BE49-F238E27FC236}">
                    <a16:creationId xmlns:a16="http://schemas.microsoft.com/office/drawing/2014/main" id="{24BAC49B-EF8A-A96F-C30D-C84CBDA035FB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07;p48">
                <a:extLst>
                  <a:ext uri="{FF2B5EF4-FFF2-40B4-BE49-F238E27FC236}">
                    <a16:creationId xmlns:a16="http://schemas.microsoft.com/office/drawing/2014/main" id="{3DD6E17C-FA8C-F015-1598-F471E2A9F2F0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108;p48">
              <a:extLst>
                <a:ext uri="{FF2B5EF4-FFF2-40B4-BE49-F238E27FC236}">
                  <a16:creationId xmlns:a16="http://schemas.microsoft.com/office/drawing/2014/main" id="{FBF4FEC8-AE9F-69AE-54E0-33BB3FCBC8AE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104;p48">
            <a:extLst>
              <a:ext uri="{FF2B5EF4-FFF2-40B4-BE49-F238E27FC236}">
                <a16:creationId xmlns:a16="http://schemas.microsoft.com/office/drawing/2014/main" id="{A179430A-6AEB-1EC4-4D7C-55CFC723E10C}"/>
              </a:ext>
            </a:extLst>
          </p:cNvPr>
          <p:cNvGrpSpPr/>
          <p:nvPr/>
        </p:nvGrpSpPr>
        <p:grpSpPr>
          <a:xfrm>
            <a:off x="3620763" y="2172636"/>
            <a:ext cx="72190" cy="67274"/>
            <a:chOff x="7810319" y="3921168"/>
            <a:chExt cx="216657" cy="216657"/>
          </a:xfrm>
        </p:grpSpPr>
        <p:grpSp>
          <p:nvGrpSpPr>
            <p:cNvPr id="142" name="Google Shape;1105;p48">
              <a:extLst>
                <a:ext uri="{FF2B5EF4-FFF2-40B4-BE49-F238E27FC236}">
                  <a16:creationId xmlns:a16="http://schemas.microsoft.com/office/drawing/2014/main" id="{E760C15E-A5EA-450E-E3B4-3B6B9CC3564C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49" name="Google Shape;1106;p48">
                <a:extLst>
                  <a:ext uri="{FF2B5EF4-FFF2-40B4-BE49-F238E27FC236}">
                    <a16:creationId xmlns:a16="http://schemas.microsoft.com/office/drawing/2014/main" id="{8297DAFD-6ED7-2624-CC3B-D144BD341D00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07;p48">
                <a:extLst>
                  <a:ext uri="{FF2B5EF4-FFF2-40B4-BE49-F238E27FC236}">
                    <a16:creationId xmlns:a16="http://schemas.microsoft.com/office/drawing/2014/main" id="{36617E5D-98DE-2D66-69F9-0BC271062E7C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108;p48">
              <a:extLst>
                <a:ext uri="{FF2B5EF4-FFF2-40B4-BE49-F238E27FC236}">
                  <a16:creationId xmlns:a16="http://schemas.microsoft.com/office/drawing/2014/main" id="{D9EA221F-48C1-327D-4A55-7F9A4884450D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104;p48">
            <a:extLst>
              <a:ext uri="{FF2B5EF4-FFF2-40B4-BE49-F238E27FC236}">
                <a16:creationId xmlns:a16="http://schemas.microsoft.com/office/drawing/2014/main" id="{9A49BF96-5E05-ED39-5D40-F8CA745F002F}"/>
              </a:ext>
            </a:extLst>
          </p:cNvPr>
          <p:cNvGrpSpPr/>
          <p:nvPr/>
        </p:nvGrpSpPr>
        <p:grpSpPr>
          <a:xfrm>
            <a:off x="3620763" y="2357302"/>
            <a:ext cx="72190" cy="67274"/>
            <a:chOff x="7810319" y="3921168"/>
            <a:chExt cx="216657" cy="216657"/>
          </a:xfrm>
        </p:grpSpPr>
        <p:grpSp>
          <p:nvGrpSpPr>
            <p:cNvPr id="152" name="Google Shape;1105;p48">
              <a:extLst>
                <a:ext uri="{FF2B5EF4-FFF2-40B4-BE49-F238E27FC236}">
                  <a16:creationId xmlns:a16="http://schemas.microsoft.com/office/drawing/2014/main" id="{4C19C69F-BDCB-5ADC-3F30-27A1B99EF36E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54" name="Google Shape;1106;p48">
                <a:extLst>
                  <a:ext uri="{FF2B5EF4-FFF2-40B4-BE49-F238E27FC236}">
                    <a16:creationId xmlns:a16="http://schemas.microsoft.com/office/drawing/2014/main" id="{13FC21D8-F311-21A6-828B-D503B4AE046D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07;p48">
                <a:extLst>
                  <a:ext uri="{FF2B5EF4-FFF2-40B4-BE49-F238E27FC236}">
                    <a16:creationId xmlns:a16="http://schemas.microsoft.com/office/drawing/2014/main" id="{34128AEA-3E25-530F-0D97-874410223CB9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108;p48">
              <a:extLst>
                <a:ext uri="{FF2B5EF4-FFF2-40B4-BE49-F238E27FC236}">
                  <a16:creationId xmlns:a16="http://schemas.microsoft.com/office/drawing/2014/main" id="{102B4483-12A4-D6E4-8959-7CC691C2A467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104;p48">
            <a:extLst>
              <a:ext uri="{FF2B5EF4-FFF2-40B4-BE49-F238E27FC236}">
                <a16:creationId xmlns:a16="http://schemas.microsoft.com/office/drawing/2014/main" id="{1612BA24-9928-0572-C74E-D0D3AF430EAB}"/>
              </a:ext>
            </a:extLst>
          </p:cNvPr>
          <p:cNvGrpSpPr/>
          <p:nvPr/>
        </p:nvGrpSpPr>
        <p:grpSpPr>
          <a:xfrm>
            <a:off x="6489413" y="1799608"/>
            <a:ext cx="72190" cy="67274"/>
            <a:chOff x="7810319" y="3921168"/>
            <a:chExt cx="216657" cy="216657"/>
          </a:xfrm>
        </p:grpSpPr>
        <p:grpSp>
          <p:nvGrpSpPr>
            <p:cNvPr id="157" name="Google Shape;1105;p48">
              <a:extLst>
                <a:ext uri="{FF2B5EF4-FFF2-40B4-BE49-F238E27FC236}">
                  <a16:creationId xmlns:a16="http://schemas.microsoft.com/office/drawing/2014/main" id="{F6E395A6-8064-50E1-5666-25C369924F6B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59" name="Google Shape;1106;p48">
                <a:extLst>
                  <a:ext uri="{FF2B5EF4-FFF2-40B4-BE49-F238E27FC236}">
                    <a16:creationId xmlns:a16="http://schemas.microsoft.com/office/drawing/2014/main" id="{0D257E33-E27F-794B-0765-6F1E2BD62AEB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07;p48">
                <a:extLst>
                  <a:ext uri="{FF2B5EF4-FFF2-40B4-BE49-F238E27FC236}">
                    <a16:creationId xmlns:a16="http://schemas.microsoft.com/office/drawing/2014/main" id="{1C7736FD-CCD8-CAB2-362E-5B09BDF2AE71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108;p48">
              <a:extLst>
                <a:ext uri="{FF2B5EF4-FFF2-40B4-BE49-F238E27FC236}">
                  <a16:creationId xmlns:a16="http://schemas.microsoft.com/office/drawing/2014/main" id="{5275F706-AFA3-8142-95E0-2D2AB87E5DC4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104;p48">
            <a:extLst>
              <a:ext uri="{FF2B5EF4-FFF2-40B4-BE49-F238E27FC236}">
                <a16:creationId xmlns:a16="http://schemas.microsoft.com/office/drawing/2014/main" id="{95610973-251B-2578-5F85-4474F48D1D40}"/>
              </a:ext>
            </a:extLst>
          </p:cNvPr>
          <p:cNvGrpSpPr/>
          <p:nvPr/>
        </p:nvGrpSpPr>
        <p:grpSpPr>
          <a:xfrm>
            <a:off x="6489413" y="2357302"/>
            <a:ext cx="72190" cy="67274"/>
            <a:chOff x="7810319" y="3921168"/>
            <a:chExt cx="216657" cy="216657"/>
          </a:xfrm>
        </p:grpSpPr>
        <p:grpSp>
          <p:nvGrpSpPr>
            <p:cNvPr id="162" name="Google Shape;1105;p48">
              <a:extLst>
                <a:ext uri="{FF2B5EF4-FFF2-40B4-BE49-F238E27FC236}">
                  <a16:creationId xmlns:a16="http://schemas.microsoft.com/office/drawing/2014/main" id="{13375D88-C6BB-3AC9-F457-47C0A8A000BE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64" name="Google Shape;1106;p48">
                <a:extLst>
                  <a:ext uri="{FF2B5EF4-FFF2-40B4-BE49-F238E27FC236}">
                    <a16:creationId xmlns:a16="http://schemas.microsoft.com/office/drawing/2014/main" id="{D54D1311-3E6A-D6AB-808C-6EF1D24CB56E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107;p48">
                <a:extLst>
                  <a:ext uri="{FF2B5EF4-FFF2-40B4-BE49-F238E27FC236}">
                    <a16:creationId xmlns:a16="http://schemas.microsoft.com/office/drawing/2014/main" id="{4959C89C-36B1-440C-60E9-004A6C2E129A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108;p48">
              <a:extLst>
                <a:ext uri="{FF2B5EF4-FFF2-40B4-BE49-F238E27FC236}">
                  <a16:creationId xmlns:a16="http://schemas.microsoft.com/office/drawing/2014/main" id="{25515777-A104-8E7A-7971-E0245EF90CBA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104;p48">
            <a:extLst>
              <a:ext uri="{FF2B5EF4-FFF2-40B4-BE49-F238E27FC236}">
                <a16:creationId xmlns:a16="http://schemas.microsoft.com/office/drawing/2014/main" id="{CB0F40CD-C512-476F-3AC6-350BC493E0C7}"/>
              </a:ext>
            </a:extLst>
          </p:cNvPr>
          <p:cNvGrpSpPr/>
          <p:nvPr/>
        </p:nvGrpSpPr>
        <p:grpSpPr>
          <a:xfrm>
            <a:off x="6489413" y="2521958"/>
            <a:ext cx="72190" cy="67274"/>
            <a:chOff x="7810319" y="3921168"/>
            <a:chExt cx="216657" cy="216657"/>
          </a:xfrm>
        </p:grpSpPr>
        <p:grpSp>
          <p:nvGrpSpPr>
            <p:cNvPr id="167" name="Google Shape;1105;p48">
              <a:extLst>
                <a:ext uri="{FF2B5EF4-FFF2-40B4-BE49-F238E27FC236}">
                  <a16:creationId xmlns:a16="http://schemas.microsoft.com/office/drawing/2014/main" id="{481A07DE-1AFF-022F-843D-CAB0E8193CAB}"/>
                </a:ext>
              </a:extLst>
            </p:cNvPr>
            <p:cNvGrpSpPr/>
            <p:nvPr/>
          </p:nvGrpSpPr>
          <p:grpSpPr>
            <a:xfrm>
              <a:off x="7810319" y="3921168"/>
              <a:ext cx="216657" cy="216657"/>
              <a:chOff x="7592387" y="4175808"/>
              <a:chExt cx="275400" cy="275400"/>
            </a:xfrm>
          </p:grpSpPr>
          <p:sp>
            <p:nvSpPr>
              <p:cNvPr id="169" name="Google Shape;1106;p48">
                <a:extLst>
                  <a:ext uri="{FF2B5EF4-FFF2-40B4-BE49-F238E27FC236}">
                    <a16:creationId xmlns:a16="http://schemas.microsoft.com/office/drawing/2014/main" id="{3B8DBBE3-5E1A-06CB-D042-AA4D58318348}"/>
                  </a:ext>
                </a:extLst>
              </p:cNvPr>
              <p:cNvSpPr/>
              <p:nvPr/>
            </p:nvSpPr>
            <p:spPr>
              <a:xfrm>
                <a:off x="7592387" y="4175808"/>
                <a:ext cx="275400" cy="275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07;p48">
                <a:extLst>
                  <a:ext uri="{FF2B5EF4-FFF2-40B4-BE49-F238E27FC236}">
                    <a16:creationId xmlns:a16="http://schemas.microsoft.com/office/drawing/2014/main" id="{54933E62-C66A-432B-D15B-809F8BCA7F3D}"/>
                  </a:ext>
                </a:extLst>
              </p:cNvPr>
              <p:cNvSpPr/>
              <p:nvPr/>
            </p:nvSpPr>
            <p:spPr>
              <a:xfrm>
                <a:off x="7629620" y="4213049"/>
                <a:ext cx="201000" cy="201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108;p48">
              <a:extLst>
                <a:ext uri="{FF2B5EF4-FFF2-40B4-BE49-F238E27FC236}">
                  <a16:creationId xmlns:a16="http://schemas.microsoft.com/office/drawing/2014/main" id="{CDABEA62-2A4B-2A71-9B7C-51FF0F321DDB}"/>
                </a:ext>
              </a:extLst>
            </p:cNvPr>
            <p:cNvSpPr/>
            <p:nvPr/>
          </p:nvSpPr>
          <p:spPr>
            <a:xfrm>
              <a:off x="7882502" y="3992680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71" name="Google Shape;1430;p50">
            <a:extLst>
              <a:ext uri="{FF2B5EF4-FFF2-40B4-BE49-F238E27FC236}">
                <a16:creationId xmlns:a16="http://schemas.microsoft.com/office/drawing/2014/main" id="{085BC3F8-9089-6BDD-CF8F-CCAAA9E24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351302"/>
              </p:ext>
            </p:extLst>
          </p:nvPr>
        </p:nvGraphicFramePr>
        <p:xfrm>
          <a:off x="6542206" y="3907569"/>
          <a:ext cx="2394450" cy="1074500"/>
        </p:xfrm>
        <a:graphic>
          <a:graphicData uri="http://schemas.openxmlformats.org/drawingml/2006/table">
            <a:tbl>
              <a:tblPr>
                <a:noFill/>
                <a:tableStyleId>{C5F8148F-BB20-409B-8C42-1E054E1870DE}</a:tableStyleId>
              </a:tblPr>
              <a:tblGrid>
                <a:gridCol w="39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Jan</a:t>
                      </a:r>
                      <a:endParaRPr sz="4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Feb</a:t>
                      </a:r>
                      <a:endParaRPr sz="4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Mar</a:t>
                      </a:r>
                      <a:endParaRPr sz="4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Apr</a:t>
                      </a:r>
                      <a:endParaRPr sz="4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Jun</a:t>
                      </a:r>
                      <a:endParaRPr sz="4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1</a:t>
                      </a:r>
                      <a:endParaRPr sz="4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2</a:t>
                      </a:r>
                      <a:endParaRPr sz="4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Task 3</a:t>
                      </a:r>
                      <a:endParaRPr sz="4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DB23FE1-AABC-7C37-8867-9A4811345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74D92-2FAD-A57E-CC07-ED085AD5F27D}"/>
              </a:ext>
            </a:extLst>
          </p:cNvPr>
          <p:cNvSpPr txBox="1"/>
          <p:nvPr/>
        </p:nvSpPr>
        <p:spPr>
          <a:xfrm>
            <a:off x="49455" y="85060"/>
            <a:ext cx="4039493" cy="3970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Киллер-фичи:</a:t>
            </a:r>
          </a:p>
          <a:p>
            <a:endParaRPr lang="ru-R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Эффектное первое впечатление: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демонстрация возможностей ИИ при запуске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Интегрированная реклама: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нативная интеграция креативной рекламы сервисов VK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WorkSpace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Внешние данные: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получение актуальной информации из интернета (с перспективой интеграции с БД компании)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Итеративное уточнение: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возможность доработки результатов через фидбек-луп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Модульность: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функционал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микросервисов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изолирован, определенный формат ввода и вывода данных</a:t>
            </a: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Гибкость LLM: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 возможность простой интеграции в сервис своих 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BCCB5-D980-FF4C-B26C-DD4791879353}"/>
              </a:ext>
            </a:extLst>
          </p:cNvPr>
          <p:cNvSpPr txBox="1"/>
          <p:nvPr/>
        </p:nvSpPr>
        <p:spPr>
          <a:xfrm>
            <a:off x="4213394" y="85060"/>
            <a:ext cx="4930606" cy="36009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Перспективы:</a:t>
            </a:r>
          </a:p>
          <a:p>
            <a:endParaRPr lang="ru-RU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проекте представлены концептуальные MVP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микросервисов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Для получения конкурентных преимуществ, есть смысл развивать идею в следующих направлениях:</a:t>
            </a: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персонализации: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Контекстные подсказки по управлению календарем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Генерация контента с учетом корпоративной культуры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Адаптация под индивидуальные предпочтения</a:t>
            </a: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Новые киллер-фичи: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Предоставление ассистентам доступа к базам данных компании-клиента для помощи в управлении мероприятиями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Ассистент-переговорщик для поиска компромисса в вопросе выбора времени для события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Новые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негенеративные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функции ассистентов (другие виды помощи в управлении календарем)</a:t>
            </a:r>
          </a:p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Интеграция с экосистемой VK: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Использование GPT-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версии Маруси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- Глубокая синхронизация с другими сервисами VK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WorkSpace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5A728A-8943-6F8D-564C-A3A7640B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819" y="3778546"/>
            <a:ext cx="1279894" cy="1279894"/>
          </a:xfrm>
          <a:prstGeom prst="rect">
            <a:avLst/>
          </a:prstGeom>
        </p:spPr>
      </p:pic>
      <p:grpSp>
        <p:nvGrpSpPr>
          <p:cNvPr id="14" name="Google Shape;1113;p49">
            <a:extLst>
              <a:ext uri="{FF2B5EF4-FFF2-40B4-BE49-F238E27FC236}">
                <a16:creationId xmlns:a16="http://schemas.microsoft.com/office/drawing/2014/main" id="{94C298B3-FC14-E072-A0C1-84A8DC6AA78F}"/>
              </a:ext>
            </a:extLst>
          </p:cNvPr>
          <p:cNvGrpSpPr/>
          <p:nvPr/>
        </p:nvGrpSpPr>
        <p:grpSpPr>
          <a:xfrm>
            <a:off x="49455" y="4678713"/>
            <a:ext cx="7683317" cy="367766"/>
            <a:chOff x="3415025" y="563200"/>
            <a:chExt cx="1595286" cy="154800"/>
          </a:xfrm>
        </p:grpSpPr>
        <p:sp>
          <p:nvSpPr>
            <p:cNvPr id="15" name="Google Shape;1114;p49">
              <a:extLst>
                <a:ext uri="{FF2B5EF4-FFF2-40B4-BE49-F238E27FC236}">
                  <a16:creationId xmlns:a16="http://schemas.microsoft.com/office/drawing/2014/main" id="{911454B4-106B-BD7E-7423-73805CB88FE5}"/>
                </a:ext>
              </a:extLst>
            </p:cNvPr>
            <p:cNvSpPr/>
            <p:nvPr/>
          </p:nvSpPr>
          <p:spPr>
            <a:xfrm>
              <a:off x="3415025" y="563200"/>
              <a:ext cx="381000" cy="154800"/>
            </a:xfrm>
            <a:prstGeom prst="chevron">
              <a:avLst>
                <a:gd name="adj" fmla="val 500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22244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" name="Google Shape;1115;p49">
              <a:extLst>
                <a:ext uri="{FF2B5EF4-FFF2-40B4-BE49-F238E27FC236}">
                  <a16:creationId xmlns:a16="http://schemas.microsoft.com/office/drawing/2014/main" id="{6F7B2066-2A46-896E-6A63-49A2E9D7865B}"/>
                </a:ext>
              </a:extLst>
            </p:cNvPr>
            <p:cNvSpPr/>
            <p:nvPr/>
          </p:nvSpPr>
          <p:spPr>
            <a:xfrm>
              <a:off x="3718596" y="563200"/>
              <a:ext cx="381000" cy="154800"/>
            </a:xfrm>
            <a:prstGeom prst="chevron">
              <a:avLst>
                <a:gd name="adj" fmla="val 500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22244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" name="Google Shape;1116;p49">
              <a:extLst>
                <a:ext uri="{FF2B5EF4-FFF2-40B4-BE49-F238E27FC236}">
                  <a16:creationId xmlns:a16="http://schemas.microsoft.com/office/drawing/2014/main" id="{DDBCF4B8-49C8-E3CF-52CF-EC637690C8AE}"/>
                </a:ext>
              </a:extLst>
            </p:cNvPr>
            <p:cNvSpPr/>
            <p:nvPr/>
          </p:nvSpPr>
          <p:spPr>
            <a:xfrm>
              <a:off x="4022168" y="563200"/>
              <a:ext cx="381000" cy="154800"/>
            </a:xfrm>
            <a:prstGeom prst="chevron">
              <a:avLst>
                <a:gd name="adj" fmla="val 500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22244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" name="Google Shape;1117;p49">
              <a:extLst>
                <a:ext uri="{FF2B5EF4-FFF2-40B4-BE49-F238E27FC236}">
                  <a16:creationId xmlns:a16="http://schemas.microsoft.com/office/drawing/2014/main" id="{46047D66-29DE-92CB-A9F8-4B877CDBD89F}"/>
                </a:ext>
              </a:extLst>
            </p:cNvPr>
            <p:cNvSpPr/>
            <p:nvPr/>
          </p:nvSpPr>
          <p:spPr>
            <a:xfrm>
              <a:off x="4325739" y="563200"/>
              <a:ext cx="381000" cy="154800"/>
            </a:xfrm>
            <a:prstGeom prst="chevron">
              <a:avLst>
                <a:gd name="adj" fmla="val 500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22244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" name="Google Shape;1118;p49">
              <a:extLst>
                <a:ext uri="{FF2B5EF4-FFF2-40B4-BE49-F238E27FC236}">
                  <a16:creationId xmlns:a16="http://schemas.microsoft.com/office/drawing/2014/main" id="{9444E971-C021-0835-3595-61ECBF91930A}"/>
                </a:ext>
              </a:extLst>
            </p:cNvPr>
            <p:cNvSpPr/>
            <p:nvPr/>
          </p:nvSpPr>
          <p:spPr>
            <a:xfrm>
              <a:off x="4629311" y="563200"/>
              <a:ext cx="381000" cy="154800"/>
            </a:xfrm>
            <a:prstGeom prst="chevron">
              <a:avLst>
                <a:gd name="adj" fmla="val 500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22244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5141D07-F969-AD64-5647-5B9B30FD7A98}"/>
              </a:ext>
            </a:extLst>
          </p:cNvPr>
          <p:cNvSpPr txBox="1"/>
          <p:nvPr/>
        </p:nvSpPr>
        <p:spPr>
          <a:xfrm>
            <a:off x="49455" y="4309381"/>
            <a:ext cx="7077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Следующая задача на сегодня – ознакомиться с деталями проекта в репозитории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7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490</Words>
  <Application>Microsoft Office PowerPoint</Application>
  <PresentationFormat>Экран (16:9)</PresentationFormat>
  <Paragraphs>82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Inter</vt:lpstr>
      <vt:lpstr>Calibri</vt:lpstr>
      <vt:lpstr>Arial</vt:lpstr>
      <vt:lpstr>Sora</vt:lpstr>
      <vt:lpstr>Public Sans</vt:lpstr>
      <vt:lpstr>Darker Grotesque SemiBold</vt:lpstr>
      <vt:lpstr>Segoe UI</vt:lpstr>
      <vt:lpstr>Tech Startup by Slidesgo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Константин Кислов</dc:creator>
  <cp:lastModifiedBy>Константин Кислов</cp:lastModifiedBy>
  <cp:revision>5</cp:revision>
  <dcterms:modified xsi:type="dcterms:W3CDTF">2025-08-12T12:12:00Z</dcterms:modified>
</cp:coreProperties>
</file>