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feld 3" hidden="1"/>
          <p:cNvSpPr/>
          <p:nvPr/>
        </p:nvSpPr>
        <p:spPr>
          <a:xfrm>
            <a:off x="2477880" y="6323040"/>
            <a:ext cx="4483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277"/>
                </a:solidFill>
                <a:latin typeface="Open Sans"/>
                <a:ea typeface="DejaVu Sans"/>
              </a:rPr>
              <a:t>Titel der 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277"/>
                </a:solidFill>
                <a:latin typeface="Open Sans"/>
                <a:ea typeface="Open Sans"/>
              </a:rPr>
              <a:t>Struktureinheit der TU Dresden / Name Vorname des Vortragenden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277"/>
                </a:solidFill>
                <a:latin typeface="Open Sans"/>
                <a:ea typeface="Open Sans"/>
              </a:rPr>
              <a:t>Ort oder Anlass des Vortrags // 18. Februar 2022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" name="Textfeld 11" hidden="1"/>
          <p:cNvSpPr/>
          <p:nvPr/>
        </p:nvSpPr>
        <p:spPr>
          <a:xfrm>
            <a:off x="7157880" y="6035400"/>
            <a:ext cx="7034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1800"/>
            </a:br>
            <a:r>
              <a:rPr b="0" lang="de-DE" sz="800" spc="-1" strike="noStrike">
                <a:solidFill>
                  <a:srgbClr val="727277"/>
                </a:solidFill>
                <a:latin typeface="Open Sans"/>
                <a:ea typeface="Open Sans"/>
              </a:rPr>
              <a:t>Folie </a:t>
            </a:r>
            <a:fld id="{049F9D04-54DD-4F3B-8CC2-2370901CC7F0}" type="slidenum">
              <a:rPr b="0" lang="de-DE" sz="800" spc="-1" strike="noStrike">
                <a:solidFill>
                  <a:srgbClr val="727277"/>
                </a:solidFill>
                <a:latin typeface="Open Sans"/>
                <a:ea typeface="Open Sans"/>
              </a:rPr>
              <a:t>&lt;Foliennummer&gt;</a:t>
            </a:fld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2" name="Grafik 8" descr=""/>
          <p:cNvPicPr/>
          <p:nvPr/>
        </p:nvPicPr>
        <p:blipFill>
          <a:blip r:embed="rId2"/>
          <a:stretch/>
        </p:blipFill>
        <p:spPr>
          <a:xfrm>
            <a:off x="504720" y="6334200"/>
            <a:ext cx="1114920" cy="322200"/>
          </a:xfrm>
          <a:prstGeom prst="rect">
            <a:avLst/>
          </a:prstGeom>
          <a:ln w="0">
            <a:noFill/>
          </a:ln>
        </p:spPr>
      </p:pic>
      <p:pic>
        <p:nvPicPr>
          <p:cNvPr id="3" name="Grafik 12" descr=""/>
          <p:cNvPicPr/>
          <p:nvPr/>
        </p:nvPicPr>
        <p:blipFill>
          <a:blip r:embed="rId3"/>
          <a:stretch/>
        </p:blipFill>
        <p:spPr>
          <a:xfrm>
            <a:off x="10922040" y="6315840"/>
            <a:ext cx="968040" cy="358560"/>
          </a:xfrm>
          <a:prstGeom prst="rect">
            <a:avLst/>
          </a:prstGeom>
          <a:ln w="0">
            <a:noFill/>
          </a:ln>
        </p:spPr>
      </p:pic>
      <p:pic>
        <p:nvPicPr>
          <p:cNvPr id="4" name="Grafik 13" descr=""/>
          <p:cNvPicPr/>
          <p:nvPr/>
        </p:nvPicPr>
        <p:blipFill>
          <a:blip r:embed="rId4"/>
          <a:stretch/>
        </p:blipFill>
        <p:spPr>
          <a:xfrm>
            <a:off x="10406520" y="330120"/>
            <a:ext cx="1466640" cy="543240"/>
          </a:xfrm>
          <a:prstGeom prst="rect">
            <a:avLst/>
          </a:prstGeom>
          <a:ln w="0">
            <a:noFill/>
          </a:ln>
        </p:spPr>
      </p:pic>
      <p:pic>
        <p:nvPicPr>
          <p:cNvPr id="5" name="Grafik 11" descr=""/>
          <p:cNvPicPr/>
          <p:nvPr/>
        </p:nvPicPr>
        <p:blipFill>
          <a:blip r:embed="rId5"/>
          <a:stretch/>
        </p:blipFill>
        <p:spPr>
          <a:xfrm>
            <a:off x="290160" y="349920"/>
            <a:ext cx="1762560" cy="510480"/>
          </a:xfrm>
          <a:prstGeom prst="rect">
            <a:avLst/>
          </a:prstGeom>
          <a:ln w="0">
            <a:noFill/>
          </a:ln>
        </p:spPr>
      </p:pic>
      <p:sp>
        <p:nvSpPr>
          <p:cNvPr id="6" name="Rechteck 12"/>
          <p:cNvSpPr/>
          <p:nvPr/>
        </p:nvSpPr>
        <p:spPr>
          <a:xfrm>
            <a:off x="0" y="1204920"/>
            <a:ext cx="12190680" cy="5651640"/>
          </a:xfrm>
          <a:prstGeom prst="rect">
            <a:avLst/>
          </a:prstGeom>
          <a:gradFill rotWithShape="0">
            <a:gsLst>
              <a:gs pos="14000">
                <a:srgbClr val="0069b4"/>
              </a:gs>
              <a:gs pos="100000">
                <a:srgbClr val="00305d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feld 3"/>
          <p:cNvSpPr/>
          <p:nvPr/>
        </p:nvSpPr>
        <p:spPr>
          <a:xfrm>
            <a:off x="2477880" y="6323040"/>
            <a:ext cx="4483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277"/>
                </a:solidFill>
                <a:latin typeface="Open Sans"/>
                <a:ea typeface="DejaVu Sans"/>
              </a:rPr>
              <a:t>Titel der 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277"/>
                </a:solidFill>
                <a:latin typeface="Open Sans"/>
                <a:ea typeface="Open Sans"/>
              </a:rPr>
              <a:t>Struktureinheit der TU Dresden / Name Vorname des Vortragenden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277"/>
                </a:solidFill>
                <a:latin typeface="Open Sans"/>
                <a:ea typeface="Open Sans"/>
              </a:rPr>
              <a:t>Ort oder Anlass des Vortrags // 18. Februar 2022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46" name="Textfeld 11"/>
          <p:cNvSpPr/>
          <p:nvPr/>
        </p:nvSpPr>
        <p:spPr>
          <a:xfrm>
            <a:off x="7157880" y="6035400"/>
            <a:ext cx="7034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1800"/>
            </a:br>
            <a:r>
              <a:rPr b="0" lang="de-DE" sz="800" spc="-1" strike="noStrike">
                <a:solidFill>
                  <a:srgbClr val="727277"/>
                </a:solidFill>
                <a:latin typeface="Open Sans"/>
                <a:ea typeface="Open Sans"/>
              </a:rPr>
              <a:t>Folie </a:t>
            </a:r>
            <a:fld id="{7D4906D9-51F3-4678-B448-44086A911B39}" type="slidenum">
              <a:rPr b="0" lang="de-DE" sz="800" spc="-1" strike="noStrike">
                <a:solidFill>
                  <a:srgbClr val="727277"/>
                </a:solidFill>
                <a:latin typeface="Open Sans"/>
                <a:ea typeface="Open Sans"/>
              </a:rPr>
              <a:t>&lt;Foliennummer&gt;</a:t>
            </a:fld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47" name="Grafik 8" descr=""/>
          <p:cNvPicPr/>
          <p:nvPr/>
        </p:nvPicPr>
        <p:blipFill>
          <a:blip r:embed="rId2"/>
          <a:stretch/>
        </p:blipFill>
        <p:spPr>
          <a:xfrm>
            <a:off x="504720" y="6334200"/>
            <a:ext cx="1114920" cy="322200"/>
          </a:xfrm>
          <a:prstGeom prst="rect">
            <a:avLst/>
          </a:prstGeom>
          <a:ln w="0">
            <a:noFill/>
          </a:ln>
        </p:spPr>
      </p:pic>
      <p:pic>
        <p:nvPicPr>
          <p:cNvPr id="48" name="Grafik 12" descr=""/>
          <p:cNvPicPr/>
          <p:nvPr/>
        </p:nvPicPr>
        <p:blipFill>
          <a:blip r:embed="rId3"/>
          <a:stretch/>
        </p:blipFill>
        <p:spPr>
          <a:xfrm>
            <a:off x="10922040" y="6315840"/>
            <a:ext cx="968040" cy="35856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feld 3"/>
          <p:cNvSpPr/>
          <p:nvPr/>
        </p:nvSpPr>
        <p:spPr>
          <a:xfrm>
            <a:off x="2477880" y="6323040"/>
            <a:ext cx="4483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277"/>
                </a:solidFill>
                <a:latin typeface="Open Sans"/>
                <a:ea typeface="DejaVu Sans"/>
              </a:rPr>
              <a:t>Titel der 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277"/>
                </a:solidFill>
                <a:latin typeface="Open Sans"/>
                <a:ea typeface="Open Sans"/>
              </a:rPr>
              <a:t>Struktureinheit der TU Dresden / Name Vorname des Vortragenden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277"/>
                </a:solidFill>
                <a:latin typeface="Open Sans"/>
                <a:ea typeface="Open Sans"/>
              </a:rPr>
              <a:t>Ort oder Anlass des Vortrags // 18. Februar 2022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88" name="Textfeld 11"/>
          <p:cNvSpPr/>
          <p:nvPr/>
        </p:nvSpPr>
        <p:spPr>
          <a:xfrm>
            <a:off x="7157880" y="6035400"/>
            <a:ext cx="7034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1800"/>
            </a:br>
            <a:r>
              <a:rPr b="0" lang="de-DE" sz="800" spc="-1" strike="noStrike">
                <a:solidFill>
                  <a:srgbClr val="727277"/>
                </a:solidFill>
                <a:latin typeface="Open Sans"/>
                <a:ea typeface="Open Sans"/>
              </a:rPr>
              <a:t>Folie </a:t>
            </a:r>
            <a:fld id="{0F276C87-2271-4ABB-800E-DCF0943E4D0B}" type="slidenum">
              <a:rPr b="0" lang="de-DE" sz="800" spc="-1" strike="noStrike">
                <a:solidFill>
                  <a:srgbClr val="727277"/>
                </a:solidFill>
                <a:latin typeface="Open Sans"/>
                <a:ea typeface="Open Sans"/>
              </a:rPr>
              <a:t>&lt;Foliennummer&gt;</a:t>
            </a:fld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89" name="Grafik 8" descr=""/>
          <p:cNvPicPr/>
          <p:nvPr/>
        </p:nvPicPr>
        <p:blipFill>
          <a:blip r:embed="rId2"/>
          <a:stretch/>
        </p:blipFill>
        <p:spPr>
          <a:xfrm>
            <a:off x="504720" y="6334200"/>
            <a:ext cx="1114920" cy="322200"/>
          </a:xfrm>
          <a:prstGeom prst="rect">
            <a:avLst/>
          </a:prstGeom>
          <a:ln w="0">
            <a:noFill/>
          </a:ln>
        </p:spPr>
      </p:pic>
      <p:pic>
        <p:nvPicPr>
          <p:cNvPr id="90" name="Grafik 12" descr=""/>
          <p:cNvPicPr/>
          <p:nvPr/>
        </p:nvPicPr>
        <p:blipFill>
          <a:blip r:embed="rId3"/>
          <a:stretch/>
        </p:blipFill>
        <p:spPr>
          <a:xfrm>
            <a:off x="10922040" y="6315840"/>
            <a:ext cx="968040" cy="3585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el 4"/>
          <p:cNvSpPr/>
          <p:nvPr/>
        </p:nvSpPr>
        <p:spPr>
          <a:xfrm>
            <a:off x="767160" y="3392640"/>
            <a:ext cx="7980480" cy="9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Systemvorstellung Uhrenladen</a:t>
            </a:r>
            <a:br>
              <a:rPr sz="1800"/>
            </a:br>
            <a:r>
              <a:rPr b="0" lang="de-DE" sz="2800" spc="-1" strike="noStrike">
                <a:solidFill>
                  <a:srgbClr val="ffffff"/>
                </a:solidFill>
                <a:latin typeface="Open Sans"/>
                <a:ea typeface="DejaVu Sans"/>
              </a:rPr>
              <a:t>des Teams SWT09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30" name="Textplatzhalter 2"/>
          <p:cNvSpPr/>
          <p:nvPr/>
        </p:nvSpPr>
        <p:spPr>
          <a:xfrm>
            <a:off x="767160" y="2592000"/>
            <a:ext cx="7980480" cy="8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600" spc="-1" strike="noStrike">
                <a:solidFill>
                  <a:srgbClr val="ffffff">
                    <a:alpha val="80000"/>
                  </a:srgbClr>
                </a:solidFill>
                <a:latin typeface="Open Sans"/>
                <a:ea typeface="DejaVu Sans"/>
              </a:rPr>
              <a:t>Softwaretechnologie-Projekt (WS23/24)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31" name="Untertitel 8"/>
          <p:cNvSpPr/>
          <p:nvPr/>
        </p:nvSpPr>
        <p:spPr>
          <a:xfrm>
            <a:off x="763920" y="4701600"/>
            <a:ext cx="7980480" cy="12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de-DE" sz="1600" spc="-1" strike="noStrike">
                <a:solidFill>
                  <a:srgbClr val="ffffff">
                    <a:alpha val="80000"/>
                  </a:srgbClr>
                </a:solidFill>
                <a:latin typeface="Open Sans"/>
                <a:ea typeface="DejaVu Sans"/>
              </a:rPr>
              <a:t>APB 2101 // 30. Januar 2024</a:t>
            </a:r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83160" y="1260000"/>
            <a:ext cx="8736480" cy="348300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9000000" y="1440000"/>
            <a:ext cx="233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Bestelloperationen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Default-, Buy-, Repair- , GFC-Order und Salary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Cart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745920" y="720000"/>
            <a:ext cx="7713720" cy="251316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3489120" y="3420000"/>
            <a:ext cx="4970520" cy="2179800"/>
          </a:xfrm>
          <a:prstGeom prst="rect">
            <a:avLst/>
          </a:prstGeom>
          <a:ln w="0">
            <a:noFill/>
          </a:ln>
        </p:spPr>
      </p:pic>
      <p:sp>
        <p:nvSpPr>
          <p:cNvPr id="157" name=""/>
          <p:cNvSpPr/>
          <p:nvPr/>
        </p:nvSpPr>
        <p:spPr>
          <a:xfrm>
            <a:off x="8640000" y="3420000"/>
            <a:ext cx="3059640" cy="25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Spezial-Order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GFC-Items sind nicht im Inventar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8640000" y="720000"/>
            <a:ext cx="3059640" cy="25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Grandfather-Clock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Verwaltet die verschieden Seiten für GFC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3960000" y="2985840"/>
            <a:ext cx="5398920" cy="22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305e"/>
                </a:solidFill>
                <a:latin typeface="Open Sans"/>
                <a:ea typeface="DejaVu Sans"/>
              </a:rPr>
              <a:t>1.2.3 Repair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720000" y="1660320"/>
            <a:ext cx="6976440" cy="3199320"/>
          </a:xfrm>
          <a:prstGeom prst="rect">
            <a:avLst/>
          </a:prstGeom>
          <a:ln w="0">
            <a:noFill/>
          </a:ln>
        </p:spPr>
      </p:pic>
      <p:sp>
        <p:nvSpPr>
          <p:cNvPr id="163" name=""/>
          <p:cNvSpPr/>
          <p:nvPr/>
        </p:nvSpPr>
        <p:spPr>
          <a:xfrm>
            <a:off x="8100000" y="1620000"/>
            <a:ext cx="323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Typen: Normal, Quick, Radio, Maintenance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Status </a:t>
            </a: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Description</a:t>
            </a: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Kundendaten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OrderIdentifier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80800" y="472680"/>
            <a:ext cx="7458840" cy="240696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/>
          <p:nvPr/>
        </p:nvSpPr>
        <p:spPr>
          <a:xfrm>
            <a:off x="8100000" y="540000"/>
            <a:ext cx="2699640" cy="23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Controller für Repairprozesse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Logik für Seitennavigation der Repair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2203560" y="3002760"/>
            <a:ext cx="5536080" cy="3116880"/>
          </a:xfrm>
          <a:prstGeom prst="rect">
            <a:avLst/>
          </a:prstGeom>
          <a:ln w="0">
            <a:noFill/>
          </a:ln>
        </p:spPr>
      </p:pic>
      <p:sp>
        <p:nvSpPr>
          <p:cNvPr id="168" name=""/>
          <p:cNvSpPr/>
          <p:nvPr/>
        </p:nvSpPr>
        <p:spPr>
          <a:xfrm>
            <a:off x="8100000" y="3060000"/>
            <a:ext cx="3239640" cy="30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Service-Klasse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Verwaltet alle Funktionen für Reparaturen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3240000" y="2880000"/>
            <a:ext cx="5398920" cy="22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305e"/>
                </a:solidFill>
                <a:latin typeface="Open Sans"/>
                <a:ea typeface="DejaVu Sans"/>
              </a:rPr>
              <a:t>1.2.4 Maintenance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900000" y="1080000"/>
            <a:ext cx="7373520" cy="4351320"/>
          </a:xfrm>
          <a:prstGeom prst="rect">
            <a:avLst/>
          </a:prstGeom>
          <a:ln w="0">
            <a:noFill/>
          </a:ln>
        </p:spPr>
      </p:pic>
      <p:sp>
        <p:nvSpPr>
          <p:cNvPr id="173" name=""/>
          <p:cNvSpPr/>
          <p:nvPr/>
        </p:nvSpPr>
        <p:spPr>
          <a:xfrm>
            <a:off x="8460000" y="1080000"/>
            <a:ext cx="2879640" cy="43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Monatlicher Vertrag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PayContract() wird durch einen Observer im Time-Paket ausgeführt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260000" y="808920"/>
            <a:ext cx="6548040" cy="4590720"/>
          </a:xfrm>
          <a:prstGeom prst="rect">
            <a:avLst/>
          </a:prstGeom>
          <a:ln w="0">
            <a:noFill/>
          </a:ln>
        </p:spPr>
      </p:pic>
      <p:sp>
        <p:nvSpPr>
          <p:cNvPr id="176" name=""/>
          <p:cNvSpPr/>
          <p:nvPr/>
        </p:nvSpPr>
        <p:spPr>
          <a:xfrm>
            <a:off x="8100000" y="900000"/>
            <a:ext cx="2879640" cy="43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Monatlicher Vertrag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PayContract() wird durch einen Observer im Time-Paket ausgeführt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3420000" y="2880000"/>
            <a:ext cx="5398920" cy="22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305e"/>
                </a:solidFill>
                <a:latin typeface="Open Sans"/>
                <a:ea typeface="DejaVu Sans"/>
              </a:rPr>
              <a:t>1.2.5 Accountancy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566640" y="250200"/>
            <a:ext cx="6993000" cy="5688720"/>
          </a:xfrm>
          <a:prstGeom prst="rect">
            <a:avLst/>
          </a:prstGeom>
          <a:ln w="0">
            <a:noFill/>
          </a:ln>
        </p:spPr>
      </p:pic>
      <p:sp>
        <p:nvSpPr>
          <p:cNvPr id="181" name=""/>
          <p:cNvSpPr/>
          <p:nvPr/>
        </p:nvSpPr>
        <p:spPr>
          <a:xfrm>
            <a:off x="7740000" y="540000"/>
            <a:ext cx="3599640" cy="53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ShopAccountancyManagement ist die Service-Klasse in Accountancy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Nutzen von Salespoint Accountancy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Inhaltsplatzhalter 1"/>
          <p:cNvSpPr/>
          <p:nvPr/>
        </p:nvSpPr>
        <p:spPr>
          <a:xfrm>
            <a:off x="627120" y="1620000"/>
            <a:ext cx="8371800" cy="42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de-DE" sz="1800" spc="-1" strike="noStrike">
                <a:solidFill>
                  <a:srgbClr val="00305e"/>
                </a:solidFill>
                <a:latin typeface="Open Sans"/>
                <a:ea typeface="DejaVu Sans"/>
              </a:rPr>
              <a:t>1. Analyse &amp; Entwurf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305e"/>
                </a:solidFill>
                <a:latin typeface="Open Sans"/>
                <a:ea typeface="DejaVu Sans"/>
              </a:rPr>
              <a:t>1.1 Analyse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305e"/>
                </a:solidFill>
                <a:latin typeface="Open Sans"/>
                <a:ea typeface="DejaVu Sans"/>
              </a:rPr>
              <a:t>1.2 Separate Komponenten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305e"/>
                </a:solidFill>
                <a:latin typeface="Open Sans"/>
                <a:ea typeface="DejaVu Sans"/>
              </a:rPr>
              <a:t>1.3 Lessons learned &amp; Probleme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de-DE" sz="1800" spc="-1" strike="noStrike">
                <a:solidFill>
                  <a:srgbClr val="00305e"/>
                </a:solidFill>
                <a:latin typeface="Open Sans"/>
                <a:ea typeface="DejaVu Sans"/>
              </a:rPr>
              <a:t>2. Präsentation der Anwendung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de-DE" sz="1800" spc="-1" strike="noStrike">
                <a:solidFill>
                  <a:srgbClr val="00305e"/>
                </a:solidFill>
                <a:latin typeface="Open Sans"/>
                <a:ea typeface="DejaVu Sans"/>
              </a:rPr>
              <a:t>3. Fragen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4" name="Titel 2"/>
          <p:cNvSpPr/>
          <p:nvPr/>
        </p:nvSpPr>
        <p:spPr>
          <a:xfrm>
            <a:off x="636840" y="628200"/>
            <a:ext cx="836208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Gliederung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540000" y="821520"/>
            <a:ext cx="8271360" cy="3678120"/>
          </a:xfrm>
          <a:prstGeom prst="rect">
            <a:avLst/>
          </a:prstGeom>
          <a:ln w="0">
            <a:noFill/>
          </a:ln>
        </p:spPr>
      </p:pic>
      <p:sp>
        <p:nvSpPr>
          <p:cNvPr id="184" name=""/>
          <p:cNvSpPr/>
          <p:nvPr/>
        </p:nvSpPr>
        <p:spPr>
          <a:xfrm>
            <a:off x="9000000" y="900000"/>
            <a:ext cx="251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Sortout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Maintenance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Salary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Custom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OrderPaymentEntry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 flipH="1" rot="21597600">
            <a:off x="8998920" y="4859640"/>
            <a:ext cx="899640" cy="899640"/>
          </a:xfrm>
          <a:custGeom>
            <a:avLst/>
            <a:gdLst>
              <a:gd name="textAreaLeft" fmla="*/ -360 w 899640"/>
              <a:gd name="textAreaRight" fmla="*/ 899640 w 899640"/>
              <a:gd name="textAreaTop" fmla="*/ 0 h 899640"/>
              <a:gd name="textAreaBottom" fmla="*/ 900000 h 89964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540000" y="5040000"/>
            <a:ext cx="1980000" cy="72000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00182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Default-Order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2700000" y="5040000"/>
            <a:ext cx="1980000" cy="72000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00182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GFC-Order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860000" y="5040000"/>
            <a:ext cx="1980000" cy="72000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00182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Repair-Order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7019280" y="5039640"/>
            <a:ext cx="1980000" cy="72000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00182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Buy-Order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078920" y="1800000"/>
            <a:ext cx="6840720" cy="2909160"/>
          </a:xfrm>
          <a:prstGeom prst="rect">
            <a:avLst/>
          </a:prstGeom>
          <a:ln w="0">
            <a:noFill/>
          </a:ln>
        </p:spPr>
      </p:pic>
      <p:sp>
        <p:nvSpPr>
          <p:cNvPr id="192" name=""/>
          <p:cNvSpPr/>
          <p:nvPr/>
        </p:nvSpPr>
        <p:spPr>
          <a:xfrm>
            <a:off x="8280000" y="1800000"/>
            <a:ext cx="3059640" cy="28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Zuständig für Auswertung der Daten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NonSeller, MostSells und diverse Counter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3600000" y="2806560"/>
            <a:ext cx="5398920" cy="22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de-DE" sz="4000" spc="-1" strike="noStrike">
                <a:solidFill>
                  <a:srgbClr val="00305e"/>
                </a:solidFill>
                <a:latin typeface="Open Sans"/>
                <a:ea typeface="DejaVu Sans"/>
              </a:rPr>
              <a:t>1.2.6 Inventory und Catalog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900000" y="595080"/>
            <a:ext cx="8091360" cy="4984560"/>
          </a:xfrm>
          <a:prstGeom prst="rect">
            <a:avLst/>
          </a:prstGeom>
          <a:ln w="0">
            <a:noFill/>
          </a:ln>
        </p:spPr>
      </p:pic>
      <p:sp>
        <p:nvSpPr>
          <p:cNvPr id="197" name=""/>
          <p:cNvSpPr/>
          <p:nvPr/>
        </p:nvSpPr>
        <p:spPr>
          <a:xfrm>
            <a:off x="9180000" y="720000"/>
            <a:ext cx="2339640" cy="48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Pre-Kundenwunsch: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UniqueInventory mit 1 zu 1 Beziehung zwischen Article und Item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Post-Kundenwunsch: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MultiInventory mit 1 zu n Beziehung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1033920" y="318600"/>
            <a:ext cx="7245720" cy="4085640"/>
          </a:xfrm>
          <a:prstGeom prst="rect">
            <a:avLst/>
          </a:prstGeom>
          <a:ln w="0">
            <a:noFill/>
          </a:ln>
        </p:spPr>
      </p:pic>
      <p:sp>
        <p:nvSpPr>
          <p:cNvPr id="200" name=""/>
          <p:cNvSpPr/>
          <p:nvPr/>
        </p:nvSpPr>
        <p:spPr>
          <a:xfrm>
            <a:off x="8820000" y="360000"/>
            <a:ext cx="2519640" cy="39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Wichtigste Klasse im Inventar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Zuständig für Verwaltung von Funktionen im InventoryItems und Artikeln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1080000" y="4500000"/>
            <a:ext cx="7486200" cy="1797480"/>
          </a:xfrm>
          <a:prstGeom prst="rect">
            <a:avLst/>
          </a:prstGeom>
          <a:ln w="0">
            <a:noFill/>
          </a:ln>
        </p:spPr>
      </p:pic>
      <p:sp>
        <p:nvSpPr>
          <p:cNvPr id="202" name=""/>
          <p:cNvSpPr/>
          <p:nvPr/>
        </p:nvSpPr>
        <p:spPr>
          <a:xfrm>
            <a:off x="8820000" y="4500000"/>
            <a:ext cx="2339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Article erben vom SalePoint-Product. Sie enthalten mehr Daten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132560" y="1080000"/>
            <a:ext cx="10206720" cy="206748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1080360" y="3420000"/>
            <a:ext cx="3779280" cy="2532600"/>
          </a:xfrm>
          <a:prstGeom prst="rect">
            <a:avLst/>
          </a:prstGeom>
          <a:ln w="0">
            <a:noFill/>
          </a:ln>
        </p:spPr>
      </p:pic>
      <p:sp>
        <p:nvSpPr>
          <p:cNvPr id="206" name=""/>
          <p:cNvSpPr/>
          <p:nvPr/>
        </p:nvSpPr>
        <p:spPr>
          <a:xfrm>
            <a:off x="5400000" y="3420000"/>
            <a:ext cx="5580000" cy="23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Spring-Controller zuständig für Inventar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Itemform für Erstellung von neuen Articlen und dazugehörigen InventoryItems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3780000" y="2899800"/>
            <a:ext cx="5398920" cy="22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305e"/>
                </a:solidFill>
                <a:latin typeface="Open Sans"/>
                <a:ea typeface="DejaVu Sans"/>
              </a:rPr>
              <a:t>1.2.7 Extras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548640" y="900000"/>
            <a:ext cx="8811360" cy="4538520"/>
          </a:xfrm>
          <a:prstGeom prst="rect">
            <a:avLst/>
          </a:prstGeom>
          <a:ln w="0">
            <a:noFill/>
          </a:ln>
        </p:spPr>
      </p:pic>
      <p:sp>
        <p:nvSpPr>
          <p:cNvPr id="211" name=""/>
          <p:cNvSpPr/>
          <p:nvPr/>
        </p:nvSpPr>
        <p:spPr>
          <a:xfrm>
            <a:off x="9360000" y="1080000"/>
            <a:ext cx="2519640" cy="39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Pdf-Erstellung</a:t>
            </a: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QrCode-Service</a:t>
            </a: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Email</a:t>
            </a: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Pagefunktion um Listen besser darzustellen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305280" y="1260000"/>
            <a:ext cx="8874720" cy="4140000"/>
          </a:xfrm>
          <a:prstGeom prst="rect">
            <a:avLst/>
          </a:prstGeom>
          <a:ln w="0">
            <a:noFill/>
          </a:ln>
        </p:spPr>
      </p:pic>
      <p:sp>
        <p:nvSpPr>
          <p:cNvPr id="214" name=""/>
          <p:cNvSpPr/>
          <p:nvPr/>
        </p:nvSpPr>
        <p:spPr>
          <a:xfrm>
            <a:off x="9180360" y="1440000"/>
            <a:ext cx="2519640" cy="39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Salespoint-BusinessTime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Zuständig für Zeitsprungsimulation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"/>
          <p:cNvSpPr/>
          <p:nvPr/>
        </p:nvSpPr>
        <p:spPr>
          <a:xfrm>
            <a:off x="2880000" y="2520000"/>
            <a:ext cx="9358920" cy="22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305e"/>
                </a:solidFill>
                <a:latin typeface="Open Sans"/>
                <a:ea typeface="DejaVu Sans"/>
              </a:rPr>
              <a:t>1.3 Lessons learned 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305e"/>
                </a:solidFill>
                <a:latin typeface="Open Sans"/>
                <a:ea typeface="DejaVu Sans"/>
              </a:rPr>
              <a:t>         </a:t>
            </a:r>
            <a:r>
              <a:rPr b="1" lang="de-DE" sz="4000" spc="-1" strike="noStrike">
                <a:solidFill>
                  <a:srgbClr val="00305e"/>
                </a:solidFill>
                <a:latin typeface="Open Sans"/>
                <a:ea typeface="DejaVu Sans"/>
              </a:rPr>
              <a:t>&amp; Probleme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2160000" y="2880000"/>
            <a:ext cx="7918920" cy="22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de-DE" sz="4000" spc="-1" strike="noStrike">
                <a:solidFill>
                  <a:srgbClr val="00305e"/>
                </a:solidFill>
                <a:latin typeface="Open Sans"/>
                <a:ea typeface="DejaVu Sans"/>
              </a:rPr>
              <a:t>1.1 Analyse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539640" y="559800"/>
            <a:ext cx="5579280" cy="51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1.3 Lessons learned &amp; Probleme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682560" y="2141640"/>
            <a:ext cx="4356720" cy="23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00305e"/>
                </a:solidFill>
                <a:latin typeface="Open Sans"/>
                <a:ea typeface="DejaVu Sans"/>
              </a:rPr>
              <a:t>Lessons learned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305e"/>
                </a:solidFill>
                <a:latin typeface="Open Sans"/>
                <a:ea typeface="DejaVu Sans"/>
              </a:rPr>
              <a:t>1. Konzept Teamprogrammierung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305e"/>
                </a:solidFill>
                <a:latin typeface="Open Sans"/>
                <a:ea typeface="Microsoft YaHei"/>
              </a:rPr>
              <a:t>2. </a:t>
            </a:r>
            <a:r>
              <a:rPr b="0" lang="de-DE" sz="2000" spc="-1" strike="noStrike">
                <a:solidFill>
                  <a:srgbClr val="00305e"/>
                </a:solidFill>
                <a:latin typeface="Open Sans"/>
                <a:ea typeface="DejaVu Sans"/>
              </a:rPr>
              <a:t>Pairprogramming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305e"/>
                </a:solidFill>
                <a:latin typeface="Open Sans"/>
                <a:ea typeface="DejaVu Sans"/>
              </a:rPr>
              <a:t>3. Einblick Spring &amp; Salespoint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305e"/>
                </a:solidFill>
                <a:latin typeface="Open Sans"/>
                <a:ea typeface="Microsoft YaHei"/>
              </a:rPr>
              <a:t>4. </a:t>
            </a:r>
            <a:r>
              <a:rPr b="0" lang="de-DE" sz="2000" spc="-1" strike="noStrike">
                <a:solidFill>
                  <a:srgbClr val="00305e"/>
                </a:solidFill>
                <a:latin typeface="Open Sans"/>
                <a:ea typeface="DejaVu Sans"/>
              </a:rPr>
              <a:t>Angsthasen-/Waterscrummodell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5940000" y="2160000"/>
            <a:ext cx="5262120" cy="183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rgbClr val="00305e"/>
                </a:solidFill>
                <a:latin typeface="Open Sans"/>
                <a:ea typeface="DejaVu Sans"/>
              </a:rPr>
              <a:t>Probleme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305e"/>
                </a:solidFill>
                <a:latin typeface="Open Sans"/>
                <a:ea typeface="DejaVu Sans"/>
              </a:rPr>
              <a:t>1. Testcoverage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305e"/>
                </a:solidFill>
                <a:latin typeface="Open Sans"/>
                <a:ea typeface="DejaVu Sans"/>
              </a:rPr>
              <a:t>2. Arbeit außschließlich an Kundenwünschen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305e"/>
                </a:solidFill>
                <a:latin typeface="Open Sans"/>
                <a:ea typeface="DejaVu Sans"/>
              </a:rPr>
              <a:t>3. Notation Projektzeit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>
            <a:off x="3420000" y="2700000"/>
            <a:ext cx="5578920" cy="22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305e"/>
                </a:solidFill>
                <a:latin typeface="Open Sans"/>
                <a:ea typeface="Microsoft YaHei"/>
              </a:rPr>
              <a:t>2. Präsentation der       Anwendung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4680000" y="2880000"/>
            <a:ext cx="5398920" cy="22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305e"/>
                </a:solidFill>
                <a:latin typeface="Open Sans"/>
                <a:ea typeface="DejaVu Sans"/>
              </a:rPr>
              <a:t>3. Fragen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900000" y="575640"/>
            <a:ext cx="6975000" cy="536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797080" y="540000"/>
            <a:ext cx="6262560" cy="53625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rcRect l="11074" t="11674" r="3297" b="2689"/>
          <a:stretch/>
        </p:blipFill>
        <p:spPr>
          <a:xfrm>
            <a:off x="409320" y="1051920"/>
            <a:ext cx="5350320" cy="4527000"/>
          </a:xfrm>
          <a:prstGeom prst="rect">
            <a:avLst/>
          </a:prstGeom>
          <a:ln w="0">
            <a:noFill/>
          </a:ln>
        </p:spPr>
      </p:pic>
      <p:sp>
        <p:nvSpPr>
          <p:cNvPr id="142" name=""/>
          <p:cNvSpPr/>
          <p:nvPr/>
        </p:nvSpPr>
        <p:spPr>
          <a:xfrm>
            <a:off x="5400000" y="3420000"/>
            <a:ext cx="1619280" cy="359280"/>
          </a:xfrm>
          <a:custGeom>
            <a:avLst/>
            <a:gdLst>
              <a:gd name="textAreaLeft" fmla="*/ 0 w 1619280"/>
              <a:gd name="textAreaRight" fmla="*/ 1620000 w 1619280"/>
              <a:gd name="textAreaTop" fmla="*/ 0 h 359280"/>
              <a:gd name="textAreaBottom" fmla="*/ 360000 h 359280"/>
            </a:gdLst>
            <a:ahLst/>
            <a:rect l="textAreaLeft" t="textAreaTop" r="textAreaRight" b="textAreaBottom"/>
            <a:pathLst>
              <a:path w="4502" h="1002">
                <a:moveTo>
                  <a:pt x="0" y="250"/>
                </a:moveTo>
                <a:lnTo>
                  <a:pt x="3375" y="250"/>
                </a:lnTo>
                <a:lnTo>
                  <a:pt x="3375" y="0"/>
                </a:lnTo>
                <a:lnTo>
                  <a:pt x="4501" y="500"/>
                </a:lnTo>
                <a:lnTo>
                  <a:pt x="3375" y="1001"/>
                </a:lnTo>
                <a:lnTo>
                  <a:pt x="337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bbe33d"/>
          </a:solidFill>
          <a:ln w="0">
            <a:solidFill>
              <a:srgbClr val="3faf46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690920" y="522000"/>
            <a:ext cx="8682480" cy="613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3420720" y="2806560"/>
            <a:ext cx="5398920" cy="22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de-DE" sz="4000" spc="-1" strike="noStrike">
                <a:solidFill>
                  <a:srgbClr val="00305e"/>
                </a:solidFill>
                <a:latin typeface="Open Sans"/>
                <a:ea typeface="DejaVu Sans"/>
              </a:rPr>
              <a:t>1.2.1 Staff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7739640" cy="4091760"/>
          </a:xfrm>
          <a:prstGeom prst="rect">
            <a:avLst/>
          </a:prstGeom>
          <a:ln w="0">
            <a:noFill/>
          </a:ln>
        </p:spPr>
      </p:pic>
      <p:sp>
        <p:nvSpPr>
          <p:cNvPr id="148" name=""/>
          <p:cNvSpPr/>
          <p:nvPr/>
        </p:nvSpPr>
        <p:spPr>
          <a:xfrm>
            <a:off x="8100000" y="1620000"/>
            <a:ext cx="35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Verwaltung der Angestellten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Registrierung neuer Mitarbeiter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Übersicht über die Belegschaft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/>
          <p:nvPr/>
        </p:nvSpPr>
        <p:spPr>
          <a:xfrm>
            <a:off x="2160000" y="6120000"/>
            <a:ext cx="4498920" cy="556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4140000" y="2880000"/>
            <a:ext cx="5398920" cy="22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305e"/>
                </a:solidFill>
                <a:latin typeface="Open Sans"/>
                <a:ea typeface="DejaVu Sans"/>
              </a:rPr>
              <a:t>1.2.2 Order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Application>LibreOffice/7.4.1.2$Windows_X86_64 LibreOffice_project/3c58a8f3a960df8bc8fd77b461821e42c061c5f0</Application>
  <AppVersion>15.0000</AppVersion>
  <Words>2370</Words>
  <Paragraphs>370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2021-12-16T17:30:27Z</dcterms:created>
  <dc:creator>cd@tu-dresden.de</dc:creator>
  <dc:description/>
  <dc:language>de-DE</dc:language>
  <cp:lastModifiedBy/>
  <dcterms:modified xsi:type="dcterms:W3CDTF">2024-01-31T01:19:22Z</dcterms:modified>
  <cp:revision>33</cp:revision>
  <dc:subject>Präsentationsvorlage</dc:subject>
  <dc:title>Präsentationsvorlagen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42</vt:i4>
  </property>
</Properties>
</file>