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6" r:id="rId2"/>
    <p:sldId id="384" r:id="rId3"/>
    <p:sldId id="387" r:id="rId4"/>
    <p:sldId id="388" r:id="rId5"/>
    <p:sldId id="386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Szerző" initials="S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61ED"/>
    <a:srgbClr val="6F6ED9"/>
    <a:srgbClr val="B89276"/>
    <a:srgbClr val="B28A6C"/>
    <a:srgbClr val="6F5F59"/>
    <a:srgbClr val="D96D3E"/>
    <a:srgbClr val="7F6E67"/>
    <a:srgbClr val="403E43"/>
    <a:srgbClr val="167EA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Barlow Condensed" panose="00000506000000000000" charset="0"/>
              <a:ea typeface="Barlow Condensed" panose="00000506000000000000" charset="0"/>
              <a:cs typeface="Barlow Condensed" panose="00000506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Barlow Condensed" panose="00000506000000000000" charset="0"/>
              </a:rPr>
              <a:t>2023/5/3</a:t>
            </a:fld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Barlow Condensed" panose="00000506000000000000" charset="0"/>
              <a:ea typeface="Barlow Condensed" panose="00000506000000000000" charset="0"/>
              <a:cs typeface="Barlow Condensed" panose="00000506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Barlow Condensed" panose="00000506000000000000" charset="0"/>
              </a:rPr>
              <a:t>‹#›</a:t>
            </a:fld>
            <a:endParaRPr lang="zh-CN" altLang="en-US">
              <a:cs typeface="Barlow Condensed" panose="00000506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fld id="{598217C4-209F-426B-A8D4-2A4EF8D569F3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fld id="{97047A51-B016-4B81-90E8-2AF0B9FE3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7A51-B016-4B81-90E8-2AF0B9FE31D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05E1C-BA92-4942-A596-492917FCD94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05E1C-BA92-4942-A596-492917FCD9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05E1C-BA92-4942-A596-492917FCD9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6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7A51-B016-4B81-90E8-2AF0B9FE31D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自定义版式">
    <p:bg>
      <p:bgPr>
        <a:pattFill prst="ltHorz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256673" y="2919663"/>
            <a:ext cx="593558" cy="593558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339515" y="1379096"/>
            <a:ext cx="9512969" cy="4227226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outerShdw blurRad="6731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2" name="图文框 1"/>
          <p:cNvSpPr/>
          <p:nvPr userDrawn="1"/>
        </p:nvSpPr>
        <p:spPr>
          <a:xfrm>
            <a:off x="1454046" y="1499016"/>
            <a:ext cx="9248931" cy="3972394"/>
          </a:xfrm>
          <a:prstGeom prst="frame">
            <a:avLst>
              <a:gd name="adj1" fmla="val 8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50"/>
          <p:cNvSpPr txBox="1"/>
          <p:nvPr userDrawn="1"/>
        </p:nvSpPr>
        <p:spPr>
          <a:xfrm>
            <a:off x="948556" y="364558"/>
            <a:ext cx="25392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rPr>
              <a:t>Overview of the work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337456" y="404945"/>
            <a:ext cx="370114" cy="37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61361" y="404945"/>
            <a:ext cx="370114" cy="370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50"/>
          <p:cNvSpPr txBox="1"/>
          <p:nvPr userDrawn="1"/>
        </p:nvSpPr>
        <p:spPr>
          <a:xfrm>
            <a:off x="948556" y="364558"/>
            <a:ext cx="25392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rPr>
              <a:t>Main work progress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337456" y="404945"/>
            <a:ext cx="370114" cy="37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61361" y="404945"/>
            <a:ext cx="370114" cy="370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50"/>
          <p:cNvSpPr txBox="1"/>
          <p:nvPr userDrawn="1"/>
        </p:nvSpPr>
        <p:spPr>
          <a:xfrm>
            <a:off x="948556" y="364558"/>
            <a:ext cx="25392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rPr>
              <a:t>Summary of key work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337456" y="404945"/>
            <a:ext cx="370114" cy="37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61361" y="404945"/>
            <a:ext cx="370114" cy="370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50"/>
          <p:cNvSpPr txBox="1"/>
          <p:nvPr userDrawn="1"/>
        </p:nvSpPr>
        <p:spPr>
          <a:xfrm>
            <a:off x="948690" y="364490"/>
            <a:ext cx="3839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rPr>
              <a:t>Deficiencies in the work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337456" y="404945"/>
            <a:ext cx="370114" cy="37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61361" y="404945"/>
            <a:ext cx="370114" cy="370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50"/>
          <p:cNvSpPr txBox="1"/>
          <p:nvPr userDrawn="1"/>
        </p:nvSpPr>
        <p:spPr>
          <a:xfrm>
            <a:off x="948556" y="364558"/>
            <a:ext cx="25392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rPr>
              <a:t>Future work plan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337456" y="404945"/>
            <a:ext cx="370114" cy="37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61361" y="404945"/>
            <a:ext cx="370114" cy="370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fld id="{82590366-ABA8-4BF0-B712-90B06D46FB25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fld id="{3CA35D93-1873-44CB-A7D2-BBE94C050B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rlow Condensed" panose="00000506000000000000" charset="0"/>
          <a:ea typeface="Barlow Condensed" panose="00000506000000000000" charset="0"/>
          <a:cs typeface="Barlow Condensed" panose="00000506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rlow Condensed" panose="00000506000000000000" charset="0"/>
          <a:ea typeface="Barlow Condensed" panose="00000506000000000000" charset="0"/>
          <a:cs typeface="Barlow Condensed" panose="00000506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rlow Condensed" panose="00000506000000000000" charset="0"/>
          <a:ea typeface="Barlow Condensed" panose="00000506000000000000" charset="0"/>
          <a:cs typeface="Barlow Condensed" panose="00000506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low Condensed" panose="00000506000000000000" charset="0"/>
          <a:ea typeface="Barlow Condensed" panose="00000506000000000000" charset="0"/>
          <a:cs typeface="Barlow Condensed" panose="00000506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 Condensed" panose="00000506000000000000" charset="0"/>
          <a:ea typeface="Barlow Condensed" panose="00000506000000000000" charset="0"/>
          <a:cs typeface="Barlow Condensed" panose="00000506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 Condensed" panose="00000506000000000000" charset="0"/>
          <a:ea typeface="Barlow Condensed" panose="00000506000000000000" charset="0"/>
          <a:cs typeface="Barlow Condensed" panose="00000506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143735" y="2064780"/>
            <a:ext cx="7904530" cy="2728440"/>
            <a:chOff x="-523330" y="2449111"/>
            <a:chExt cx="4558355" cy="2249468"/>
          </a:xfrm>
        </p:grpSpPr>
        <p:sp>
          <p:nvSpPr>
            <p:cNvPr id="38" name="文本框 10"/>
            <p:cNvSpPr txBox="1"/>
            <p:nvPr/>
          </p:nvSpPr>
          <p:spPr>
            <a:xfrm>
              <a:off x="-519493" y="4013462"/>
              <a:ext cx="4098698" cy="685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zh-CN" sz="1600" b="1" dirty="0">
                  <a:gradFill>
                    <a:gsLst>
                      <a:gs pos="0">
                        <a:srgbClr val="B261ED"/>
                      </a:gs>
                      <a:gs pos="100000">
                        <a:schemeClr val="accent1"/>
                      </a:gs>
                    </a:gsLst>
                    <a:lin ang="5400000" scaled="0"/>
                  </a:gradFill>
                  <a:latin typeface="Courier New" panose="02070309020205020404" pitchFamily="49" charset="0"/>
                  <a:cs typeface="Courier New" panose="02070309020205020404" pitchFamily="49" charset="0"/>
                  <a:sym typeface="Barlow Condensed" panose="00000506000000000000" charset="0"/>
                </a:rPr>
                <a:t>Fazekas Botond</a:t>
              </a:r>
            </a:p>
            <a:p>
              <a:r>
                <a:rPr lang="hu-HU" altLang="zh-CN" sz="1600" b="1" dirty="0">
                  <a:gradFill>
                    <a:gsLst>
                      <a:gs pos="0">
                        <a:srgbClr val="B261ED"/>
                      </a:gs>
                      <a:gs pos="100000">
                        <a:schemeClr val="accent1"/>
                      </a:gs>
                    </a:gsLst>
                    <a:lin ang="5400000" scaled="0"/>
                  </a:gradFill>
                  <a:latin typeface="Courier New" panose="02070309020205020404" pitchFamily="49" charset="0"/>
                  <a:cs typeface="Courier New" panose="02070309020205020404" pitchFamily="49" charset="0"/>
                  <a:sym typeface="Barlow Condensed" panose="00000506000000000000" charset="0"/>
                </a:rPr>
                <a:t>Kiss Martin</a:t>
              </a:r>
            </a:p>
            <a:p>
              <a:r>
                <a:rPr lang="hu-HU" altLang="zh-CN" sz="1600" b="1" dirty="0">
                  <a:gradFill>
                    <a:gsLst>
                      <a:gs pos="0">
                        <a:srgbClr val="B261ED"/>
                      </a:gs>
                      <a:gs pos="100000">
                        <a:schemeClr val="accent1"/>
                      </a:gs>
                    </a:gsLst>
                    <a:lin ang="5400000" scaled="0"/>
                  </a:gradFill>
                  <a:latin typeface="Courier New" panose="02070309020205020404" pitchFamily="49" charset="0"/>
                  <a:cs typeface="Courier New" panose="02070309020205020404" pitchFamily="49" charset="0"/>
                  <a:sym typeface="Barlow Condensed" panose="00000506000000000000" charset="0"/>
                </a:rPr>
                <a:t>Roncz Olivér</a:t>
              </a:r>
              <a:endParaRPr lang="zh-CN" altLang="en-US" sz="1600" b="1" dirty="0">
                <a:gradFill>
                  <a:gsLst>
                    <a:gs pos="0">
                      <a:srgbClr val="B261ED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-523330" y="2449111"/>
              <a:ext cx="4558355" cy="820237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hu-HU" altLang="zh-CN" sz="5865" b="1" dirty="0">
                  <a:gradFill>
                    <a:gsLst>
                      <a:gs pos="0">
                        <a:srgbClr val="B261ED"/>
                      </a:gs>
                      <a:gs pos="100000">
                        <a:schemeClr val="accent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  <a:sym typeface="Barlow Condensed" panose="00000506000000000000" charset="0"/>
                </a:rPr>
                <a:t>A Lilaköd-Projekt</a:t>
              </a:r>
              <a:endParaRPr lang="zh-CN" altLang="en-US" sz="5865" b="1" dirty="0">
                <a:gradFill>
                  <a:gsLst>
                    <a:gs pos="0">
                      <a:srgbClr val="B261ED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0105" y="1688221"/>
            <a:ext cx="10386060" cy="3211830"/>
            <a:chOff x="840105" y="1723390"/>
            <a:chExt cx="10386060" cy="3211830"/>
          </a:xfrm>
        </p:grpSpPr>
        <p:sp>
          <p:nvSpPr>
            <p:cNvPr id="6" name="Rounded Rectangle 31"/>
            <p:cNvSpPr/>
            <p:nvPr/>
          </p:nvSpPr>
          <p:spPr>
            <a:xfrm>
              <a:off x="840105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13" name="Oval 11"/>
            <p:cNvSpPr/>
            <p:nvPr/>
          </p:nvSpPr>
          <p:spPr>
            <a:xfrm>
              <a:off x="1671320" y="2047240"/>
              <a:ext cx="737235" cy="737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12" name="TextBox 37"/>
            <p:cNvSpPr txBox="1"/>
            <p:nvPr/>
          </p:nvSpPr>
          <p:spPr>
            <a:xfrm>
              <a:off x="1807144" y="430684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</a:t>
              </a:r>
              <a:endPara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16" name="Rounded Rectangle 4"/>
            <p:cNvSpPr/>
            <p:nvPr/>
          </p:nvSpPr>
          <p:spPr>
            <a:xfrm>
              <a:off x="3544570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23" name="Oval 16"/>
            <p:cNvSpPr/>
            <p:nvPr/>
          </p:nvSpPr>
          <p:spPr>
            <a:xfrm>
              <a:off x="4375785" y="2047240"/>
              <a:ext cx="737235" cy="7372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22" name="TextBox 40"/>
            <p:cNvSpPr txBox="1"/>
            <p:nvPr/>
          </p:nvSpPr>
          <p:spPr>
            <a:xfrm>
              <a:off x="4512243" y="430684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</a:t>
              </a:r>
              <a:endParaRPr lang="en-US" altLang="zh-CN" sz="1200" dirty="0">
                <a:solidFill>
                  <a:schemeClr val="bg1"/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26" name="Rounded Rectangle 32"/>
            <p:cNvSpPr/>
            <p:nvPr/>
          </p:nvSpPr>
          <p:spPr>
            <a:xfrm>
              <a:off x="6249035" y="172339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3" name="Oval 26"/>
            <p:cNvSpPr/>
            <p:nvPr/>
          </p:nvSpPr>
          <p:spPr>
            <a:xfrm>
              <a:off x="7063105" y="2047240"/>
              <a:ext cx="737235" cy="737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2" name="TextBox 43"/>
            <p:cNvSpPr txBox="1"/>
            <p:nvPr/>
          </p:nvSpPr>
          <p:spPr>
            <a:xfrm>
              <a:off x="7199563" y="430684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</a:t>
              </a:r>
              <a:endParaRPr lang="en-US" altLang="zh-CN" sz="1200" dirty="0">
                <a:solidFill>
                  <a:schemeClr val="bg1"/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1536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Titkos gomb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740785" y="2890520"/>
              <a:ext cx="2045970" cy="12772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Munkatársaink oldal</a:t>
              </a:r>
            </a:p>
            <a:p>
              <a:pPr algn="ctr">
                <a:lnSpc>
                  <a:spcPct val="140000"/>
                </a:lnSpc>
              </a:pPr>
              <a:r>
                <a:rPr lang="hu-HU" altLang="zh-CN" sz="1400" dirty="0" err="1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Navbar</a:t>
              </a:r>
              <a:endParaRPr lang="hu-HU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  <a:p>
              <a:pPr algn="ctr">
                <a:lnSpc>
                  <a:spcPct val="140000"/>
                </a:lnSpc>
              </a:pP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408372" y="2824767"/>
              <a:ext cx="2045970" cy="9756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Saját oldalainak </a:t>
              </a:r>
              <a:r>
                <a:rPr lang="hu-HU" altLang="zh-CN" sz="1400" dirty="0" err="1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designolása</a:t>
              </a:r>
              <a:endParaRPr lang="hu-HU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  <a:p>
              <a:pPr algn="ctr">
                <a:lnSpc>
                  <a:spcPct val="140000"/>
                </a:lnSpc>
              </a:pPr>
              <a:r>
                <a:rPr lang="hu-HU" altLang="zh-CN" sz="1400" dirty="0" err="1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Navbar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8019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220470" y="5447103"/>
            <a:ext cx="1025779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hu-HU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rPr>
              <a:t>+ </a:t>
            </a:r>
            <a:r>
              <a:rPr lang="hu-HU" altLang="zh-CN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rPr>
              <a:t>Readme</a:t>
            </a:r>
            <a:endParaRPr lang="hu-HU" altLang="zh-CN" sz="1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ea typeface="Barlow Condensed" panose="00000506000000000000" charset="0"/>
              <a:cs typeface="Courier New" panose="02070309020205020404" pitchFamily="49" charset="0"/>
              <a:sym typeface="Barlow Condensed" panose="00000506000000000000" charset="0"/>
            </a:endParaRPr>
          </a:p>
          <a:p>
            <a:pPr algn="l">
              <a:lnSpc>
                <a:spcPct val="150000"/>
              </a:lnSpc>
            </a:pPr>
            <a:r>
              <a:rPr lang="hu-HU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rPr>
              <a:t>+ Sokat segített</a:t>
            </a:r>
          </a:p>
          <a:p>
            <a:pPr algn="l">
              <a:lnSpc>
                <a:spcPct val="150000"/>
              </a:lnSpc>
            </a:pPr>
            <a:r>
              <a:rPr lang="hu-HU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rPr>
              <a:t>+ Képkeresés 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ea typeface="Barlow Condensed" panose="00000506000000000000" charset="0"/>
              <a:cs typeface="Courier New" panose="02070309020205020404" pitchFamily="49" charset="0"/>
              <a:sym typeface="Barlow Condensed" panose="0000050600000000000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48214-CF5A-4878-8AD0-596D0DA175D5}"/>
              </a:ext>
            </a:extLst>
          </p:cNvPr>
          <p:cNvSpPr/>
          <p:nvPr/>
        </p:nvSpPr>
        <p:spPr>
          <a:xfrm>
            <a:off x="234892" y="159391"/>
            <a:ext cx="3309678" cy="837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Kiss Martin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8F7D-BF26-4619-952A-585C71913E20}"/>
              </a:ext>
            </a:extLst>
          </p:cNvPr>
          <p:cNvSpPr txBox="1"/>
          <p:nvPr/>
        </p:nvSpPr>
        <p:spPr>
          <a:xfrm>
            <a:off x="938819" y="4266"/>
            <a:ext cx="5157181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865" b="1" dirty="0">
                <a:gradFill>
                  <a:gsLst>
                    <a:gs pos="0">
                      <a:srgbClr val="B261ED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Kiss Martin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3E0CC1-1181-4482-9106-05E5EF0C2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" y="-2921"/>
            <a:ext cx="943204" cy="9432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EB1C71-17DC-44C3-9B7E-117B637541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70" y="5604"/>
            <a:ext cx="943204" cy="943204"/>
          </a:xfrm>
          <a:prstGeom prst="rect">
            <a:avLst/>
          </a:prstGeom>
        </p:spPr>
      </p:pic>
      <p:pic>
        <p:nvPicPr>
          <p:cNvPr id="1026" name="Picture 2" descr="Javascript Icon Png #393532 - Free Icons Library">
            <a:extLst>
              <a:ext uri="{FF2B5EF4-FFF2-40B4-BE49-F238E27FC236}">
                <a16:creationId xmlns:a16="http://schemas.microsoft.com/office/drawing/2014/main" id="{142A9A1F-8078-47D4-985B-B54BCED3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50" y="2169838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0BF983-990A-4054-ABE6-BF04E97A0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9763" y="2122529"/>
            <a:ext cx="504000" cy="504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C11F678-88D6-488F-9AE2-57B1A4DBCE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93" y="2099354"/>
            <a:ext cx="357528" cy="504000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A69D0561-28C2-483A-889E-11B30BB505DE}"/>
              </a:ext>
            </a:extLst>
          </p:cNvPr>
          <p:cNvSpPr/>
          <p:nvPr/>
        </p:nvSpPr>
        <p:spPr>
          <a:xfrm>
            <a:off x="1015365" y="855677"/>
            <a:ext cx="791779" cy="427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0105" y="1688221"/>
            <a:ext cx="10386060" cy="3211830"/>
            <a:chOff x="840105" y="1723390"/>
            <a:chExt cx="10386060" cy="3211830"/>
          </a:xfrm>
        </p:grpSpPr>
        <p:sp>
          <p:nvSpPr>
            <p:cNvPr id="6" name="Rounded Rectangle 31"/>
            <p:cNvSpPr/>
            <p:nvPr/>
          </p:nvSpPr>
          <p:spPr>
            <a:xfrm>
              <a:off x="840105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13" name="Oval 11"/>
            <p:cNvSpPr/>
            <p:nvPr/>
          </p:nvSpPr>
          <p:spPr>
            <a:xfrm>
              <a:off x="1671320" y="2047240"/>
              <a:ext cx="737235" cy="737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12" name="TextBox 37"/>
            <p:cNvSpPr txBox="1"/>
            <p:nvPr/>
          </p:nvSpPr>
          <p:spPr>
            <a:xfrm>
              <a:off x="1853631" y="430684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ad</a:t>
              </a:r>
              <a:endPara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16" name="Rounded Rectangle 4"/>
            <p:cNvSpPr/>
            <p:nvPr/>
          </p:nvSpPr>
          <p:spPr>
            <a:xfrm>
              <a:off x="3544570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23" name="Oval 16"/>
            <p:cNvSpPr/>
            <p:nvPr/>
          </p:nvSpPr>
          <p:spPr>
            <a:xfrm>
              <a:off x="4375785" y="2047240"/>
              <a:ext cx="737235" cy="7372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22" name="TextBox 40"/>
            <p:cNvSpPr txBox="1"/>
            <p:nvPr/>
          </p:nvSpPr>
          <p:spPr>
            <a:xfrm>
              <a:off x="4512243" y="430684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</a:t>
              </a:r>
              <a:endParaRPr lang="en-US" altLang="zh-CN" sz="1200" dirty="0">
                <a:solidFill>
                  <a:schemeClr val="bg1"/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26" name="Rounded Rectangle 32"/>
            <p:cNvSpPr/>
            <p:nvPr/>
          </p:nvSpPr>
          <p:spPr>
            <a:xfrm>
              <a:off x="6249035" y="172339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3" name="Oval 26"/>
            <p:cNvSpPr/>
            <p:nvPr/>
          </p:nvSpPr>
          <p:spPr>
            <a:xfrm>
              <a:off x="7063105" y="2047240"/>
              <a:ext cx="737235" cy="737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2" name="TextBox 43"/>
            <p:cNvSpPr txBox="1"/>
            <p:nvPr/>
          </p:nvSpPr>
          <p:spPr>
            <a:xfrm>
              <a:off x="7199563" y="430684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</a:t>
              </a:r>
              <a:endParaRPr lang="en-US" altLang="zh-CN" sz="1200" dirty="0">
                <a:solidFill>
                  <a:schemeClr val="bg1"/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2" name="TextBox 46"/>
            <p:cNvSpPr txBox="1"/>
            <p:nvPr/>
          </p:nvSpPr>
          <p:spPr>
            <a:xfrm>
              <a:off x="9454397" y="4306848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Add the text </a:t>
              </a:r>
              <a:endParaRPr lang="en-US" altLang="zh-CN" sz="1200" dirty="0">
                <a:solidFill>
                  <a:schemeClr val="bg1"/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15365" y="2890520"/>
              <a:ext cx="2045970" cy="6740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Jelentkezés JS</a:t>
              </a:r>
            </a:p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Titkos gomb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740785" y="2890520"/>
              <a:ext cx="2045970" cy="12772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Jelentkezés űrlap</a:t>
              </a:r>
            </a:p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Titkos oldal</a:t>
              </a:r>
            </a:p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Titkos oldalon belüli oldal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475730" y="2687732"/>
              <a:ext cx="2045970" cy="15788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endParaRPr lang="hu-HU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Fenyegető villogó mozgó pörgő animációk, másik </a:t>
              </a:r>
              <a:r>
                <a:rPr lang="hu-HU" altLang="zh-CN" sz="1400" dirty="0" err="1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navbar</a:t>
              </a:r>
              <a:endParaRPr lang="hu-HU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8019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1048214-CF5A-4878-8AD0-596D0DA175D5}"/>
              </a:ext>
            </a:extLst>
          </p:cNvPr>
          <p:cNvSpPr/>
          <p:nvPr/>
        </p:nvSpPr>
        <p:spPr>
          <a:xfrm>
            <a:off x="234892" y="159391"/>
            <a:ext cx="3309678" cy="837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Kiss Martin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8F7D-BF26-4619-952A-585C71913E20}"/>
              </a:ext>
            </a:extLst>
          </p:cNvPr>
          <p:cNvSpPr txBox="1"/>
          <p:nvPr/>
        </p:nvSpPr>
        <p:spPr>
          <a:xfrm>
            <a:off x="938819" y="4266"/>
            <a:ext cx="5609228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865" b="1" dirty="0">
                <a:gradFill>
                  <a:gsLst>
                    <a:gs pos="0">
                      <a:srgbClr val="B261ED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Roncz Olivér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3E0CC1-1181-4482-9106-05E5EF0C2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" y="0"/>
            <a:ext cx="943204" cy="9432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EB1C71-17DC-44C3-9B7E-117B637541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65" y="-111"/>
            <a:ext cx="943204" cy="943204"/>
          </a:xfrm>
          <a:prstGeom prst="rect">
            <a:avLst/>
          </a:prstGeom>
        </p:spPr>
      </p:pic>
      <p:pic>
        <p:nvPicPr>
          <p:cNvPr id="1026" name="Picture 2" descr="Javascript Icon Png #393532 - Free Icons Library">
            <a:extLst>
              <a:ext uri="{FF2B5EF4-FFF2-40B4-BE49-F238E27FC236}">
                <a16:creationId xmlns:a16="http://schemas.microsoft.com/office/drawing/2014/main" id="{142A9A1F-8078-47D4-985B-B54BCED3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50" y="2169838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0BF983-990A-4054-ABE6-BF04E97A0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9763" y="2122529"/>
            <a:ext cx="504000" cy="504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C11F678-88D6-488F-9AE2-57B1A4DBCE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93" y="2099354"/>
            <a:ext cx="357528" cy="504000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5F5C6CAE-1D40-4FFE-8F12-7A1A14EC1659}"/>
              </a:ext>
            </a:extLst>
          </p:cNvPr>
          <p:cNvSpPr/>
          <p:nvPr/>
        </p:nvSpPr>
        <p:spPr>
          <a:xfrm>
            <a:off x="938819" y="788565"/>
            <a:ext cx="868325" cy="48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文本框 48">
            <a:extLst>
              <a:ext uri="{FF2B5EF4-FFF2-40B4-BE49-F238E27FC236}">
                <a16:creationId xmlns:a16="http://schemas.microsoft.com/office/drawing/2014/main" id="{1EEC8748-8722-48EB-BE2F-31EA60FABD24}"/>
              </a:ext>
            </a:extLst>
          </p:cNvPr>
          <p:cNvSpPr txBox="1"/>
          <p:nvPr/>
        </p:nvSpPr>
        <p:spPr>
          <a:xfrm>
            <a:off x="1220470" y="5447103"/>
            <a:ext cx="10257790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hu-HU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rPr>
              <a:t>+ Képkeresés</a:t>
            </a:r>
          </a:p>
          <a:p>
            <a:pPr algn="l">
              <a:lnSpc>
                <a:spcPct val="150000"/>
              </a:lnSpc>
            </a:pPr>
            <a:r>
              <a:rPr lang="hu-HU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rPr>
              <a:t>+ Szöveg gyűjtés azaz generálás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ea typeface="Barlow Condensed" panose="00000506000000000000" charset="0"/>
              <a:cs typeface="Courier New" panose="02070309020205020404" pitchFamily="49" charset="0"/>
              <a:sym typeface="Barlow Condensed" panose="00000506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0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0105" y="1688221"/>
            <a:ext cx="10386060" cy="3211830"/>
            <a:chOff x="840105" y="1723390"/>
            <a:chExt cx="10386060" cy="3211830"/>
          </a:xfrm>
        </p:grpSpPr>
        <p:sp>
          <p:nvSpPr>
            <p:cNvPr id="6" name="Rounded Rectangle 31"/>
            <p:cNvSpPr/>
            <p:nvPr/>
          </p:nvSpPr>
          <p:spPr>
            <a:xfrm>
              <a:off x="840105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13" name="Oval 11"/>
            <p:cNvSpPr/>
            <p:nvPr/>
          </p:nvSpPr>
          <p:spPr>
            <a:xfrm>
              <a:off x="1671320" y="2047240"/>
              <a:ext cx="737235" cy="737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12" name="TextBox 37"/>
            <p:cNvSpPr txBox="1"/>
            <p:nvPr/>
          </p:nvSpPr>
          <p:spPr>
            <a:xfrm>
              <a:off x="1807144" y="430684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</a:t>
              </a:r>
              <a:endPara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16" name="Rounded Rectangle 4"/>
            <p:cNvSpPr/>
            <p:nvPr/>
          </p:nvSpPr>
          <p:spPr>
            <a:xfrm>
              <a:off x="3544570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23" name="Oval 16"/>
            <p:cNvSpPr/>
            <p:nvPr/>
          </p:nvSpPr>
          <p:spPr>
            <a:xfrm>
              <a:off x="4375785" y="2047240"/>
              <a:ext cx="737235" cy="7372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22" name="TextBox 40"/>
            <p:cNvSpPr txBox="1"/>
            <p:nvPr/>
          </p:nvSpPr>
          <p:spPr>
            <a:xfrm>
              <a:off x="4512243" y="430684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</a:t>
              </a:r>
              <a:endParaRPr lang="en-US" altLang="zh-CN" sz="1200" dirty="0">
                <a:solidFill>
                  <a:schemeClr val="bg1"/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26" name="Rounded Rectangle 32"/>
            <p:cNvSpPr/>
            <p:nvPr/>
          </p:nvSpPr>
          <p:spPr>
            <a:xfrm>
              <a:off x="6249035" y="172339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3" name="Oval 26"/>
            <p:cNvSpPr/>
            <p:nvPr/>
          </p:nvSpPr>
          <p:spPr>
            <a:xfrm>
              <a:off x="7063105" y="2047240"/>
              <a:ext cx="737235" cy="737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2" name="TextBox 43"/>
            <p:cNvSpPr txBox="1"/>
            <p:nvPr/>
          </p:nvSpPr>
          <p:spPr>
            <a:xfrm>
              <a:off x="7199563" y="430684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</a:t>
              </a:r>
              <a:endParaRPr lang="en-US" altLang="zh-CN" sz="1200" dirty="0">
                <a:solidFill>
                  <a:schemeClr val="bg1"/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2" name="TextBox 46"/>
            <p:cNvSpPr txBox="1"/>
            <p:nvPr/>
          </p:nvSpPr>
          <p:spPr>
            <a:xfrm>
              <a:off x="9500884" y="4306848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Add th text </a:t>
              </a:r>
              <a:endParaRPr lang="en-US" altLang="zh-CN" sz="1200" dirty="0">
                <a:solidFill>
                  <a:schemeClr val="bg1"/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1536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Támogatás JS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740785" y="2890520"/>
              <a:ext cx="2045970" cy="9756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Index</a:t>
              </a:r>
            </a:p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Rólunk</a:t>
              </a:r>
            </a:p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Támogatás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477000" y="2890520"/>
              <a:ext cx="2045970" cy="15788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Főcím animáció</a:t>
              </a:r>
            </a:p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Fel le lebegő fényes doboz</a:t>
              </a:r>
            </a:p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Design</a:t>
              </a:r>
            </a:p>
            <a:p>
              <a:pPr algn="ctr">
                <a:lnSpc>
                  <a:spcPct val="140000"/>
                </a:lnSpc>
              </a:pPr>
              <a:r>
                <a:rPr lang="hu-HU" altLang="zh-CN" sz="1400" dirty="0" err="1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Navbar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8019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1048214-CF5A-4878-8AD0-596D0DA175D5}"/>
              </a:ext>
            </a:extLst>
          </p:cNvPr>
          <p:cNvSpPr/>
          <p:nvPr/>
        </p:nvSpPr>
        <p:spPr>
          <a:xfrm>
            <a:off x="234892" y="159391"/>
            <a:ext cx="3309678" cy="837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Kiss Martin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8F7D-BF26-4619-952A-585C71913E20}"/>
              </a:ext>
            </a:extLst>
          </p:cNvPr>
          <p:cNvSpPr txBox="1"/>
          <p:nvPr/>
        </p:nvSpPr>
        <p:spPr>
          <a:xfrm>
            <a:off x="938819" y="4266"/>
            <a:ext cx="6513322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865" b="1" dirty="0">
                <a:gradFill>
                  <a:gsLst>
                    <a:gs pos="0">
                      <a:srgbClr val="B261ED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Fazekas Botond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3E0CC1-1181-4482-9106-05E5EF0C2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" y="0"/>
            <a:ext cx="943204" cy="9432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EB1C71-17DC-44C3-9B7E-117B637541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93" y="-111"/>
            <a:ext cx="943204" cy="943204"/>
          </a:xfrm>
          <a:prstGeom prst="rect">
            <a:avLst/>
          </a:prstGeom>
        </p:spPr>
      </p:pic>
      <p:pic>
        <p:nvPicPr>
          <p:cNvPr id="1026" name="Picture 2" descr="Javascript Icon Png #393532 - Free Icons Library">
            <a:extLst>
              <a:ext uri="{FF2B5EF4-FFF2-40B4-BE49-F238E27FC236}">
                <a16:creationId xmlns:a16="http://schemas.microsoft.com/office/drawing/2014/main" id="{142A9A1F-8078-47D4-985B-B54BCED3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50" y="2169838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0BF983-990A-4054-ABE6-BF04E97A0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9763" y="2122529"/>
            <a:ext cx="504000" cy="504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C11F678-88D6-488F-9AE2-57B1A4DBCE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93" y="2099354"/>
            <a:ext cx="357528" cy="504000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A71A4341-F63A-4157-8B14-B4896E570005}"/>
              </a:ext>
            </a:extLst>
          </p:cNvPr>
          <p:cNvSpPr/>
          <p:nvPr/>
        </p:nvSpPr>
        <p:spPr>
          <a:xfrm>
            <a:off x="938819" y="864066"/>
            <a:ext cx="883531" cy="453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文本框 48">
            <a:extLst>
              <a:ext uri="{FF2B5EF4-FFF2-40B4-BE49-F238E27FC236}">
                <a16:creationId xmlns:a16="http://schemas.microsoft.com/office/drawing/2014/main" id="{CF461624-BE3B-4039-A956-1387BBDB1C0D}"/>
              </a:ext>
            </a:extLst>
          </p:cNvPr>
          <p:cNvSpPr txBox="1"/>
          <p:nvPr/>
        </p:nvSpPr>
        <p:spPr>
          <a:xfrm>
            <a:off x="1220470" y="5447103"/>
            <a:ext cx="1025779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hu-HU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rPr>
              <a:t>+ Képkeresés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ea typeface="Barlow Condensed" panose="00000506000000000000" charset="0"/>
              <a:cs typeface="Courier New" panose="02070309020205020404" pitchFamily="49" charset="0"/>
              <a:sym typeface="Barlow Condensed" panose="00000506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8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925473" y="2367171"/>
            <a:ext cx="83410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zh-CN" sz="6600" b="1" dirty="0">
                <a:gradFill>
                  <a:gsLst>
                    <a:gs pos="0">
                      <a:srgbClr val="B261ED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  <a:sym typeface="Barlow Condensed" panose="00000506000000000000" charset="0"/>
              </a:rPr>
              <a:t>Köszönjük szíves figyelmüket!</a:t>
            </a:r>
            <a:endParaRPr lang="en-US" altLang="zh-CN" sz="6600" b="1" dirty="0">
              <a:gradFill>
                <a:gsLst>
                  <a:gs pos="0">
                    <a:srgbClr val="B261ED"/>
                  </a:gs>
                  <a:gs pos="100000">
                    <a:schemeClr val="accent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  <a:sym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DB22E3F-CF14-4F59-8118-0F90850692D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+IQ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PiEN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+IQ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4hD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4hD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4hD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4hD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PiEN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iEN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T4hDSpXukX5LAAAAawAAABsAAAB1bml2ZXJzYWwvdW5pdmVyc2FsLnBuZy54bWyzsa/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+IQ0oqlg9n/gIAAJcLAAAmAAAAAAAAAAEAAAAAAAYLAAB1bml2ZXJzYWwvaHRtbF9wdWJsaXNoaW5nX3NldHRpbmdzLnhtbFBLAQIAABQAAgAIAE+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+/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=="/>
  <p:tag name="ISPRING_PRESENTATION_TITLE" val="222"/>
  <p:tag name="ISPRING_SCORM_PASSING_SCORE" val="100.000000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F:\我图原创作品上传文件\342"/>
</p:tagLst>
</file>

<file path=ppt/theme/theme1.xml><?xml version="1.0" encoding="utf-8"?>
<a:theme xmlns:a="http://schemas.openxmlformats.org/drawingml/2006/main" name="Office 主题">
  <a:themeElements>
    <a:clrScheme name="自定义 16">
      <a:dk1>
        <a:sysClr val="windowText" lastClr="000000"/>
      </a:dk1>
      <a:lt1>
        <a:sysClr val="window" lastClr="FFFFFF"/>
      </a:lt1>
      <a:dk2>
        <a:srgbClr val="3E3D2D"/>
      </a:dk2>
      <a:lt2>
        <a:srgbClr val="FFFFFF"/>
      </a:lt2>
      <a:accent1>
        <a:srgbClr val="251677"/>
      </a:accent1>
      <a:accent2>
        <a:srgbClr val="F64497"/>
      </a:accent2>
      <a:accent3>
        <a:srgbClr val="251677"/>
      </a:accent3>
      <a:accent4>
        <a:srgbClr val="F64497"/>
      </a:accent4>
      <a:accent5>
        <a:srgbClr val="251677"/>
      </a:accent5>
      <a:accent6>
        <a:srgbClr val="F64497"/>
      </a:accent6>
      <a:hlink>
        <a:srgbClr val="251677"/>
      </a:hlink>
      <a:folHlink>
        <a:srgbClr val="F64497"/>
      </a:folHlink>
    </a:clrScheme>
    <a:fontScheme name="自定义 1">
      <a:majorFont>
        <a:latin typeface="Barlow Condensed"/>
        <a:ea typeface="Barlow Condensed"/>
        <a:cs typeface=""/>
      </a:majorFont>
      <a:minorFont>
        <a:latin typeface="Barlow Condensed"/>
        <a:ea typeface="Barlow Condens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Barlow Condensed"/>
        <a:ea typeface=""/>
        <a:cs typeface=""/>
        <a:font script="Jpan" typeface="ＭＳ Ｐゴシック"/>
        <a:font script="Hang" typeface="맑은 고딕"/>
        <a:font script="Hans" typeface="Barlow Condensed"/>
        <a:font script="Hant" typeface="新細明體"/>
        <a:font script="Arab" typeface="Barlow Condensed"/>
        <a:font script="Hebr" typeface="Barlow Condensed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Barlow Condensed"/>
        <a:font script="Uigh" typeface="Microsoft Uighur"/>
        <a:font script="Geor" typeface="Sylfaen"/>
      </a:majorFont>
      <a:minorFont>
        <a:latin typeface="Barlow Condensed"/>
        <a:ea typeface=""/>
        <a:cs typeface=""/>
        <a:font script="Jpan" typeface="ＭＳ Ｐゴシック"/>
        <a:font script="Hang" typeface="맑은 고딕"/>
        <a:font script="Hans" typeface="Barlow Condensed"/>
        <a:font script="Hant" typeface="新細明體"/>
        <a:font script="Arab" typeface="Barlow Condensed"/>
        <a:font script="Hebr" typeface="Barlow Condense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Barlow Condense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Barlow Condensed"/>
        <a:ea typeface=""/>
        <a:cs typeface=""/>
        <a:font script="Jpan" typeface="ＭＳ Ｐゴシック"/>
        <a:font script="Hang" typeface="맑은 고딕"/>
        <a:font script="Hans" typeface="Barlow Condensed"/>
        <a:font script="Hant" typeface="新細明體"/>
        <a:font script="Arab" typeface="Barlow Condensed"/>
        <a:font script="Hebr" typeface="Barlow Condensed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Barlow Condensed"/>
        <a:font script="Uigh" typeface="Microsoft Uighur"/>
        <a:font script="Geor" typeface="Sylfaen"/>
      </a:majorFont>
      <a:minorFont>
        <a:latin typeface="Barlow Condensed"/>
        <a:ea typeface=""/>
        <a:cs typeface=""/>
        <a:font script="Jpan" typeface="ＭＳ Ｐゴシック"/>
        <a:font script="Hang" typeface="맑은 고딕"/>
        <a:font script="Hans" typeface="Barlow Condensed"/>
        <a:font script="Hant" typeface="新細明體"/>
        <a:font script="Arab" typeface="Barlow Condensed"/>
        <a:font script="Hebr" typeface="Barlow Condense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Barlow Condense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Szélesvásznú</PresentationFormat>
  <Paragraphs>53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Barlow Condensed</vt:lpstr>
      <vt:lpstr>Courier New</vt:lpstr>
      <vt:lpstr>Office 主题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222</dc:title>
  <dc:creator/>
  <cp:lastModifiedBy/>
  <cp:revision>5</cp:revision>
  <dcterms:created xsi:type="dcterms:W3CDTF">2018-12-15T12:43:00Z</dcterms:created>
  <dcterms:modified xsi:type="dcterms:W3CDTF">2023-05-03T08:41:38Z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DCDF23C1BCFE4BE0AC39EA2ECAD9CC5D</vt:lpwstr>
  </property>
  <property fmtid="{D5CDD505-2E9C-101B-9397-08002B2CF9AE}" pid="3" name="KSOProductBuildVer">
    <vt:lpwstr>2052-11.1.0.10463</vt:lpwstr>
  </property>
</Properties>
</file>